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6" r:id="rId2"/>
    <p:sldId id="260" r:id="rId3"/>
    <p:sldId id="268" r:id="rId4"/>
    <p:sldId id="269" r:id="rId5"/>
    <p:sldId id="325" r:id="rId6"/>
    <p:sldId id="324" r:id="rId7"/>
    <p:sldId id="270" r:id="rId8"/>
    <p:sldId id="271" r:id="rId9"/>
    <p:sldId id="327" r:id="rId10"/>
    <p:sldId id="328" r:id="rId11"/>
    <p:sldId id="276" r:id="rId12"/>
    <p:sldId id="277" r:id="rId13"/>
    <p:sldId id="278" r:id="rId14"/>
    <p:sldId id="330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331" r:id="rId30"/>
    <p:sldId id="332" r:id="rId31"/>
    <p:sldId id="337" r:id="rId32"/>
    <p:sldId id="334" r:id="rId33"/>
    <p:sldId id="335" r:id="rId34"/>
    <p:sldId id="336" r:id="rId35"/>
    <p:sldId id="296" r:id="rId36"/>
    <p:sldId id="338" r:id="rId37"/>
    <p:sldId id="339" r:id="rId38"/>
    <p:sldId id="340" r:id="rId39"/>
    <p:sldId id="341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20" r:id="rId60"/>
    <p:sldId id="321" r:id="rId61"/>
    <p:sldId id="322" r:id="rId62"/>
    <p:sldId id="323" r:id="rId63"/>
    <p:sldId id="326" r:id="rId64"/>
    <p:sldId id="273" r:id="rId65"/>
    <p:sldId id="264" r:id="rId66"/>
    <p:sldId id="265" r:id="rId67"/>
    <p:sldId id="266" r:id="rId68"/>
    <p:sldId id="267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7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9A0909-733D-43E8-99D4-3360F03292BD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5B6DEA60-AFCC-44FC-8141-E0741801D394}">
      <dgm:prSet phldrT="[Text]" phldr="1"/>
      <dgm:spPr/>
      <dgm:t>
        <a:bodyPr/>
        <a:lstStyle/>
        <a:p>
          <a:pPr rtl="1"/>
          <a:endParaRPr lang="ar-EG" dirty="0"/>
        </a:p>
      </dgm:t>
    </dgm:pt>
    <dgm:pt modelId="{3BABD1D0-E9DC-4079-9F9D-39824B94A9D5}" type="parTrans" cxnId="{F840242C-B794-455B-912A-37A0903A8904}">
      <dgm:prSet/>
      <dgm:spPr/>
      <dgm:t>
        <a:bodyPr/>
        <a:lstStyle/>
        <a:p>
          <a:pPr rtl="1"/>
          <a:endParaRPr lang="ar-EG"/>
        </a:p>
      </dgm:t>
    </dgm:pt>
    <dgm:pt modelId="{A96507B4-DA33-419F-992D-9E9EDB12BEE5}" type="sibTrans" cxnId="{F840242C-B794-455B-912A-37A0903A8904}">
      <dgm:prSet/>
      <dgm:spPr/>
      <dgm:t>
        <a:bodyPr/>
        <a:lstStyle/>
        <a:p>
          <a:pPr rtl="1"/>
          <a:endParaRPr lang="ar-EG"/>
        </a:p>
      </dgm:t>
    </dgm:pt>
    <dgm:pt modelId="{E13BC730-D3C2-45BE-94BC-5C7F866977C9}">
      <dgm:prSet phldrT="[Text]" custT="1"/>
      <dgm:spPr/>
      <dgm:t>
        <a:bodyPr/>
        <a:lstStyle/>
        <a:p>
          <a:pPr algn="l" rtl="1"/>
          <a:r>
            <a:rPr lang="en-US" sz="3600" b="1" dirty="0" smtClean="0">
              <a:solidFill>
                <a:srgbClr val="FF0000"/>
              </a:solidFill>
            </a:rPr>
            <a:t>Outcome-Based Learning:</a:t>
          </a:r>
          <a:r>
            <a:rPr lang="en-US" sz="3600" b="1" dirty="0" smtClean="0"/>
            <a:t> </a:t>
          </a:r>
        </a:p>
        <a:p>
          <a:pPr algn="l" rtl="1"/>
          <a:r>
            <a:rPr lang="en-US" sz="3600" b="1" dirty="0" smtClean="0">
              <a:solidFill>
                <a:schemeClr val="tx1"/>
              </a:solidFill>
            </a:rPr>
            <a:t>what a student should</a:t>
          </a:r>
          <a:r>
            <a:rPr lang="en-US" sz="3600" b="1" dirty="0" smtClean="0">
              <a:solidFill>
                <a:srgbClr val="FF0000"/>
              </a:solidFill>
            </a:rPr>
            <a:t> </a:t>
          </a:r>
          <a:r>
            <a:rPr lang="en-US" sz="3600" b="1" dirty="0" smtClean="0">
              <a:solidFill>
                <a:srgbClr val="7030A0"/>
              </a:solidFill>
            </a:rPr>
            <a:t>be able to do</a:t>
          </a:r>
          <a:r>
            <a:rPr lang="en-US" sz="3600" b="1" dirty="0" smtClean="0">
              <a:solidFill>
                <a:srgbClr val="FF0000"/>
              </a:solidFill>
            </a:rPr>
            <a:t> </a:t>
          </a:r>
          <a:r>
            <a:rPr lang="en-US" sz="3600" b="1" dirty="0" smtClean="0"/>
            <a:t>when he / she </a:t>
          </a:r>
          <a:r>
            <a:rPr lang="en-US" sz="3600" b="1" dirty="0" smtClean="0">
              <a:solidFill>
                <a:schemeClr val="tx1"/>
              </a:solidFill>
            </a:rPr>
            <a:t>finishes the </a:t>
          </a:r>
          <a:r>
            <a:rPr lang="en-US" sz="3600" b="1" dirty="0" smtClean="0">
              <a:solidFill>
                <a:srgbClr val="7030A0"/>
              </a:solidFill>
            </a:rPr>
            <a:t>learning program</a:t>
          </a:r>
          <a:endParaRPr lang="ar-EG" sz="3600" b="1" dirty="0">
            <a:solidFill>
              <a:srgbClr val="7030A0"/>
            </a:solidFill>
          </a:endParaRPr>
        </a:p>
      </dgm:t>
    </dgm:pt>
    <dgm:pt modelId="{4EFEA501-6FB2-404A-9E20-E492C12F16CD}" type="parTrans" cxnId="{8256B73A-9550-4D31-AAF4-FD6697DD93E5}">
      <dgm:prSet/>
      <dgm:spPr/>
      <dgm:t>
        <a:bodyPr/>
        <a:lstStyle/>
        <a:p>
          <a:pPr rtl="1"/>
          <a:endParaRPr lang="ar-EG"/>
        </a:p>
      </dgm:t>
    </dgm:pt>
    <dgm:pt modelId="{86E96783-440A-47DF-8FFC-195E8EF7EA37}" type="sibTrans" cxnId="{8256B73A-9550-4D31-AAF4-FD6697DD93E5}">
      <dgm:prSet/>
      <dgm:spPr/>
      <dgm:t>
        <a:bodyPr/>
        <a:lstStyle/>
        <a:p>
          <a:pPr rtl="1"/>
          <a:endParaRPr lang="ar-EG"/>
        </a:p>
      </dgm:t>
    </dgm:pt>
    <dgm:pt modelId="{E4FFF85E-8319-43E1-B3F3-4968DEE42E7D}">
      <dgm:prSet phldrT="[Text]"/>
      <dgm:spPr/>
      <dgm:t>
        <a:bodyPr/>
        <a:lstStyle/>
        <a:p>
          <a:pPr algn="l" rtl="1"/>
          <a:r>
            <a:rPr lang="en-US" b="1" i="0" dirty="0" smtClean="0">
              <a:solidFill>
                <a:srgbClr val="FF0000"/>
              </a:solidFill>
            </a:rPr>
            <a:t>Competency-based learning:</a:t>
          </a:r>
        </a:p>
        <a:p>
          <a:pPr algn="l" rtl="1"/>
          <a:r>
            <a:rPr lang="en-US" b="1" i="0" dirty="0" smtClean="0"/>
            <a:t>focuses on the </a:t>
          </a:r>
          <a:r>
            <a:rPr lang="en-US" b="1" i="0" dirty="0" smtClean="0">
              <a:solidFill>
                <a:srgbClr val="7030A0"/>
              </a:solidFill>
            </a:rPr>
            <a:t>student's demonstration of ILOs</a:t>
          </a:r>
          <a:r>
            <a:rPr lang="en-US" b="1" i="0" dirty="0" smtClean="0"/>
            <a:t> as central to the learning process. It is concerned chiefly with </a:t>
          </a:r>
          <a:r>
            <a:rPr lang="en-US" b="1" i="0" dirty="0" smtClean="0">
              <a:solidFill>
                <a:srgbClr val="7030A0"/>
              </a:solidFill>
            </a:rPr>
            <a:t>a student's progression</a:t>
          </a:r>
          <a:r>
            <a:rPr lang="en-US" b="1" i="0" dirty="0" smtClean="0"/>
            <a:t> through curriculum at their own pace, depth, etc.</a:t>
          </a:r>
          <a:endParaRPr lang="ar-EG" b="1" i="0" dirty="0"/>
        </a:p>
      </dgm:t>
    </dgm:pt>
    <dgm:pt modelId="{FAA1EA3D-2EAB-4F1B-947E-87E73AFB732A}" type="parTrans" cxnId="{68CF241B-FC11-42BD-A378-A4C28990B654}">
      <dgm:prSet/>
      <dgm:spPr/>
      <dgm:t>
        <a:bodyPr/>
        <a:lstStyle/>
        <a:p>
          <a:pPr rtl="1"/>
          <a:endParaRPr lang="ar-EG"/>
        </a:p>
      </dgm:t>
    </dgm:pt>
    <dgm:pt modelId="{D2AE2717-81FD-49E0-893A-D6888B364D3D}" type="sibTrans" cxnId="{68CF241B-FC11-42BD-A378-A4C28990B654}">
      <dgm:prSet/>
      <dgm:spPr/>
      <dgm:t>
        <a:bodyPr/>
        <a:lstStyle/>
        <a:p>
          <a:pPr rtl="1"/>
          <a:endParaRPr lang="ar-EG"/>
        </a:p>
      </dgm:t>
    </dgm:pt>
    <dgm:pt modelId="{4F6D0E46-7E47-45DA-9329-174448C9AD9B}">
      <dgm:prSet/>
      <dgm:spPr/>
      <dgm:t>
        <a:bodyPr/>
        <a:lstStyle/>
        <a:p>
          <a:pPr rtl="1"/>
          <a:endParaRPr lang="ar-EG"/>
        </a:p>
      </dgm:t>
    </dgm:pt>
    <dgm:pt modelId="{88939F67-223D-4C40-AE19-2DF0CE0BE6C4}" type="parTrans" cxnId="{625676BA-4FC8-41E7-8583-36B8285CF2E0}">
      <dgm:prSet/>
      <dgm:spPr/>
      <dgm:t>
        <a:bodyPr/>
        <a:lstStyle/>
        <a:p>
          <a:pPr rtl="1"/>
          <a:endParaRPr lang="ar-EG"/>
        </a:p>
      </dgm:t>
    </dgm:pt>
    <dgm:pt modelId="{73BF88BD-3079-4675-845B-DE7ABA8AE813}" type="sibTrans" cxnId="{625676BA-4FC8-41E7-8583-36B8285CF2E0}">
      <dgm:prSet/>
      <dgm:spPr/>
      <dgm:t>
        <a:bodyPr/>
        <a:lstStyle/>
        <a:p>
          <a:pPr rtl="1"/>
          <a:endParaRPr lang="ar-EG"/>
        </a:p>
      </dgm:t>
    </dgm:pt>
    <dgm:pt modelId="{1C5F2EB3-CE7C-4DCC-A55A-28D4427416D8}" type="pres">
      <dgm:prSet presAssocID="{739A0909-733D-43E8-99D4-3360F03292B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61E8915F-E220-4529-BE4F-F687FAEBF168}" type="pres">
      <dgm:prSet presAssocID="{5B6DEA60-AFCC-44FC-8141-E0741801D394}" presName="roof" presStyleLbl="dkBgShp" presStyleIdx="0" presStyleCnt="2" custScaleY="3704" custLinFactNeighborY="-24074"/>
      <dgm:spPr/>
      <dgm:t>
        <a:bodyPr/>
        <a:lstStyle/>
        <a:p>
          <a:pPr rtl="1"/>
          <a:endParaRPr lang="ar-EG"/>
        </a:p>
      </dgm:t>
    </dgm:pt>
    <dgm:pt modelId="{6F56C0A6-7BF0-483F-ADA4-21D894AB9EA8}" type="pres">
      <dgm:prSet presAssocID="{5B6DEA60-AFCC-44FC-8141-E0741801D394}" presName="pillars" presStyleCnt="0"/>
      <dgm:spPr/>
    </dgm:pt>
    <dgm:pt modelId="{40888148-3E71-4D64-8179-032DFD278858}" type="pres">
      <dgm:prSet presAssocID="{5B6DEA60-AFCC-44FC-8141-E0741801D394}" presName="pillar1" presStyleLbl="node1" presStyleIdx="0" presStyleCnt="2" custScaleY="132775" custLinFactNeighborY="15708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81922B43-3ECC-44D3-B88E-0856EA163E42}" type="pres">
      <dgm:prSet presAssocID="{E4FFF85E-8319-43E1-B3F3-4968DEE42E7D}" presName="pillarX" presStyleLbl="node1" presStyleIdx="1" presStyleCnt="2" custScaleY="134921" custLinFactNeighborY="7455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96C9B59D-A932-4F73-8F6A-4942AFBDA653}" type="pres">
      <dgm:prSet presAssocID="{5B6DEA60-AFCC-44FC-8141-E0741801D394}" presName="base" presStyleLbl="dkBgShp" presStyleIdx="1" presStyleCnt="2" custFlipHor="1" custScaleX="38333" custLinFactY="-547999" custLinFactNeighborX="-3333" custLinFactNeighborY="-600000"/>
      <dgm:spPr>
        <a:solidFill>
          <a:srgbClr val="FFFF00"/>
        </a:solidFill>
      </dgm:spPr>
    </dgm:pt>
  </dgm:ptLst>
  <dgm:cxnLst>
    <dgm:cxn modelId="{BD9B99D8-A629-4A32-83D8-B7456E3EAD14}" type="presOf" srcId="{5B6DEA60-AFCC-44FC-8141-E0741801D394}" destId="{61E8915F-E220-4529-BE4F-F687FAEBF168}" srcOrd="0" destOrd="0" presId="urn:microsoft.com/office/officeart/2005/8/layout/hList3"/>
    <dgm:cxn modelId="{8256B73A-9550-4D31-AAF4-FD6697DD93E5}" srcId="{5B6DEA60-AFCC-44FC-8141-E0741801D394}" destId="{E13BC730-D3C2-45BE-94BC-5C7F866977C9}" srcOrd="0" destOrd="0" parTransId="{4EFEA501-6FB2-404A-9E20-E492C12F16CD}" sibTransId="{86E96783-440A-47DF-8FFC-195E8EF7EA37}"/>
    <dgm:cxn modelId="{F840242C-B794-455B-912A-37A0903A8904}" srcId="{739A0909-733D-43E8-99D4-3360F03292BD}" destId="{5B6DEA60-AFCC-44FC-8141-E0741801D394}" srcOrd="0" destOrd="0" parTransId="{3BABD1D0-E9DC-4079-9F9D-39824B94A9D5}" sibTransId="{A96507B4-DA33-419F-992D-9E9EDB12BEE5}"/>
    <dgm:cxn modelId="{D992D104-6B7E-4614-B5AB-A42B2DF49520}" type="presOf" srcId="{739A0909-733D-43E8-99D4-3360F03292BD}" destId="{1C5F2EB3-CE7C-4DCC-A55A-28D4427416D8}" srcOrd="0" destOrd="0" presId="urn:microsoft.com/office/officeart/2005/8/layout/hList3"/>
    <dgm:cxn modelId="{D37AD3D8-ADE6-4417-8101-FF5406BC98F7}" type="presOf" srcId="{E4FFF85E-8319-43E1-B3F3-4968DEE42E7D}" destId="{81922B43-3ECC-44D3-B88E-0856EA163E42}" srcOrd="0" destOrd="0" presId="urn:microsoft.com/office/officeart/2005/8/layout/hList3"/>
    <dgm:cxn modelId="{625676BA-4FC8-41E7-8583-36B8285CF2E0}" srcId="{739A0909-733D-43E8-99D4-3360F03292BD}" destId="{4F6D0E46-7E47-45DA-9329-174448C9AD9B}" srcOrd="1" destOrd="0" parTransId="{88939F67-223D-4C40-AE19-2DF0CE0BE6C4}" sibTransId="{73BF88BD-3079-4675-845B-DE7ABA8AE813}"/>
    <dgm:cxn modelId="{F99C0427-911A-4481-9FAF-B2ACEC7CE6E6}" type="presOf" srcId="{E13BC730-D3C2-45BE-94BC-5C7F866977C9}" destId="{40888148-3E71-4D64-8179-032DFD278858}" srcOrd="0" destOrd="0" presId="urn:microsoft.com/office/officeart/2005/8/layout/hList3"/>
    <dgm:cxn modelId="{68CF241B-FC11-42BD-A378-A4C28990B654}" srcId="{5B6DEA60-AFCC-44FC-8141-E0741801D394}" destId="{E4FFF85E-8319-43E1-B3F3-4968DEE42E7D}" srcOrd="1" destOrd="0" parTransId="{FAA1EA3D-2EAB-4F1B-947E-87E73AFB732A}" sibTransId="{D2AE2717-81FD-49E0-893A-D6888B364D3D}"/>
    <dgm:cxn modelId="{06A72AA5-E591-4E0E-91BB-70078115E90B}" type="presParOf" srcId="{1C5F2EB3-CE7C-4DCC-A55A-28D4427416D8}" destId="{61E8915F-E220-4529-BE4F-F687FAEBF168}" srcOrd="0" destOrd="0" presId="urn:microsoft.com/office/officeart/2005/8/layout/hList3"/>
    <dgm:cxn modelId="{2E4FF0EB-4414-49C3-ABD5-299FB854B98F}" type="presParOf" srcId="{1C5F2EB3-CE7C-4DCC-A55A-28D4427416D8}" destId="{6F56C0A6-7BF0-483F-ADA4-21D894AB9EA8}" srcOrd="1" destOrd="0" presId="urn:microsoft.com/office/officeart/2005/8/layout/hList3"/>
    <dgm:cxn modelId="{4854F631-149C-42DE-9901-1F0DD8063F92}" type="presParOf" srcId="{6F56C0A6-7BF0-483F-ADA4-21D894AB9EA8}" destId="{40888148-3E71-4D64-8179-032DFD278858}" srcOrd="0" destOrd="0" presId="urn:microsoft.com/office/officeart/2005/8/layout/hList3"/>
    <dgm:cxn modelId="{2A918537-8317-4FAB-8D2C-6899D8074034}" type="presParOf" srcId="{6F56C0A6-7BF0-483F-ADA4-21D894AB9EA8}" destId="{81922B43-3ECC-44D3-B88E-0856EA163E42}" srcOrd="1" destOrd="0" presId="urn:microsoft.com/office/officeart/2005/8/layout/hList3"/>
    <dgm:cxn modelId="{982894D9-17D6-4310-9E10-4016F9D83895}" type="presParOf" srcId="{1C5F2EB3-CE7C-4DCC-A55A-28D4427416D8}" destId="{96C9B59D-A932-4F73-8F6A-4942AFBDA65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EF4E5D-BC9B-42B5-BFEB-BB887138F151}" type="doc">
      <dgm:prSet loTypeId="urn:microsoft.com/office/officeart/2005/8/layout/radial5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pPr rtl="1"/>
          <a:endParaRPr lang="ar-EG"/>
        </a:p>
      </dgm:t>
    </dgm:pt>
    <dgm:pt modelId="{FA17C7F6-4085-4F15-86F9-7F36E0EE0B65}">
      <dgm:prSet phldrT="[Text]" custT="1"/>
      <dgm:spPr>
        <a:solidFill>
          <a:srgbClr val="FFFF00"/>
        </a:solidFill>
      </dgm:spPr>
      <dgm:t>
        <a:bodyPr/>
        <a:lstStyle/>
        <a:p>
          <a:pPr rtl="1"/>
          <a:r>
            <a:rPr lang="en-US" sz="1400" b="1" dirty="0" smtClean="0">
              <a:solidFill>
                <a:srgbClr val="7030A0"/>
              </a:solidFill>
            </a:rPr>
            <a:t>System-based </a:t>
          </a:r>
        </a:p>
        <a:p>
          <a:pPr rtl="1"/>
          <a:r>
            <a:rPr lang="en-US" sz="1400" b="1" dirty="0" smtClean="0">
              <a:solidFill>
                <a:srgbClr val="7030A0"/>
              </a:solidFill>
            </a:rPr>
            <a:t>e.g. CVS</a:t>
          </a:r>
          <a:endParaRPr lang="ar-EG" sz="1400" b="1" dirty="0" smtClean="0">
            <a:solidFill>
              <a:srgbClr val="7030A0"/>
            </a:solidFill>
          </a:endParaRPr>
        </a:p>
        <a:p>
          <a:pPr rtl="1"/>
          <a:r>
            <a:rPr lang="en-US" sz="1400" b="1" dirty="0" smtClean="0">
              <a:solidFill>
                <a:srgbClr val="FF0000"/>
              </a:solidFill>
            </a:rPr>
            <a:t>Clinical (case based/problem based)</a:t>
          </a:r>
          <a:endParaRPr lang="ar-EG" sz="1400" b="1" dirty="0">
            <a:solidFill>
              <a:srgbClr val="FF0000"/>
            </a:solidFill>
          </a:endParaRPr>
        </a:p>
      </dgm:t>
    </dgm:pt>
    <dgm:pt modelId="{2B8C9F66-C7B3-4F77-A7D3-ABEFA4B70D79}" type="parTrans" cxnId="{C43027D8-702E-4B46-90A6-C1121008BD2B}">
      <dgm:prSet/>
      <dgm:spPr/>
      <dgm:t>
        <a:bodyPr/>
        <a:lstStyle/>
        <a:p>
          <a:pPr rtl="1"/>
          <a:endParaRPr lang="ar-EG" b="1"/>
        </a:p>
      </dgm:t>
    </dgm:pt>
    <dgm:pt modelId="{5DAD28B5-175F-4BE0-B1B0-7E5BB44C3F03}" type="sibTrans" cxnId="{C43027D8-702E-4B46-90A6-C1121008BD2B}">
      <dgm:prSet/>
      <dgm:spPr/>
      <dgm:t>
        <a:bodyPr/>
        <a:lstStyle/>
        <a:p>
          <a:pPr rtl="1"/>
          <a:endParaRPr lang="ar-EG" b="1"/>
        </a:p>
      </dgm:t>
    </dgm:pt>
    <dgm:pt modelId="{3F628AF2-D568-4397-AF6F-241EF1E0E3C0}">
      <dgm:prSet phldrT="[Text]" custT="1"/>
      <dgm:spPr/>
      <dgm:t>
        <a:bodyPr/>
        <a:lstStyle/>
        <a:p>
          <a:pPr rtl="1"/>
          <a:r>
            <a:rPr lang="en-US" sz="1600" b="1" dirty="0" smtClean="0"/>
            <a:t>Anatomy/</a:t>
          </a:r>
        </a:p>
        <a:p>
          <a:pPr rtl="1"/>
          <a:r>
            <a:rPr lang="en-US" sz="1600" b="1" dirty="0" smtClean="0"/>
            <a:t>histology</a:t>
          </a:r>
          <a:endParaRPr lang="ar-EG" sz="1600" b="1" dirty="0"/>
        </a:p>
      </dgm:t>
    </dgm:pt>
    <dgm:pt modelId="{7A3DF0B4-A718-4272-A381-99FE796C7E87}" type="parTrans" cxnId="{DE15A1F3-F4E3-403E-AD57-B02B5A90633D}">
      <dgm:prSet/>
      <dgm:spPr/>
      <dgm:t>
        <a:bodyPr/>
        <a:lstStyle/>
        <a:p>
          <a:pPr rtl="1"/>
          <a:endParaRPr lang="ar-EG" b="1"/>
        </a:p>
      </dgm:t>
    </dgm:pt>
    <dgm:pt modelId="{7A2FC417-1983-4D9B-8659-4585D3F935F2}" type="sibTrans" cxnId="{DE15A1F3-F4E3-403E-AD57-B02B5A90633D}">
      <dgm:prSet/>
      <dgm:spPr/>
      <dgm:t>
        <a:bodyPr/>
        <a:lstStyle/>
        <a:p>
          <a:pPr rtl="1"/>
          <a:endParaRPr lang="ar-EG" b="1"/>
        </a:p>
      </dgm:t>
    </dgm:pt>
    <dgm:pt modelId="{8150B4F9-4CF7-4530-94B8-DDADD427FA17}">
      <dgm:prSet phldrT="[Text]" custT="1"/>
      <dgm:spPr/>
      <dgm:t>
        <a:bodyPr/>
        <a:lstStyle/>
        <a:p>
          <a:pPr rtl="1"/>
          <a:r>
            <a:rPr lang="en-US" sz="1600" b="1" dirty="0" smtClean="0"/>
            <a:t>Physiology</a:t>
          </a:r>
        </a:p>
        <a:p>
          <a:pPr rtl="1"/>
          <a:r>
            <a:rPr lang="en-US" sz="1600" b="1" dirty="0" smtClean="0"/>
            <a:t>/biochemistry</a:t>
          </a:r>
          <a:endParaRPr lang="ar-EG" sz="1600" b="1" dirty="0"/>
        </a:p>
      </dgm:t>
    </dgm:pt>
    <dgm:pt modelId="{B11A410D-797F-4227-ADB4-ED4979FFB6EB}" type="parTrans" cxnId="{A07FC7A3-D528-4AB5-817F-0CD847532030}">
      <dgm:prSet/>
      <dgm:spPr/>
      <dgm:t>
        <a:bodyPr/>
        <a:lstStyle/>
        <a:p>
          <a:pPr rtl="1"/>
          <a:endParaRPr lang="ar-EG" b="1"/>
        </a:p>
      </dgm:t>
    </dgm:pt>
    <dgm:pt modelId="{EA6DEF0D-5B35-4DCD-B82F-1B52063EC9E3}" type="sibTrans" cxnId="{A07FC7A3-D528-4AB5-817F-0CD847532030}">
      <dgm:prSet/>
      <dgm:spPr/>
      <dgm:t>
        <a:bodyPr/>
        <a:lstStyle/>
        <a:p>
          <a:pPr rtl="1"/>
          <a:endParaRPr lang="ar-EG" b="1"/>
        </a:p>
      </dgm:t>
    </dgm:pt>
    <dgm:pt modelId="{2E49746E-F466-46C4-8281-84C49F792710}">
      <dgm:prSet phldrT="[Text]" custT="1"/>
      <dgm:spPr/>
      <dgm:t>
        <a:bodyPr/>
        <a:lstStyle/>
        <a:p>
          <a:pPr rtl="1"/>
          <a:r>
            <a:rPr lang="en-US" sz="1600" b="1" dirty="0" smtClean="0"/>
            <a:t>Infection/</a:t>
          </a:r>
        </a:p>
        <a:p>
          <a:pPr rtl="1"/>
          <a:r>
            <a:rPr lang="en-US" sz="1600" b="1" dirty="0" smtClean="0"/>
            <a:t>immunity</a:t>
          </a:r>
          <a:endParaRPr lang="ar-EG" sz="1600" b="1" dirty="0"/>
        </a:p>
      </dgm:t>
    </dgm:pt>
    <dgm:pt modelId="{757B0B09-E5E9-424B-B2D5-018A093FAA23}" type="parTrans" cxnId="{81C09DCE-FB43-4558-A669-E01CB05DC0E9}">
      <dgm:prSet/>
      <dgm:spPr/>
      <dgm:t>
        <a:bodyPr/>
        <a:lstStyle/>
        <a:p>
          <a:pPr rtl="1"/>
          <a:endParaRPr lang="ar-EG" b="1"/>
        </a:p>
      </dgm:t>
    </dgm:pt>
    <dgm:pt modelId="{1DB601A8-F273-44E3-9F1C-675E1BCB6E86}" type="sibTrans" cxnId="{81C09DCE-FB43-4558-A669-E01CB05DC0E9}">
      <dgm:prSet/>
      <dgm:spPr/>
      <dgm:t>
        <a:bodyPr/>
        <a:lstStyle/>
        <a:p>
          <a:pPr rtl="1"/>
          <a:endParaRPr lang="ar-EG" b="1"/>
        </a:p>
      </dgm:t>
    </dgm:pt>
    <dgm:pt modelId="{46059B84-6242-4176-916F-5B4983D6FA84}">
      <dgm:prSet phldrT="[Text]" custT="1"/>
      <dgm:spPr/>
      <dgm:t>
        <a:bodyPr/>
        <a:lstStyle/>
        <a:p>
          <a:pPr rtl="1"/>
          <a:r>
            <a:rPr lang="en-US" sz="1600" b="1" dirty="0" smtClean="0"/>
            <a:t>Pathology/</a:t>
          </a:r>
        </a:p>
        <a:p>
          <a:pPr rtl="1"/>
          <a:r>
            <a:rPr lang="en-US" sz="1600" b="1" dirty="0" smtClean="0"/>
            <a:t>pharmacology</a:t>
          </a:r>
          <a:endParaRPr lang="ar-EG" sz="1600" b="1" dirty="0"/>
        </a:p>
      </dgm:t>
    </dgm:pt>
    <dgm:pt modelId="{6CF0C16E-882C-41A3-A101-8231D73B06CC}" type="parTrans" cxnId="{E57E5BC2-2BD2-43C1-9967-998B5CBE4651}">
      <dgm:prSet/>
      <dgm:spPr/>
      <dgm:t>
        <a:bodyPr/>
        <a:lstStyle/>
        <a:p>
          <a:pPr rtl="1"/>
          <a:endParaRPr lang="ar-EG" b="1"/>
        </a:p>
      </dgm:t>
    </dgm:pt>
    <dgm:pt modelId="{FB587ACF-A639-4DE3-B659-B2A4DB8C5088}" type="sibTrans" cxnId="{E57E5BC2-2BD2-43C1-9967-998B5CBE4651}">
      <dgm:prSet/>
      <dgm:spPr/>
      <dgm:t>
        <a:bodyPr/>
        <a:lstStyle/>
        <a:p>
          <a:pPr rtl="1"/>
          <a:endParaRPr lang="ar-EG" b="1"/>
        </a:p>
      </dgm:t>
    </dgm:pt>
    <dgm:pt modelId="{7EE71C91-7F81-4E8C-9CAF-8FAD5B41CDDD}" type="pres">
      <dgm:prSet presAssocID="{F7EF4E5D-BC9B-42B5-BFEB-BB887138F15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7B293F3A-6EAF-45AE-BB67-0C3AF7089452}" type="pres">
      <dgm:prSet presAssocID="{FA17C7F6-4085-4F15-86F9-7F36E0EE0B65}" presName="centerShape" presStyleLbl="node0" presStyleIdx="0" presStyleCnt="1" custScaleX="234093" custScaleY="121686" custLinFactNeighborX="-2626" custLinFactNeighborY="-1123"/>
      <dgm:spPr/>
      <dgm:t>
        <a:bodyPr/>
        <a:lstStyle/>
        <a:p>
          <a:pPr rtl="1"/>
          <a:endParaRPr lang="ar-EG"/>
        </a:p>
      </dgm:t>
    </dgm:pt>
    <dgm:pt modelId="{58028275-7A9B-4A92-9F3E-28782D7C4439}" type="pres">
      <dgm:prSet presAssocID="{7A3DF0B4-A718-4272-A381-99FE796C7E87}" presName="parTrans" presStyleLbl="sibTrans2D1" presStyleIdx="0" presStyleCnt="4" custLinFactNeighborX="-85322" custLinFactNeighborY="-26372"/>
      <dgm:spPr/>
      <dgm:t>
        <a:bodyPr/>
        <a:lstStyle/>
        <a:p>
          <a:pPr rtl="1"/>
          <a:endParaRPr lang="ar-EG"/>
        </a:p>
      </dgm:t>
    </dgm:pt>
    <dgm:pt modelId="{9BF29115-5EA8-48C2-9AB9-7E111B4F3F67}" type="pres">
      <dgm:prSet presAssocID="{7A3DF0B4-A718-4272-A381-99FE796C7E87}" presName="connectorText" presStyleLbl="sibTrans2D1" presStyleIdx="0" presStyleCnt="4"/>
      <dgm:spPr/>
      <dgm:t>
        <a:bodyPr/>
        <a:lstStyle/>
        <a:p>
          <a:pPr rtl="1"/>
          <a:endParaRPr lang="ar-EG"/>
        </a:p>
      </dgm:t>
    </dgm:pt>
    <dgm:pt modelId="{8FCEE225-EFA2-40E7-9CA9-4E0F5FB2F176}" type="pres">
      <dgm:prSet presAssocID="{3F628AF2-D568-4397-AF6F-241EF1E0E3C0}" presName="node" presStyleLbl="node1" presStyleIdx="0" presStyleCnt="4" custScaleX="217756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ABBC291B-BA61-4100-ADA9-62926D7B74E2}" type="pres">
      <dgm:prSet presAssocID="{B11A410D-797F-4227-ADB4-ED4979FFB6EB}" presName="parTrans" presStyleLbl="sibTrans2D1" presStyleIdx="1" presStyleCnt="4" custLinFactNeighborX="51211" custLinFactNeighborY="-7535"/>
      <dgm:spPr/>
      <dgm:t>
        <a:bodyPr/>
        <a:lstStyle/>
        <a:p>
          <a:pPr rtl="1"/>
          <a:endParaRPr lang="ar-EG"/>
        </a:p>
      </dgm:t>
    </dgm:pt>
    <dgm:pt modelId="{12385B76-CFAF-4F6B-907F-26DB04F213C6}" type="pres">
      <dgm:prSet presAssocID="{B11A410D-797F-4227-ADB4-ED4979FFB6EB}" presName="connectorText" presStyleLbl="sibTrans2D1" presStyleIdx="1" presStyleCnt="4"/>
      <dgm:spPr/>
      <dgm:t>
        <a:bodyPr/>
        <a:lstStyle/>
        <a:p>
          <a:pPr rtl="1"/>
          <a:endParaRPr lang="ar-EG"/>
        </a:p>
      </dgm:t>
    </dgm:pt>
    <dgm:pt modelId="{2D0E2E4D-3B2C-40A0-81EF-AFD291528642}" type="pres">
      <dgm:prSet presAssocID="{8150B4F9-4CF7-4530-94B8-DDADD427FA17}" presName="node" presStyleLbl="node1" presStyleIdx="1" presStyleCnt="4" custScaleX="165616" custRadScaleRad="154051" custRadScaleInc="-4536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DA2726A9-1E43-4DB6-AA03-2166E72C4099}" type="pres">
      <dgm:prSet presAssocID="{757B0B09-E5E9-424B-B2D5-018A093FAA23}" presName="parTrans" presStyleLbl="sibTrans2D1" presStyleIdx="2" presStyleCnt="4"/>
      <dgm:spPr/>
      <dgm:t>
        <a:bodyPr/>
        <a:lstStyle/>
        <a:p>
          <a:pPr rtl="1"/>
          <a:endParaRPr lang="ar-EG"/>
        </a:p>
      </dgm:t>
    </dgm:pt>
    <dgm:pt modelId="{1E4613EB-63F3-4D7F-AF3E-46AB32C5D5CB}" type="pres">
      <dgm:prSet presAssocID="{757B0B09-E5E9-424B-B2D5-018A093FAA23}" presName="connectorText" presStyleLbl="sibTrans2D1" presStyleIdx="2" presStyleCnt="4"/>
      <dgm:spPr/>
      <dgm:t>
        <a:bodyPr/>
        <a:lstStyle/>
        <a:p>
          <a:pPr rtl="1"/>
          <a:endParaRPr lang="ar-EG"/>
        </a:p>
      </dgm:t>
    </dgm:pt>
    <dgm:pt modelId="{EAF93DA7-C675-46DB-BEC3-47FBC5FB1AD2}" type="pres">
      <dgm:prSet presAssocID="{2E49746E-F466-46C4-8281-84C49F792710}" presName="node" presStyleLbl="node1" presStyleIdx="2" presStyleCnt="4" custScaleX="230418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6A26CBF1-1A21-4AB9-A113-603B681A7DE8}" type="pres">
      <dgm:prSet presAssocID="{6CF0C16E-882C-41A3-A101-8231D73B06CC}" presName="parTrans" presStyleLbl="sibTrans2D1" presStyleIdx="3" presStyleCnt="4" custLinFactNeighborX="-58610"/>
      <dgm:spPr/>
      <dgm:t>
        <a:bodyPr/>
        <a:lstStyle/>
        <a:p>
          <a:pPr rtl="1"/>
          <a:endParaRPr lang="ar-EG"/>
        </a:p>
      </dgm:t>
    </dgm:pt>
    <dgm:pt modelId="{20A23C3E-9DA9-4F03-BC66-5DD210F36F02}" type="pres">
      <dgm:prSet presAssocID="{6CF0C16E-882C-41A3-A101-8231D73B06CC}" presName="connectorText" presStyleLbl="sibTrans2D1" presStyleIdx="3" presStyleCnt="4"/>
      <dgm:spPr/>
      <dgm:t>
        <a:bodyPr/>
        <a:lstStyle/>
        <a:p>
          <a:pPr rtl="1"/>
          <a:endParaRPr lang="ar-EG"/>
        </a:p>
      </dgm:t>
    </dgm:pt>
    <dgm:pt modelId="{0205F803-8A12-4555-BBE0-E79DE101761D}" type="pres">
      <dgm:prSet presAssocID="{46059B84-6242-4176-916F-5B4983D6FA84}" presName="node" presStyleLbl="node1" presStyleIdx="3" presStyleCnt="4" custScaleX="151354" custRadScaleRad="181847" custRadScaleInc="665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4C38A173-59B5-4B03-84A4-485A8028179F}" type="presOf" srcId="{B11A410D-797F-4227-ADB4-ED4979FFB6EB}" destId="{ABBC291B-BA61-4100-ADA9-62926D7B74E2}" srcOrd="0" destOrd="0" presId="urn:microsoft.com/office/officeart/2005/8/layout/radial5"/>
    <dgm:cxn modelId="{B4AB0DCA-6DFD-4EF8-A24E-B4DCD66415FE}" type="presOf" srcId="{7A3DF0B4-A718-4272-A381-99FE796C7E87}" destId="{9BF29115-5EA8-48C2-9AB9-7E111B4F3F67}" srcOrd="1" destOrd="0" presId="urn:microsoft.com/office/officeart/2005/8/layout/radial5"/>
    <dgm:cxn modelId="{A9B83D2E-D68C-457E-966A-C3DD781E6174}" type="presOf" srcId="{FA17C7F6-4085-4F15-86F9-7F36E0EE0B65}" destId="{7B293F3A-6EAF-45AE-BB67-0C3AF7089452}" srcOrd="0" destOrd="0" presId="urn:microsoft.com/office/officeart/2005/8/layout/radial5"/>
    <dgm:cxn modelId="{5BCEBB94-4849-40CF-B27F-1B13573D77FD}" type="presOf" srcId="{2E49746E-F466-46C4-8281-84C49F792710}" destId="{EAF93DA7-C675-46DB-BEC3-47FBC5FB1AD2}" srcOrd="0" destOrd="0" presId="urn:microsoft.com/office/officeart/2005/8/layout/radial5"/>
    <dgm:cxn modelId="{7FAEFC33-C9B9-41FD-AAAE-6CFDE60CF604}" type="presOf" srcId="{F7EF4E5D-BC9B-42B5-BFEB-BB887138F151}" destId="{7EE71C91-7F81-4E8C-9CAF-8FAD5B41CDDD}" srcOrd="0" destOrd="0" presId="urn:microsoft.com/office/officeart/2005/8/layout/radial5"/>
    <dgm:cxn modelId="{D2F2DA9B-AF01-48E6-914C-31D40EB74273}" type="presOf" srcId="{6CF0C16E-882C-41A3-A101-8231D73B06CC}" destId="{20A23C3E-9DA9-4F03-BC66-5DD210F36F02}" srcOrd="1" destOrd="0" presId="urn:microsoft.com/office/officeart/2005/8/layout/radial5"/>
    <dgm:cxn modelId="{81C09DCE-FB43-4558-A669-E01CB05DC0E9}" srcId="{FA17C7F6-4085-4F15-86F9-7F36E0EE0B65}" destId="{2E49746E-F466-46C4-8281-84C49F792710}" srcOrd="2" destOrd="0" parTransId="{757B0B09-E5E9-424B-B2D5-018A093FAA23}" sibTransId="{1DB601A8-F273-44E3-9F1C-675E1BCB6E86}"/>
    <dgm:cxn modelId="{7E154DBD-9E4F-44EE-9E3B-CA94B114E467}" type="presOf" srcId="{757B0B09-E5E9-424B-B2D5-018A093FAA23}" destId="{1E4613EB-63F3-4D7F-AF3E-46AB32C5D5CB}" srcOrd="1" destOrd="0" presId="urn:microsoft.com/office/officeart/2005/8/layout/radial5"/>
    <dgm:cxn modelId="{229BF174-4B12-4B7B-AF41-CAA298018BD5}" type="presOf" srcId="{8150B4F9-4CF7-4530-94B8-DDADD427FA17}" destId="{2D0E2E4D-3B2C-40A0-81EF-AFD291528642}" srcOrd="0" destOrd="0" presId="urn:microsoft.com/office/officeart/2005/8/layout/radial5"/>
    <dgm:cxn modelId="{5F5CDFBC-AC59-4011-937C-84F2A36103A3}" type="presOf" srcId="{46059B84-6242-4176-916F-5B4983D6FA84}" destId="{0205F803-8A12-4555-BBE0-E79DE101761D}" srcOrd="0" destOrd="0" presId="urn:microsoft.com/office/officeart/2005/8/layout/radial5"/>
    <dgm:cxn modelId="{A07FC7A3-D528-4AB5-817F-0CD847532030}" srcId="{FA17C7F6-4085-4F15-86F9-7F36E0EE0B65}" destId="{8150B4F9-4CF7-4530-94B8-DDADD427FA17}" srcOrd="1" destOrd="0" parTransId="{B11A410D-797F-4227-ADB4-ED4979FFB6EB}" sibTransId="{EA6DEF0D-5B35-4DCD-B82F-1B52063EC9E3}"/>
    <dgm:cxn modelId="{0E420BAA-A777-4790-8578-1563E5DA2BFB}" type="presOf" srcId="{7A3DF0B4-A718-4272-A381-99FE796C7E87}" destId="{58028275-7A9B-4A92-9F3E-28782D7C4439}" srcOrd="0" destOrd="0" presId="urn:microsoft.com/office/officeart/2005/8/layout/radial5"/>
    <dgm:cxn modelId="{59E16DB7-BC27-4CFD-A89F-118628AA5BD6}" type="presOf" srcId="{3F628AF2-D568-4397-AF6F-241EF1E0E3C0}" destId="{8FCEE225-EFA2-40E7-9CA9-4E0F5FB2F176}" srcOrd="0" destOrd="0" presId="urn:microsoft.com/office/officeart/2005/8/layout/radial5"/>
    <dgm:cxn modelId="{DB132D56-6EA6-45E4-938B-BA0BFBFDC7E1}" type="presOf" srcId="{757B0B09-E5E9-424B-B2D5-018A093FAA23}" destId="{DA2726A9-1E43-4DB6-AA03-2166E72C4099}" srcOrd="0" destOrd="0" presId="urn:microsoft.com/office/officeart/2005/8/layout/radial5"/>
    <dgm:cxn modelId="{DE15A1F3-F4E3-403E-AD57-B02B5A90633D}" srcId="{FA17C7F6-4085-4F15-86F9-7F36E0EE0B65}" destId="{3F628AF2-D568-4397-AF6F-241EF1E0E3C0}" srcOrd="0" destOrd="0" parTransId="{7A3DF0B4-A718-4272-A381-99FE796C7E87}" sibTransId="{7A2FC417-1983-4D9B-8659-4585D3F935F2}"/>
    <dgm:cxn modelId="{DC207E47-23D7-4BC5-AC2B-DBFAC45E8565}" type="presOf" srcId="{6CF0C16E-882C-41A3-A101-8231D73B06CC}" destId="{6A26CBF1-1A21-4AB9-A113-603B681A7DE8}" srcOrd="0" destOrd="0" presId="urn:microsoft.com/office/officeart/2005/8/layout/radial5"/>
    <dgm:cxn modelId="{4C0416CA-C34E-445D-9FBF-17C7492321DC}" type="presOf" srcId="{B11A410D-797F-4227-ADB4-ED4979FFB6EB}" destId="{12385B76-CFAF-4F6B-907F-26DB04F213C6}" srcOrd="1" destOrd="0" presId="urn:microsoft.com/office/officeart/2005/8/layout/radial5"/>
    <dgm:cxn modelId="{C43027D8-702E-4B46-90A6-C1121008BD2B}" srcId="{F7EF4E5D-BC9B-42B5-BFEB-BB887138F151}" destId="{FA17C7F6-4085-4F15-86F9-7F36E0EE0B65}" srcOrd="0" destOrd="0" parTransId="{2B8C9F66-C7B3-4F77-A7D3-ABEFA4B70D79}" sibTransId="{5DAD28B5-175F-4BE0-B1B0-7E5BB44C3F03}"/>
    <dgm:cxn modelId="{E57E5BC2-2BD2-43C1-9967-998B5CBE4651}" srcId="{FA17C7F6-4085-4F15-86F9-7F36E0EE0B65}" destId="{46059B84-6242-4176-916F-5B4983D6FA84}" srcOrd="3" destOrd="0" parTransId="{6CF0C16E-882C-41A3-A101-8231D73B06CC}" sibTransId="{FB587ACF-A639-4DE3-B659-B2A4DB8C5088}"/>
    <dgm:cxn modelId="{25BE7882-34B1-4900-9343-9E4051399F62}" type="presParOf" srcId="{7EE71C91-7F81-4E8C-9CAF-8FAD5B41CDDD}" destId="{7B293F3A-6EAF-45AE-BB67-0C3AF7089452}" srcOrd="0" destOrd="0" presId="urn:microsoft.com/office/officeart/2005/8/layout/radial5"/>
    <dgm:cxn modelId="{03BA6D2F-5E39-4D82-8B6A-C764F848537A}" type="presParOf" srcId="{7EE71C91-7F81-4E8C-9CAF-8FAD5B41CDDD}" destId="{58028275-7A9B-4A92-9F3E-28782D7C4439}" srcOrd="1" destOrd="0" presId="urn:microsoft.com/office/officeart/2005/8/layout/radial5"/>
    <dgm:cxn modelId="{E03DEABB-6C72-4E8E-A24E-C6292AB693F5}" type="presParOf" srcId="{58028275-7A9B-4A92-9F3E-28782D7C4439}" destId="{9BF29115-5EA8-48C2-9AB9-7E111B4F3F67}" srcOrd="0" destOrd="0" presId="urn:microsoft.com/office/officeart/2005/8/layout/radial5"/>
    <dgm:cxn modelId="{6B39AF2B-739A-43E8-9D2A-E2C4CFB2F797}" type="presParOf" srcId="{7EE71C91-7F81-4E8C-9CAF-8FAD5B41CDDD}" destId="{8FCEE225-EFA2-40E7-9CA9-4E0F5FB2F176}" srcOrd="2" destOrd="0" presId="urn:microsoft.com/office/officeart/2005/8/layout/radial5"/>
    <dgm:cxn modelId="{37D6B48A-8935-4BFC-8F3A-6837804FAFF5}" type="presParOf" srcId="{7EE71C91-7F81-4E8C-9CAF-8FAD5B41CDDD}" destId="{ABBC291B-BA61-4100-ADA9-62926D7B74E2}" srcOrd="3" destOrd="0" presId="urn:microsoft.com/office/officeart/2005/8/layout/radial5"/>
    <dgm:cxn modelId="{5D466C51-2042-4A91-9967-820A159EFBCB}" type="presParOf" srcId="{ABBC291B-BA61-4100-ADA9-62926D7B74E2}" destId="{12385B76-CFAF-4F6B-907F-26DB04F213C6}" srcOrd="0" destOrd="0" presId="urn:microsoft.com/office/officeart/2005/8/layout/radial5"/>
    <dgm:cxn modelId="{A766B237-74D2-4669-8EEF-27D0BA57C43A}" type="presParOf" srcId="{7EE71C91-7F81-4E8C-9CAF-8FAD5B41CDDD}" destId="{2D0E2E4D-3B2C-40A0-81EF-AFD291528642}" srcOrd="4" destOrd="0" presId="urn:microsoft.com/office/officeart/2005/8/layout/radial5"/>
    <dgm:cxn modelId="{8315FDA5-76D7-471C-9D06-991D8BE1C034}" type="presParOf" srcId="{7EE71C91-7F81-4E8C-9CAF-8FAD5B41CDDD}" destId="{DA2726A9-1E43-4DB6-AA03-2166E72C4099}" srcOrd="5" destOrd="0" presId="urn:microsoft.com/office/officeart/2005/8/layout/radial5"/>
    <dgm:cxn modelId="{C0346746-9D0B-4966-85CF-67D1662A5289}" type="presParOf" srcId="{DA2726A9-1E43-4DB6-AA03-2166E72C4099}" destId="{1E4613EB-63F3-4D7F-AF3E-46AB32C5D5CB}" srcOrd="0" destOrd="0" presId="urn:microsoft.com/office/officeart/2005/8/layout/radial5"/>
    <dgm:cxn modelId="{5754D4D2-C467-4446-8680-259CEBE63F7E}" type="presParOf" srcId="{7EE71C91-7F81-4E8C-9CAF-8FAD5B41CDDD}" destId="{EAF93DA7-C675-46DB-BEC3-47FBC5FB1AD2}" srcOrd="6" destOrd="0" presId="urn:microsoft.com/office/officeart/2005/8/layout/radial5"/>
    <dgm:cxn modelId="{F8248110-8C00-4408-8EC6-C8A7A01256B7}" type="presParOf" srcId="{7EE71C91-7F81-4E8C-9CAF-8FAD5B41CDDD}" destId="{6A26CBF1-1A21-4AB9-A113-603B681A7DE8}" srcOrd="7" destOrd="0" presId="urn:microsoft.com/office/officeart/2005/8/layout/radial5"/>
    <dgm:cxn modelId="{41C76987-F354-4866-8B7F-100F5A951B06}" type="presParOf" srcId="{6A26CBF1-1A21-4AB9-A113-603B681A7DE8}" destId="{20A23C3E-9DA9-4F03-BC66-5DD210F36F02}" srcOrd="0" destOrd="0" presId="urn:microsoft.com/office/officeart/2005/8/layout/radial5"/>
    <dgm:cxn modelId="{73C70ECB-C98F-4392-A7AA-6615449A8D3A}" type="presParOf" srcId="{7EE71C91-7F81-4E8C-9CAF-8FAD5B41CDDD}" destId="{0205F803-8A12-4555-BBE0-E79DE101761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E8915F-E220-4529-BE4F-F687FAEBF168}">
      <dsp:nvSpPr>
        <dsp:cNvPr id="0" name=""/>
        <dsp:cNvSpPr/>
      </dsp:nvSpPr>
      <dsp:spPr>
        <a:xfrm>
          <a:off x="0" y="0"/>
          <a:ext cx="9144000" cy="7620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500" kern="1200" dirty="0"/>
        </a:p>
      </dsp:txBody>
      <dsp:txXfrm>
        <a:off x="0" y="0"/>
        <a:ext cx="9144000" cy="76206"/>
      </dsp:txXfrm>
    </dsp:sp>
    <dsp:sp modelId="{40888148-3E71-4D64-8179-032DFD278858}">
      <dsp:nvSpPr>
        <dsp:cNvPr id="0" name=""/>
        <dsp:cNvSpPr/>
      </dsp:nvSpPr>
      <dsp:spPr>
        <a:xfrm>
          <a:off x="0" y="1121403"/>
          <a:ext cx="4572000" cy="57365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rgbClr val="FF0000"/>
              </a:solidFill>
            </a:rPr>
            <a:t>Outcome-Based Learning:</a:t>
          </a:r>
          <a:r>
            <a:rPr lang="en-US" sz="3600" b="1" kern="1200" dirty="0" smtClean="0"/>
            <a:t> </a:t>
          </a:r>
        </a:p>
        <a:p>
          <a:pPr lvl="0" algn="l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chemeClr val="tx1"/>
              </a:solidFill>
            </a:rPr>
            <a:t>what a student should</a:t>
          </a:r>
          <a:r>
            <a:rPr lang="en-US" sz="3600" b="1" kern="1200" dirty="0" smtClean="0">
              <a:solidFill>
                <a:srgbClr val="FF0000"/>
              </a:solidFill>
            </a:rPr>
            <a:t> </a:t>
          </a:r>
          <a:r>
            <a:rPr lang="en-US" sz="3600" b="1" kern="1200" dirty="0" smtClean="0">
              <a:solidFill>
                <a:srgbClr val="7030A0"/>
              </a:solidFill>
            </a:rPr>
            <a:t>be able to do</a:t>
          </a:r>
          <a:r>
            <a:rPr lang="en-US" sz="3600" b="1" kern="1200" dirty="0" smtClean="0">
              <a:solidFill>
                <a:srgbClr val="FF0000"/>
              </a:solidFill>
            </a:rPr>
            <a:t> </a:t>
          </a:r>
          <a:r>
            <a:rPr lang="en-US" sz="3600" b="1" kern="1200" dirty="0" smtClean="0"/>
            <a:t>when he / she </a:t>
          </a:r>
          <a:r>
            <a:rPr lang="en-US" sz="3600" b="1" kern="1200" dirty="0" smtClean="0">
              <a:solidFill>
                <a:schemeClr val="tx1"/>
              </a:solidFill>
            </a:rPr>
            <a:t>finishes the </a:t>
          </a:r>
          <a:r>
            <a:rPr lang="en-US" sz="3600" b="1" kern="1200" dirty="0" smtClean="0">
              <a:solidFill>
                <a:srgbClr val="7030A0"/>
              </a:solidFill>
            </a:rPr>
            <a:t>learning program</a:t>
          </a:r>
          <a:endParaRPr lang="ar-EG" sz="3600" b="1" kern="1200" dirty="0">
            <a:solidFill>
              <a:srgbClr val="7030A0"/>
            </a:solidFill>
          </a:endParaRPr>
        </a:p>
      </dsp:txBody>
      <dsp:txXfrm>
        <a:off x="0" y="1121403"/>
        <a:ext cx="4572000" cy="5736596"/>
      </dsp:txXfrm>
    </dsp:sp>
    <dsp:sp modelId="{81922B43-3ECC-44D3-B88E-0856EA163E42}">
      <dsp:nvSpPr>
        <dsp:cNvPr id="0" name=""/>
        <dsp:cNvSpPr/>
      </dsp:nvSpPr>
      <dsp:spPr>
        <a:xfrm>
          <a:off x="4572000" y="992645"/>
          <a:ext cx="4572000" cy="5829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i="0" kern="1200" dirty="0" smtClean="0">
              <a:solidFill>
                <a:srgbClr val="FF0000"/>
              </a:solidFill>
            </a:rPr>
            <a:t>Competency-based learning:</a:t>
          </a:r>
        </a:p>
        <a:p>
          <a:pPr lvl="0" algn="l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i="0" kern="1200" dirty="0" smtClean="0"/>
            <a:t>focuses on the </a:t>
          </a:r>
          <a:r>
            <a:rPr lang="en-US" sz="3200" b="1" i="0" kern="1200" dirty="0" smtClean="0">
              <a:solidFill>
                <a:srgbClr val="7030A0"/>
              </a:solidFill>
            </a:rPr>
            <a:t>student's demonstration of ILOs</a:t>
          </a:r>
          <a:r>
            <a:rPr lang="en-US" sz="3200" b="1" i="0" kern="1200" dirty="0" smtClean="0"/>
            <a:t> as central to the learning process. It is concerned chiefly with </a:t>
          </a:r>
          <a:r>
            <a:rPr lang="en-US" sz="3200" b="1" i="0" kern="1200" dirty="0" smtClean="0">
              <a:solidFill>
                <a:srgbClr val="7030A0"/>
              </a:solidFill>
            </a:rPr>
            <a:t>a student's progression</a:t>
          </a:r>
          <a:r>
            <a:rPr lang="en-US" sz="3200" b="1" i="0" kern="1200" dirty="0" smtClean="0"/>
            <a:t> through curriculum at their own pace, depth, etc.</a:t>
          </a:r>
          <a:endParaRPr lang="ar-EG" sz="3200" b="1" i="0" kern="1200" dirty="0"/>
        </a:p>
      </dsp:txBody>
      <dsp:txXfrm>
        <a:off x="4572000" y="992645"/>
        <a:ext cx="4572000" cy="5829315"/>
      </dsp:txXfrm>
    </dsp:sp>
    <dsp:sp modelId="{96C9B59D-A932-4F73-8F6A-4942AFBDA653}">
      <dsp:nvSpPr>
        <dsp:cNvPr id="0" name=""/>
        <dsp:cNvSpPr/>
      </dsp:nvSpPr>
      <dsp:spPr>
        <a:xfrm flipH="1">
          <a:off x="2514645" y="234393"/>
          <a:ext cx="3505169" cy="480060"/>
        </a:xfrm>
        <a:prstGeom prst="rect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293F3A-6EAF-45AE-BB67-0C3AF7089452}">
      <dsp:nvSpPr>
        <dsp:cNvPr id="0" name=""/>
        <dsp:cNvSpPr/>
      </dsp:nvSpPr>
      <dsp:spPr>
        <a:xfrm>
          <a:off x="2737399" y="2091192"/>
          <a:ext cx="3324139" cy="172795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7030A0"/>
              </a:solidFill>
            </a:rPr>
            <a:t>System-based 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7030A0"/>
              </a:solidFill>
            </a:rPr>
            <a:t>e.g. CVS</a:t>
          </a:r>
          <a:endParaRPr lang="ar-EG" sz="1400" b="1" kern="1200" dirty="0" smtClean="0">
            <a:solidFill>
              <a:srgbClr val="7030A0"/>
            </a:solidFill>
          </a:endParaRP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FF0000"/>
              </a:solidFill>
            </a:rPr>
            <a:t>Clinical (case based/problem based)</a:t>
          </a:r>
          <a:endParaRPr lang="ar-EG" sz="1400" b="1" kern="1200" dirty="0">
            <a:solidFill>
              <a:srgbClr val="FF0000"/>
            </a:solidFill>
          </a:endParaRPr>
        </a:p>
      </dsp:txBody>
      <dsp:txXfrm>
        <a:off x="3224208" y="2344245"/>
        <a:ext cx="2350521" cy="1221845"/>
      </dsp:txXfrm>
    </dsp:sp>
    <dsp:sp modelId="{58028275-7A9B-4A92-9F3E-28782D7C4439}">
      <dsp:nvSpPr>
        <dsp:cNvPr id="0" name=""/>
        <dsp:cNvSpPr/>
      </dsp:nvSpPr>
      <dsp:spPr>
        <a:xfrm rot="16384521">
          <a:off x="4093768" y="1434404"/>
          <a:ext cx="269989" cy="5373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2400" b="1" kern="1200"/>
        </a:p>
      </dsp:txBody>
      <dsp:txXfrm>
        <a:off x="4132094" y="1582322"/>
        <a:ext cx="188992" cy="322432"/>
      </dsp:txXfrm>
    </dsp:sp>
    <dsp:sp modelId="{8FCEE225-EFA2-40E7-9CA9-4E0F5FB2F176}">
      <dsp:nvSpPr>
        <dsp:cNvPr id="0" name=""/>
        <dsp:cNvSpPr/>
      </dsp:nvSpPr>
      <dsp:spPr>
        <a:xfrm>
          <a:off x="2794768" y="2533"/>
          <a:ext cx="3441752" cy="158055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Anatomy/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histology</a:t>
          </a:r>
          <a:endParaRPr lang="ar-EG" sz="1600" b="1" kern="1200" dirty="0"/>
        </a:p>
      </dsp:txBody>
      <dsp:txXfrm>
        <a:off x="3298801" y="234000"/>
        <a:ext cx="2433686" cy="1117620"/>
      </dsp:txXfrm>
    </dsp:sp>
    <dsp:sp modelId="{ABBC291B-BA61-4100-ADA9-62926D7B74E2}">
      <dsp:nvSpPr>
        <dsp:cNvPr id="0" name=""/>
        <dsp:cNvSpPr/>
      </dsp:nvSpPr>
      <dsp:spPr>
        <a:xfrm rot="21528275">
          <a:off x="6289659" y="2606601"/>
          <a:ext cx="247525" cy="5373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2400" b="1" kern="1200"/>
        </a:p>
      </dsp:txBody>
      <dsp:txXfrm>
        <a:off x="6289667" y="2714854"/>
        <a:ext cx="173268" cy="322432"/>
      </dsp:txXfrm>
    </dsp:sp>
    <dsp:sp modelId="{2D0E2E4D-3B2C-40A0-81EF-AFD291528642}">
      <dsp:nvSpPr>
        <dsp:cNvPr id="0" name=""/>
        <dsp:cNvSpPr/>
      </dsp:nvSpPr>
      <dsp:spPr>
        <a:xfrm>
          <a:off x="6526348" y="2093198"/>
          <a:ext cx="2617651" cy="158055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Physiology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/biochemistry</a:t>
          </a:r>
          <a:endParaRPr lang="ar-EG" sz="1600" b="1" kern="1200" dirty="0"/>
        </a:p>
      </dsp:txBody>
      <dsp:txXfrm>
        <a:off x="6909694" y="2324665"/>
        <a:ext cx="1850959" cy="1117620"/>
      </dsp:txXfrm>
    </dsp:sp>
    <dsp:sp modelId="{DA2726A9-1E43-4DB6-AA03-2166E72C4099}">
      <dsp:nvSpPr>
        <dsp:cNvPr id="0" name=""/>
        <dsp:cNvSpPr/>
      </dsp:nvSpPr>
      <dsp:spPr>
        <a:xfrm rot="5223571">
          <a:off x="4297653" y="3845008"/>
          <a:ext cx="322650" cy="5373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2400" b="1" kern="1200"/>
        </a:p>
      </dsp:txBody>
      <dsp:txXfrm>
        <a:off x="4343568" y="3904152"/>
        <a:ext cx="225855" cy="322432"/>
      </dsp:txXfrm>
    </dsp:sp>
    <dsp:sp modelId="{EAF93DA7-C675-46DB-BEC3-47FBC5FB1AD2}">
      <dsp:nvSpPr>
        <dsp:cNvPr id="0" name=""/>
        <dsp:cNvSpPr/>
      </dsp:nvSpPr>
      <dsp:spPr>
        <a:xfrm>
          <a:off x="2694704" y="4426612"/>
          <a:ext cx="3641882" cy="158055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Infection/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immunity</a:t>
          </a:r>
          <a:endParaRPr lang="ar-EG" sz="1600" b="1" kern="1200" dirty="0"/>
        </a:p>
      </dsp:txBody>
      <dsp:txXfrm>
        <a:off x="3228045" y="4658079"/>
        <a:ext cx="2575200" cy="1117620"/>
      </dsp:txXfrm>
    </dsp:sp>
    <dsp:sp modelId="{6A26CBF1-1A21-4AB9-A113-603B681A7DE8}">
      <dsp:nvSpPr>
        <dsp:cNvPr id="0" name=""/>
        <dsp:cNvSpPr/>
      </dsp:nvSpPr>
      <dsp:spPr>
        <a:xfrm rot="10769230">
          <a:off x="2371164" y="2702848"/>
          <a:ext cx="183134" cy="5373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2400" b="1" kern="1200"/>
        </a:p>
      </dsp:txBody>
      <dsp:txXfrm rot="10800000">
        <a:off x="2426103" y="2810080"/>
        <a:ext cx="128194" cy="322432"/>
      </dsp:txXfrm>
    </dsp:sp>
    <dsp:sp modelId="{0205F803-8A12-4555-BBE0-E79DE101761D}">
      <dsp:nvSpPr>
        <dsp:cNvPr id="0" name=""/>
        <dsp:cNvSpPr/>
      </dsp:nvSpPr>
      <dsp:spPr>
        <a:xfrm>
          <a:off x="0" y="2193564"/>
          <a:ext cx="2392232" cy="158055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Pathology/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pharmacology</a:t>
          </a:r>
          <a:endParaRPr lang="ar-EG" sz="1600" b="1" kern="1200" dirty="0"/>
        </a:p>
      </dsp:txBody>
      <dsp:txXfrm>
        <a:off x="350334" y="2425031"/>
        <a:ext cx="1691564" cy="1117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B3E7662-BDD7-4B3B-93C1-5DE41F157C50}" type="datetimeFigureOut">
              <a:rPr lang="ar-EG" smtClean="0"/>
              <a:pPr/>
              <a:t>07/01/1440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AE314C0-8BC1-43BE-8D5C-7278259CD40D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974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254E6-51EB-428B-B372-EE0226FB82AD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0343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254E6-51EB-428B-B372-EE0226FB82AD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0343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254E6-51EB-428B-B372-EE0226FB82AD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0343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254E6-51EB-428B-B372-EE0226FB82AD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0343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altLang="ar-EG"/>
          </a:p>
        </p:txBody>
      </p:sp>
      <p:sp>
        <p:nvSpPr>
          <p:cNvPr id="31539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25E39A29-E158-413B-A6B3-DB2F20F19780}" type="slidenum">
              <a:rPr lang="ar-EG" altLang="ar-EG" smtClean="0">
                <a:latin typeface="Calibri" pitchFamily="34" charset="0"/>
              </a:rPr>
              <a:pPr/>
              <a:t>64</a:t>
            </a:fld>
            <a:endParaRPr lang="ar-EG" altLang="ar-EG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1169" y="609600"/>
            <a:ext cx="613703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 rtlCol="1">
            <a:normAutofit/>
          </a:bodyPr>
          <a:lstStyle/>
          <a:p>
            <a:pPr lvl="0"/>
            <a:endParaRPr lang="ar-EG" noProof="0" smtClean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C76BB-C6D5-4105-A59E-620F2AD30320}" type="slidenum">
              <a:rPr lang="ar-SA"/>
              <a:pPr/>
              <a:t>‹#›</a:t>
            </a:fld>
            <a:endParaRPr lang="en-US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07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ed.pitt.edu/curriculum/ms1/coursedescriptions/ethicslawprof.php" TargetMode="External"/><Relationship Id="rId2" Type="http://schemas.openxmlformats.org/officeDocument/2006/relationships/hyperlink" Target="http://www.omed.pitt.edu/curriculum/ms1/coursedescriptions/introbeingphysician.php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omed.pitt.edu/curriculum/ms1/coursedescriptions/behavioralmedicine.php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ed.pitt.edu/curriculum/ms1/coursedescriptions/introphysicalexam.php" TargetMode="External"/><Relationship Id="rId2" Type="http://schemas.openxmlformats.org/officeDocument/2006/relationships/hyperlink" Target="http://www.omed.pitt.edu/curriculum/ms1/coursedescriptions/intromedicalinterviewing.php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omed.pitt.edu/curriculum/ms1/coursedescriptions/clinicalexperiences1.php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ed.pitt.edu/curriculum/ms1/coursedescriptions/clinicalexperiences.php" TargetMode="External"/><Relationship Id="rId2" Type="http://schemas.openxmlformats.org/officeDocument/2006/relationships/hyperlink" Target="http://www.omed.pitt.edu/curriculum/ms1/coursedescriptions/advancedphysicalexam.php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omed.pitt.edu/curriculum/ms2/coursedescriptions/clinicalprocedures.php" TargetMode="External"/><Relationship Id="rId4" Type="http://schemas.openxmlformats.org/officeDocument/2006/relationships/hyperlink" Target="http://www.omed.pitt.edu/curriculum/ms2/coursedescriptions/advmedicalinterviewing.php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ed.pitt.edu/curriculum/ms1/coursedescriptions/advancedphysicalexam.php" TargetMode="External"/><Relationship Id="rId2" Type="http://schemas.openxmlformats.org/officeDocument/2006/relationships/hyperlink" Target="http://www.omed.pitt.edu/curriculum/ms2/coursedescriptions/hematology.php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omed.pitt.edu/curriculum/ms2/coursedescriptions/clinicalprocedures.php" TargetMode="External"/><Relationship Id="rId5" Type="http://schemas.openxmlformats.org/officeDocument/2006/relationships/hyperlink" Target="http://www.omed.pitt.edu/curriculum/ms2/coursedescriptions/advmedicalinterviewing.php" TargetMode="External"/><Relationship Id="rId4" Type="http://schemas.openxmlformats.org/officeDocument/2006/relationships/hyperlink" Target="http://www.omed.pitt.edu/curriculum/ms1/coursedescriptions/clinicalexperiences.php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ed.pitt.edu/curriculum/ms2/coursedescriptions/reprodevelopbiology.php" TargetMode="External"/><Relationship Id="rId2" Type="http://schemas.openxmlformats.org/officeDocument/2006/relationships/hyperlink" Target="http://www.omed.pitt.edu/curriculum/ms2/coursedescriptions/methodslogicinmedicine2.php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omed.pitt.edu/curriculum/scholarlyproject.php" TargetMode="External"/><Relationship Id="rId4" Type="http://schemas.openxmlformats.org/officeDocument/2006/relationships/hyperlink" Target="http://www.omed.pitt.edu/curriculum/ms1/coursedescriptions/intromedicaldecisionmaking.php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ed.pitt.edu/curriculum/scholarlyproject.php" TargetMode="External"/><Relationship Id="rId2" Type="http://schemas.openxmlformats.org/officeDocument/2006/relationships/hyperlink" Target="http://www.omed.pitt.edu/curriculum/ms2/coursedescriptions/methodslogicinmedicine2.php" TargetMode="Externa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1873250"/>
            <a:ext cx="9144000" cy="285115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rtl="1"/>
            <a:r>
              <a:rPr lang="en-US" sz="6000" b="1" dirty="0">
                <a:solidFill>
                  <a:srgbClr val="FF0000"/>
                </a:solidFill>
              </a:rPr>
              <a:t>NARS, outline of the New M.B. &amp; B.Ch. Program </a:t>
            </a:r>
            <a:br>
              <a:rPr lang="en-US" sz="6000" b="1" dirty="0">
                <a:solidFill>
                  <a:srgbClr val="FF0000"/>
                </a:solidFill>
              </a:rPr>
            </a:br>
            <a:r>
              <a:rPr lang="en-US" sz="6000" b="1" dirty="0">
                <a:solidFill>
                  <a:srgbClr val="FF0000"/>
                </a:solidFill>
              </a:rPr>
              <a:t>by Integrated-Curriculum </a:t>
            </a:r>
          </a:p>
        </p:txBody>
      </p:sp>
      <p:pic>
        <p:nvPicPr>
          <p:cNvPr id="1026" name="Picture 2" descr="faculty logo (2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5"/>
            <a:ext cx="1165034" cy="122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5fcb76d86a0ba9d5c28d0a79cbb1e7a8_400x4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1"/>
          <a:stretch>
            <a:fillRect/>
          </a:stretch>
        </p:blipFill>
        <p:spPr bwMode="auto">
          <a:xfrm>
            <a:off x="7841924" y="0"/>
            <a:ext cx="1302076" cy="122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46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5" descr="zertbtyyoi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5219700" y="3284538"/>
            <a:ext cx="2962275" cy="1524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50000"/>
              </a:lnSpc>
            </a:pPr>
            <a:r>
              <a:rPr lang="ar-EG" altLang="ar-EG" sz="6000">
                <a:solidFill>
                  <a:srgbClr val="FFC000"/>
                </a:solidFill>
                <a:ea typeface="AF_Taif Normal"/>
                <a:cs typeface="AF_Taif Normal"/>
              </a:rPr>
              <a:t>أهلا بحضراتكم</a:t>
            </a:r>
          </a:p>
        </p:txBody>
      </p:sp>
      <p:sp>
        <p:nvSpPr>
          <p:cNvPr id="6148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EG" altLang="ar-EG">
                <a:solidFill>
                  <a:srgbClr val="898989"/>
                </a:solidFill>
              </a:rPr>
              <a:t>إدارة التدريب </a:t>
            </a:r>
            <a:endParaRPr lang="en-US" altLang="ar-EG">
              <a:solidFill>
                <a:srgbClr val="898989"/>
              </a:solidFill>
            </a:endParaRPr>
          </a:p>
        </p:txBody>
      </p:sp>
      <p:sp>
        <p:nvSpPr>
          <p:cNvPr id="614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98547E6E-571A-499B-BE85-347A5DBAE64E}" type="slidenum">
              <a:rPr lang="en-US" altLang="ar-EG" smtClean="0">
                <a:solidFill>
                  <a:srgbClr val="898989"/>
                </a:solidFill>
              </a:rPr>
              <a:pPr/>
              <a:t>2</a:t>
            </a:fld>
            <a:endParaRPr lang="en-US" altLang="ar-EG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44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1026" name="Picture 2" descr="F:\40439198_1844332702318602_154140812552804761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faculty logo (2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85800"/>
            <a:ext cx="1828800" cy="122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981200" y="1066800"/>
            <a:ext cx="1143000" cy="461665"/>
          </a:xfrm>
          <a:prstGeom prst="rect">
            <a:avLst/>
          </a:prstGeom>
          <a:solidFill>
            <a:srgbClr val="00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en-US" altLang="ar-EG" sz="2400" b="1" dirty="0">
                <a:solidFill>
                  <a:srgbClr val="FFFF00"/>
                </a:solidFill>
              </a:rPr>
              <a:t>1</a:t>
            </a:r>
            <a:r>
              <a:rPr lang="en-US" altLang="ar-EG" sz="2400" b="1" baseline="30000" dirty="0">
                <a:solidFill>
                  <a:srgbClr val="FFFF00"/>
                </a:solidFill>
              </a:rPr>
              <a:t>st</a:t>
            </a:r>
            <a:r>
              <a:rPr lang="en-US" altLang="ar-EG" sz="2400" b="1" dirty="0">
                <a:solidFill>
                  <a:srgbClr val="FFFF00"/>
                </a:solidFill>
              </a:rPr>
              <a:t> Y</a:t>
            </a:r>
            <a:endParaRPr lang="ar-EG" altLang="ar-EG" sz="2400" b="1" dirty="0">
              <a:solidFill>
                <a:srgbClr val="FFFF00"/>
              </a:solidFill>
            </a:endParaRPr>
          </a:p>
        </p:txBody>
      </p:sp>
      <p:sp>
        <p:nvSpPr>
          <p:cNvPr id="7" name="Rectangle 2"/>
          <p:cNvSpPr txBox="1">
            <a:spLocks/>
          </p:cNvSpPr>
          <p:nvPr/>
        </p:nvSpPr>
        <p:spPr>
          <a:xfrm>
            <a:off x="1476375" y="1"/>
            <a:ext cx="5832475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altLang="ar-EG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AF_Taif Normal"/>
                <a:cs typeface="AF_Taif Normal"/>
              </a:rPr>
              <a:t>التعارف</a:t>
            </a:r>
            <a:endParaRPr kumimoji="0" lang="ar-EG" altLang="ar-EG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AF_Taif Normal"/>
              <a:cs typeface="AF_Taif Norm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2286000"/>
            <a:ext cx="9144000" cy="2147888"/>
          </a:xfrm>
          <a:solidFill>
            <a:srgbClr val="FFFF00"/>
          </a:solidFill>
        </p:spPr>
        <p:txBody>
          <a:bodyPr>
            <a:normAutofit/>
          </a:bodyPr>
          <a:lstStyle/>
          <a:p>
            <a:pPr rtl="1"/>
            <a:r>
              <a:rPr lang="en-US" sz="7200" b="1" dirty="0">
                <a:solidFill>
                  <a:srgbClr val="FF0000"/>
                </a:solidFill>
              </a:rPr>
              <a:t>Anticipations</a:t>
            </a:r>
          </a:p>
        </p:txBody>
      </p:sp>
      <p:pic>
        <p:nvPicPr>
          <p:cNvPr id="1026" name="Picture 2" descr="faculty logo (2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5"/>
            <a:ext cx="1165034" cy="122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5fcb76d86a0ba9d5c28d0a79cbb1e7a8_400x4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1"/>
          <a:stretch>
            <a:fillRect/>
          </a:stretch>
        </p:blipFill>
        <p:spPr bwMode="auto">
          <a:xfrm>
            <a:off x="7841924" y="0"/>
            <a:ext cx="1302076" cy="122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81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1873250"/>
            <a:ext cx="9144000" cy="214788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rtl="1"/>
            <a:r>
              <a:rPr lang="en-US" sz="7200" b="1" dirty="0">
                <a:solidFill>
                  <a:srgbClr val="FF0000"/>
                </a:solidFill>
              </a:rPr>
              <a:t>Learning </a:t>
            </a:r>
            <a:r>
              <a:rPr lang="en-US" sz="7200" b="1" dirty="0" smtClean="0">
                <a:solidFill>
                  <a:srgbClr val="7030A0"/>
                </a:solidFill>
              </a:rPr>
              <a:t>Goal</a:t>
            </a:r>
            <a:r>
              <a:rPr lang="en-US" sz="7200" b="1" dirty="0" smtClean="0">
                <a:solidFill>
                  <a:srgbClr val="FF0000"/>
                </a:solidFill>
              </a:rPr>
              <a:t>/</a:t>
            </a:r>
            <a:r>
              <a:rPr lang="en-US" sz="7200" b="1" dirty="0" smtClean="0">
                <a:solidFill>
                  <a:srgbClr val="7030A0"/>
                </a:solidFill>
              </a:rPr>
              <a:t>Objectives</a:t>
            </a:r>
            <a:endParaRPr lang="en-US" sz="72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faculty logo (2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5"/>
            <a:ext cx="1165034" cy="122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5fcb76d86a0ba9d5c28d0a79cbb1e7a8_400x4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1"/>
          <a:stretch>
            <a:fillRect/>
          </a:stretch>
        </p:blipFill>
        <p:spPr bwMode="auto">
          <a:xfrm>
            <a:off x="7841924" y="0"/>
            <a:ext cx="1302076" cy="122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64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6553200" y="6408738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209E2F5A-2510-4768-A9CF-5B28B46BDD15}" type="slidenum">
              <a:rPr lang="en-US" altLang="ar-EG" smtClean="0">
                <a:solidFill>
                  <a:schemeClr val="bg1"/>
                </a:solidFill>
              </a:rPr>
              <a:pPr/>
              <a:t>6</a:t>
            </a:fld>
            <a:endParaRPr lang="en-US" altLang="ar-EG" smtClean="0">
              <a:solidFill>
                <a:schemeClr val="bg1"/>
              </a:solidFill>
            </a:endParaRPr>
          </a:p>
        </p:txBody>
      </p:sp>
      <p:sp>
        <p:nvSpPr>
          <p:cNvPr id="27651" name="Title 1"/>
          <p:cNvSpPr>
            <a:spLocks noGrp="1"/>
          </p:cNvSpPr>
          <p:nvPr>
            <p:ph type="title" idx="4294967295"/>
          </p:nvPr>
        </p:nvSpPr>
        <p:spPr>
          <a:xfrm>
            <a:off x="152400" y="0"/>
            <a:ext cx="8839200" cy="990600"/>
          </a:xfrm>
          <a:solidFill>
            <a:srgbClr val="92D050"/>
          </a:solidFill>
        </p:spPr>
        <p:txBody>
          <a:bodyPr/>
          <a:lstStyle/>
          <a:p>
            <a:pPr rtl="1" eaLnBrk="1" hangingPunct="1"/>
            <a:r>
              <a:rPr lang="en-US" altLang="ar-EG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Learning Goal </a:t>
            </a:r>
            <a:endParaRPr lang="ar-EG" altLang="ar-EG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652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066800"/>
            <a:ext cx="9144000" cy="5791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Develop participants' knowledge and skills to enable them to </a:t>
            </a:r>
            <a:r>
              <a:rPr lang="en-US" b="1" dirty="0" smtClean="0"/>
              <a:t>recognize </a:t>
            </a:r>
            <a:r>
              <a:rPr lang="en-US" b="1" dirty="0" smtClean="0">
                <a:solidFill>
                  <a:srgbClr val="FF0000"/>
                </a:solidFill>
              </a:rPr>
              <a:t>M.B.&amp; B.CH. Learning Program </a:t>
            </a:r>
            <a:r>
              <a:rPr lang="en-US" b="1" dirty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Courses</a:t>
            </a:r>
            <a:r>
              <a:rPr lang="en-US" b="1" dirty="0" smtClean="0"/>
              <a:t> to </a:t>
            </a:r>
            <a:r>
              <a:rPr lang="en-US" b="1" dirty="0"/>
              <a:t>achieve consistency between: 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- </a:t>
            </a:r>
            <a:r>
              <a:rPr lang="en-US" b="1" dirty="0">
                <a:solidFill>
                  <a:srgbClr val="7030A0"/>
                </a:solidFill>
              </a:rPr>
              <a:t>Intended </a:t>
            </a:r>
            <a:r>
              <a:rPr lang="en-US" b="1" dirty="0" smtClean="0">
                <a:solidFill>
                  <a:srgbClr val="7030A0"/>
                </a:solidFill>
              </a:rPr>
              <a:t>Learning Outcomes </a:t>
            </a:r>
            <a:r>
              <a:rPr lang="en-US" b="1" dirty="0" smtClean="0"/>
              <a:t>(I.L.Os.)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b="1" dirty="0" smtClean="0">
                <a:solidFill>
                  <a:srgbClr val="7030A0"/>
                </a:solidFill>
              </a:rPr>
              <a:t>Scientific content. </a:t>
            </a:r>
            <a:r>
              <a:rPr lang="en-US" b="1" dirty="0">
                <a:solidFill>
                  <a:srgbClr val="7030A0"/>
                </a:solidFill>
              </a:rPr>
              <a:t> </a:t>
            </a:r>
            <a:endParaRPr lang="en-US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b="1" dirty="0" smtClean="0">
                <a:solidFill>
                  <a:srgbClr val="7030A0"/>
                </a:solidFill>
              </a:rPr>
              <a:t>Teaching </a:t>
            </a:r>
            <a:r>
              <a:rPr lang="en-US" b="1" dirty="0">
                <a:solidFill>
                  <a:srgbClr val="7030A0"/>
                </a:solidFill>
              </a:rPr>
              <a:t>and learning </a:t>
            </a:r>
            <a:r>
              <a:rPr lang="en-US" b="1" dirty="0" smtClean="0">
                <a:solidFill>
                  <a:srgbClr val="7030A0"/>
                </a:solidFill>
              </a:rPr>
              <a:t>methods. </a:t>
            </a:r>
            <a:r>
              <a:rPr lang="en-US" b="1" dirty="0">
                <a:solidFill>
                  <a:srgbClr val="7030A0"/>
                </a:solidFill>
              </a:rPr>
              <a:t> </a:t>
            </a:r>
            <a:endParaRPr lang="en-US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b="1" dirty="0" smtClean="0">
                <a:solidFill>
                  <a:srgbClr val="7030A0"/>
                </a:solidFill>
              </a:rPr>
              <a:t>Students Evaluation Methods.</a:t>
            </a:r>
            <a:endParaRPr lang="en-US" altLang="ar-EG" b="1" dirty="0" smtClean="0">
              <a:solidFill>
                <a:srgbClr val="7030A0"/>
              </a:solidFill>
              <a:latin typeface="Arial" pitchFamily="34" charset="0"/>
            </a:endParaRPr>
          </a:p>
        </p:txBody>
      </p:sp>
      <p:sp>
        <p:nvSpPr>
          <p:cNvPr id="27653" name="Slide Number Placeholder 8"/>
          <p:cNvSpPr txBox="1">
            <a:spLocks noGrp="1"/>
          </p:cNvSpPr>
          <p:nvPr/>
        </p:nvSpPr>
        <p:spPr bwMode="auto">
          <a:xfrm>
            <a:off x="612775" y="6356350"/>
            <a:ext cx="1981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1" eaLnBrk="1" hangingPunct="1"/>
            <a:endParaRPr lang="ar-EG" altLang="ar-EG" sz="140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17" name="Picture 16" descr="Goal.jpg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830" y="4038600"/>
            <a:ext cx="2554514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55" name="Footer Placeholder 1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EG" altLang="ar-EG" sz="1600" smtClean="0">
                <a:solidFill>
                  <a:schemeClr val="bg1"/>
                </a:solidFill>
              </a:rPr>
              <a:t>إدارة التدريب</a:t>
            </a:r>
            <a:endParaRPr lang="en-US" altLang="ar-EG" sz="1600" smtClean="0">
              <a:solidFill>
                <a:schemeClr val="bg1"/>
              </a:solidFill>
            </a:endParaRPr>
          </a:p>
          <a:p>
            <a:endParaRPr lang="en-US" altLang="ar-EG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29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1873250"/>
            <a:ext cx="9144000" cy="2147888"/>
          </a:xfrm>
          <a:solidFill>
            <a:srgbClr val="FFFF00"/>
          </a:solidFill>
        </p:spPr>
        <p:txBody>
          <a:bodyPr>
            <a:normAutofit/>
          </a:bodyPr>
          <a:lstStyle/>
          <a:p>
            <a:pPr rtl="1"/>
            <a:r>
              <a:rPr lang="en-US" sz="7200" b="1" dirty="0">
                <a:solidFill>
                  <a:srgbClr val="FF0000"/>
                </a:solidFill>
              </a:rPr>
              <a:t>Learning Objectives</a:t>
            </a:r>
          </a:p>
        </p:txBody>
      </p:sp>
      <p:pic>
        <p:nvPicPr>
          <p:cNvPr id="1026" name="Picture 2" descr="faculty logo (2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5"/>
            <a:ext cx="1165034" cy="122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5fcb76d86a0ba9d5c28d0a79cbb1e7a8_400x4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1"/>
          <a:stretch>
            <a:fillRect/>
          </a:stretch>
        </p:blipFill>
        <p:spPr bwMode="auto">
          <a:xfrm>
            <a:off x="7841924" y="0"/>
            <a:ext cx="1302076" cy="122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36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"/>
            <a:ext cx="7772400" cy="914399"/>
          </a:xfrm>
          <a:solidFill>
            <a:srgbClr val="92D050"/>
          </a:solidFill>
        </p:spPr>
        <p:txBody>
          <a:bodyPr>
            <a:normAutofit/>
          </a:bodyPr>
          <a:lstStyle/>
          <a:p>
            <a:pPr marL="528955" indent="-528955"/>
            <a:r>
              <a:rPr lang="en-US" sz="4800" b="1" dirty="0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Learning Objectives</a:t>
            </a:r>
            <a:endParaRPr lang="ar-EG" sz="4800" b="1" dirty="0">
              <a:solidFill>
                <a:srgbClr val="FF0000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657" y="990600"/>
            <a:ext cx="9158689" cy="5867400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pPr algn="l"/>
            <a:r>
              <a:rPr lang="en-US" b="1" u="sng" dirty="0" smtClean="0">
                <a:solidFill>
                  <a:srgbClr val="7030A0"/>
                </a:solidFill>
                <a:latin typeface="Times New Roman" pitchFamily="18" charset="0"/>
              </a:rPr>
              <a:t>By the end of this activity, </a:t>
            </a:r>
            <a:r>
              <a:rPr lang="en-US" b="1" u="sng" dirty="0">
                <a:solidFill>
                  <a:srgbClr val="7030A0"/>
                </a:solidFill>
                <a:latin typeface="Times New Roman" pitchFamily="18" charset="0"/>
              </a:rPr>
              <a:t>students should be able to: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Explain </a:t>
            </a:r>
            <a:r>
              <a:rPr lang="en-US" b="1" dirty="0">
                <a:solidFill>
                  <a:srgbClr val="FF0000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following concepts </a:t>
            </a:r>
            <a:r>
              <a:rPr lang="en-US" b="1" dirty="0">
                <a:solidFill>
                  <a:srgbClr val="FF0000"/>
                </a:solidFill>
              </a:rPr>
              <a:t>and terms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>
                <a:solidFill>
                  <a:srgbClr val="7030A0"/>
                </a:solidFill>
              </a:rPr>
              <a:t>National Academic </a:t>
            </a:r>
            <a:r>
              <a:rPr lang="en-US" b="1" dirty="0" smtClean="0">
                <a:solidFill>
                  <a:srgbClr val="7030A0"/>
                </a:solidFill>
              </a:rPr>
              <a:t>Reference Standards </a:t>
            </a:r>
            <a:r>
              <a:rPr lang="en-US" b="1" dirty="0">
                <a:solidFill>
                  <a:srgbClr val="FF0000"/>
                </a:solidFill>
              </a:rPr>
              <a:t>-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Graduate attributes – Output-Based Learning </a:t>
            </a:r>
            <a:r>
              <a:rPr lang="en-US" b="1" dirty="0" smtClean="0">
                <a:solidFill>
                  <a:srgbClr val="FF0000"/>
                </a:solidFill>
              </a:rPr>
              <a:t>–</a:t>
            </a:r>
            <a:r>
              <a:rPr lang="en-US" b="1" dirty="0" smtClean="0">
                <a:solidFill>
                  <a:srgbClr val="7030A0"/>
                </a:solidFill>
              </a:rPr>
              <a:t> Learning Program </a:t>
            </a:r>
            <a:r>
              <a:rPr lang="en-US" b="1" dirty="0" smtClean="0">
                <a:solidFill>
                  <a:srgbClr val="FF0000"/>
                </a:solidFill>
              </a:rPr>
              <a:t>–</a:t>
            </a:r>
            <a:r>
              <a:rPr lang="en-US" b="1" dirty="0" smtClean="0">
                <a:solidFill>
                  <a:srgbClr val="7030A0"/>
                </a:solidFill>
              </a:rPr>
              <a:t> Courses</a:t>
            </a:r>
            <a:r>
              <a:rPr lang="en-US" b="1" dirty="0" smtClean="0">
                <a:solidFill>
                  <a:srgbClr val="FF0000"/>
                </a:solidFill>
              </a:rPr>
              <a:t>-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Curriculum </a:t>
            </a:r>
            <a:r>
              <a:rPr lang="en-US" b="1" dirty="0">
                <a:solidFill>
                  <a:srgbClr val="FF0000"/>
                </a:solidFill>
              </a:rPr>
              <a:t>... </a:t>
            </a:r>
            <a:r>
              <a:rPr lang="en-US" b="1" dirty="0" err="1">
                <a:solidFill>
                  <a:srgbClr val="FF0000"/>
                </a:solidFill>
              </a:rPr>
              <a:t>etc</a:t>
            </a:r>
            <a:r>
              <a:rPr lang="en-US" b="1" dirty="0" smtClean="0">
                <a:solidFill>
                  <a:srgbClr val="FF0000"/>
                </a:solidFill>
              </a:rPr>
              <a:t>).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Describes the National Academic Reference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Standards </a:t>
            </a:r>
            <a:r>
              <a:rPr lang="en-US" b="1" dirty="0">
                <a:solidFill>
                  <a:srgbClr val="FF0000"/>
                </a:solidFill>
              </a:rPr>
              <a:t>Standard (</a:t>
            </a:r>
            <a:r>
              <a:rPr lang="en-US" b="1" dirty="0">
                <a:solidFill>
                  <a:srgbClr val="7030A0"/>
                </a:solidFill>
              </a:rPr>
              <a:t>NARS</a:t>
            </a:r>
            <a:r>
              <a:rPr lang="en-US" b="1" dirty="0">
                <a:solidFill>
                  <a:srgbClr val="FF0000"/>
                </a:solidFill>
              </a:rPr>
              <a:t>) issued by the National </a:t>
            </a:r>
            <a:r>
              <a:rPr lang="en-US" b="1" dirty="0" smtClean="0">
                <a:solidFill>
                  <a:srgbClr val="FF0000"/>
                </a:solidFill>
              </a:rPr>
              <a:t>Authority </a:t>
            </a:r>
            <a:r>
              <a:rPr lang="en-US" b="1" dirty="0">
                <a:solidFill>
                  <a:srgbClr val="FF0000"/>
                </a:solidFill>
              </a:rPr>
              <a:t>for Quality Assurance and </a:t>
            </a:r>
            <a:r>
              <a:rPr lang="en-US" b="1" dirty="0" smtClean="0">
                <a:solidFill>
                  <a:srgbClr val="FF0000"/>
                </a:solidFill>
              </a:rPr>
              <a:t>Accreditation of Education (</a:t>
            </a:r>
            <a:r>
              <a:rPr lang="en-US" b="1" dirty="0" smtClean="0">
                <a:solidFill>
                  <a:srgbClr val="7030A0"/>
                </a:solidFill>
              </a:rPr>
              <a:t>NAQAAE)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ar-EG" b="1" dirty="0" smtClean="0">
              <a:solidFill>
                <a:srgbClr val="FF0000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Define the meaning of </a:t>
            </a:r>
            <a:r>
              <a:rPr lang="en-US" b="1" dirty="0">
                <a:solidFill>
                  <a:srgbClr val="FF0000"/>
                </a:solidFill>
              </a:rPr>
              <a:t>learning outcomes</a:t>
            </a:r>
            <a:r>
              <a:rPr lang="en-US" b="1" dirty="0" smtClean="0">
                <a:solidFill>
                  <a:srgbClr val="FF0000"/>
                </a:solidFill>
              </a:rPr>
              <a:t> (</a:t>
            </a:r>
            <a:r>
              <a:rPr lang="en-US" b="1" dirty="0" smtClean="0">
                <a:solidFill>
                  <a:srgbClr val="7030A0"/>
                </a:solidFill>
              </a:rPr>
              <a:t>I.L.Os.)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Identify the relationship between </a:t>
            </a:r>
            <a:r>
              <a:rPr lang="en-US" b="1" dirty="0">
                <a:solidFill>
                  <a:srgbClr val="7030A0"/>
                </a:solidFill>
              </a:rPr>
              <a:t>NARS </a:t>
            </a:r>
            <a:r>
              <a:rPr lang="en-US" b="1" dirty="0">
                <a:solidFill>
                  <a:srgbClr val="FF0000"/>
                </a:solidFill>
              </a:rPr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>
                <a:solidFill>
                  <a:srgbClr val="7030A0"/>
                </a:solidFill>
              </a:rPr>
              <a:t>ILOs</a:t>
            </a:r>
            <a:r>
              <a:rPr lang="en-US" b="1" dirty="0" smtClean="0">
                <a:solidFill>
                  <a:srgbClr val="FF0000"/>
                </a:solidFill>
              </a:rPr>
              <a:t>).</a:t>
            </a:r>
            <a:endParaRPr lang="en-US" b="1" dirty="0">
              <a:solidFill>
                <a:srgbClr val="FF0000"/>
              </a:solidFill>
            </a:endParaRPr>
          </a:p>
          <a:p>
            <a:pPr algn="l"/>
            <a:endParaRPr lang="ar-E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60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"/>
            <a:ext cx="7772400" cy="914399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marL="528955" indent="-528955"/>
            <a:r>
              <a:rPr lang="en-US" sz="4800" b="1" dirty="0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Learning </a:t>
            </a:r>
            <a:r>
              <a:rPr lang="en-US" sz="4800" b="1" dirty="0" smtClean="0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Objectives (Continue.)</a:t>
            </a:r>
            <a:endParaRPr lang="ar-EG" sz="4800" b="1" dirty="0">
              <a:solidFill>
                <a:srgbClr val="FF0000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657" y="990600"/>
            <a:ext cx="9158689" cy="5867400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pPr algn="l"/>
            <a:r>
              <a:rPr lang="en-US" b="1" u="sng" dirty="0" smtClean="0">
                <a:solidFill>
                  <a:srgbClr val="7030A0"/>
                </a:solidFill>
                <a:latin typeface="Times New Roman" pitchFamily="18" charset="0"/>
              </a:rPr>
              <a:t>By the end of this activity, </a:t>
            </a:r>
            <a:r>
              <a:rPr lang="en-US" b="1" u="sng" dirty="0">
                <a:solidFill>
                  <a:srgbClr val="7030A0"/>
                </a:solidFill>
                <a:latin typeface="Times New Roman" pitchFamily="18" charset="0"/>
              </a:rPr>
              <a:t>students should be able to: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Explain </a:t>
            </a:r>
            <a:r>
              <a:rPr lang="en-US" b="1" dirty="0">
                <a:solidFill>
                  <a:srgbClr val="FF0000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following concepts </a:t>
            </a:r>
            <a:r>
              <a:rPr lang="en-US" b="1" dirty="0">
                <a:solidFill>
                  <a:srgbClr val="FF0000"/>
                </a:solidFill>
              </a:rPr>
              <a:t>and terms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>
                <a:solidFill>
                  <a:srgbClr val="7030A0"/>
                </a:solidFill>
              </a:rPr>
              <a:t>National Academic </a:t>
            </a:r>
            <a:r>
              <a:rPr lang="en-US" b="1" dirty="0" smtClean="0">
                <a:solidFill>
                  <a:srgbClr val="7030A0"/>
                </a:solidFill>
              </a:rPr>
              <a:t>Reference Standards </a:t>
            </a:r>
            <a:r>
              <a:rPr lang="en-US" b="1" dirty="0">
                <a:solidFill>
                  <a:srgbClr val="FF0000"/>
                </a:solidFill>
              </a:rPr>
              <a:t>-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Graduate attributes – Output-Based Learning </a:t>
            </a:r>
            <a:r>
              <a:rPr lang="en-US" b="1" dirty="0" smtClean="0">
                <a:solidFill>
                  <a:srgbClr val="FF0000"/>
                </a:solidFill>
              </a:rPr>
              <a:t>–</a:t>
            </a:r>
            <a:r>
              <a:rPr lang="en-US" b="1" dirty="0" smtClean="0">
                <a:solidFill>
                  <a:srgbClr val="7030A0"/>
                </a:solidFill>
              </a:rPr>
              <a:t> Learning Program </a:t>
            </a:r>
            <a:r>
              <a:rPr lang="en-US" b="1" dirty="0" smtClean="0">
                <a:solidFill>
                  <a:srgbClr val="FF0000"/>
                </a:solidFill>
              </a:rPr>
              <a:t>–</a:t>
            </a:r>
            <a:r>
              <a:rPr lang="en-US" b="1" dirty="0" smtClean="0">
                <a:solidFill>
                  <a:srgbClr val="7030A0"/>
                </a:solidFill>
              </a:rPr>
              <a:t> Courses</a:t>
            </a:r>
            <a:r>
              <a:rPr lang="en-US" b="1" dirty="0" smtClean="0">
                <a:solidFill>
                  <a:srgbClr val="FF0000"/>
                </a:solidFill>
              </a:rPr>
              <a:t>-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Curriculum </a:t>
            </a:r>
            <a:r>
              <a:rPr lang="en-US" b="1" dirty="0">
                <a:solidFill>
                  <a:srgbClr val="FF0000"/>
                </a:solidFill>
              </a:rPr>
              <a:t>... </a:t>
            </a:r>
            <a:r>
              <a:rPr lang="en-US" b="1" dirty="0" err="1">
                <a:solidFill>
                  <a:srgbClr val="FF0000"/>
                </a:solidFill>
              </a:rPr>
              <a:t>etc</a:t>
            </a:r>
            <a:r>
              <a:rPr lang="en-US" b="1" dirty="0" smtClean="0">
                <a:solidFill>
                  <a:srgbClr val="FF0000"/>
                </a:solidFill>
              </a:rPr>
              <a:t>).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Describes the National Academic Reference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Standards </a:t>
            </a:r>
            <a:r>
              <a:rPr lang="en-US" b="1" dirty="0">
                <a:solidFill>
                  <a:srgbClr val="FF0000"/>
                </a:solidFill>
              </a:rPr>
              <a:t>Standard (</a:t>
            </a:r>
            <a:r>
              <a:rPr lang="en-US" b="1" dirty="0">
                <a:solidFill>
                  <a:srgbClr val="7030A0"/>
                </a:solidFill>
              </a:rPr>
              <a:t>NARS</a:t>
            </a:r>
            <a:r>
              <a:rPr lang="en-US" b="1" dirty="0">
                <a:solidFill>
                  <a:srgbClr val="FF0000"/>
                </a:solidFill>
              </a:rPr>
              <a:t>) issued by the National </a:t>
            </a:r>
            <a:r>
              <a:rPr lang="en-US" b="1" dirty="0" smtClean="0">
                <a:solidFill>
                  <a:srgbClr val="FF0000"/>
                </a:solidFill>
              </a:rPr>
              <a:t>Authority </a:t>
            </a:r>
            <a:r>
              <a:rPr lang="en-US" b="1" dirty="0">
                <a:solidFill>
                  <a:srgbClr val="FF0000"/>
                </a:solidFill>
              </a:rPr>
              <a:t>for Quality Assurance and </a:t>
            </a:r>
            <a:r>
              <a:rPr lang="en-US" b="1" dirty="0" smtClean="0">
                <a:solidFill>
                  <a:srgbClr val="FF0000"/>
                </a:solidFill>
              </a:rPr>
              <a:t>Accreditation of Education (</a:t>
            </a:r>
            <a:r>
              <a:rPr lang="en-US" b="1" dirty="0" smtClean="0">
                <a:solidFill>
                  <a:srgbClr val="7030A0"/>
                </a:solidFill>
              </a:rPr>
              <a:t>NAQAAE)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ar-EG" b="1" dirty="0" smtClean="0">
              <a:solidFill>
                <a:srgbClr val="FF0000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Define the meaning of </a:t>
            </a:r>
            <a:r>
              <a:rPr lang="en-US" b="1" dirty="0">
                <a:solidFill>
                  <a:srgbClr val="FF0000"/>
                </a:solidFill>
              </a:rPr>
              <a:t>learning outcomes</a:t>
            </a:r>
            <a:r>
              <a:rPr lang="en-US" b="1" dirty="0" smtClean="0">
                <a:solidFill>
                  <a:srgbClr val="FF0000"/>
                </a:solidFill>
              </a:rPr>
              <a:t> (</a:t>
            </a:r>
            <a:r>
              <a:rPr lang="en-US" b="1" dirty="0" smtClean="0">
                <a:solidFill>
                  <a:srgbClr val="7030A0"/>
                </a:solidFill>
              </a:rPr>
              <a:t>I.L.Os.)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Identify the relationship between </a:t>
            </a:r>
            <a:r>
              <a:rPr lang="en-US" b="1" dirty="0">
                <a:solidFill>
                  <a:srgbClr val="7030A0"/>
                </a:solidFill>
              </a:rPr>
              <a:t>NARS </a:t>
            </a:r>
            <a:r>
              <a:rPr lang="en-US" b="1" dirty="0">
                <a:solidFill>
                  <a:srgbClr val="FF0000"/>
                </a:solidFill>
              </a:rPr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>
                <a:solidFill>
                  <a:srgbClr val="7030A0"/>
                </a:solidFill>
              </a:rPr>
              <a:t>ILOs</a:t>
            </a:r>
            <a:r>
              <a:rPr lang="en-US" b="1" dirty="0" smtClean="0">
                <a:solidFill>
                  <a:srgbClr val="FF0000"/>
                </a:solidFill>
              </a:rPr>
              <a:t>).</a:t>
            </a:r>
            <a:endParaRPr lang="en-US" b="1" dirty="0">
              <a:solidFill>
                <a:srgbClr val="FF0000"/>
              </a:solidFill>
            </a:endParaRPr>
          </a:p>
          <a:p>
            <a:pPr algn="l"/>
            <a:endParaRPr lang="ar-E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12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en-US" sz="6000" b="1" dirty="0" smtClean="0"/>
              <a:t>Why to change?</a:t>
            </a:r>
            <a:endParaRPr lang="ar-EG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b="1" dirty="0"/>
              <a:t>Adopting and applying the new academic standards (</a:t>
            </a:r>
            <a:r>
              <a:rPr lang="en-US" b="1" dirty="0">
                <a:solidFill>
                  <a:srgbClr val="7030A0"/>
                </a:solidFill>
              </a:rPr>
              <a:t>NARS</a:t>
            </a:r>
            <a:r>
              <a:rPr lang="en-US" b="1" dirty="0"/>
              <a:t>) for the bachelor's degree and complying with </a:t>
            </a:r>
            <a:r>
              <a:rPr lang="en-US" b="1" dirty="0">
                <a:solidFill>
                  <a:srgbClr val="FF0000"/>
                </a:solidFill>
              </a:rPr>
              <a:t>accreditation standards</a:t>
            </a:r>
            <a:r>
              <a:rPr lang="en-US" b="1" dirty="0"/>
              <a:t>, as determined by the </a:t>
            </a:r>
            <a:r>
              <a:rPr lang="en-US" b="1" dirty="0">
                <a:solidFill>
                  <a:srgbClr val="FF0000"/>
                </a:solidFill>
              </a:rPr>
              <a:t>World Federation for Medical Education </a:t>
            </a:r>
            <a:r>
              <a:rPr lang="en-US" b="1" dirty="0" smtClean="0"/>
              <a:t>(</a:t>
            </a:r>
            <a:r>
              <a:rPr lang="en-US" b="1" dirty="0" smtClean="0">
                <a:solidFill>
                  <a:srgbClr val="7030A0"/>
                </a:solidFill>
              </a:rPr>
              <a:t>WFME</a:t>
            </a:r>
            <a:r>
              <a:rPr lang="en-US" b="1" dirty="0" smtClean="0"/>
              <a:t>)</a:t>
            </a:r>
          </a:p>
          <a:p>
            <a:r>
              <a:rPr lang="en-US" b="1" dirty="0">
                <a:solidFill>
                  <a:srgbClr val="7030A0"/>
                </a:solidFill>
              </a:rPr>
              <a:t>WFME </a:t>
            </a:r>
            <a:r>
              <a:rPr lang="en-US" b="1" dirty="0" smtClean="0"/>
              <a:t>will </a:t>
            </a:r>
            <a:r>
              <a:rPr lang="en-US" b="1" dirty="0"/>
              <a:t>not recognize any college and add it to the </a:t>
            </a:r>
            <a:r>
              <a:rPr lang="en-US" b="1" dirty="0" smtClean="0"/>
              <a:t>new </a:t>
            </a:r>
            <a:r>
              <a:rPr lang="en-US" b="1" dirty="0"/>
              <a:t>World Wide Web-based "</a:t>
            </a:r>
            <a:r>
              <a:rPr lang="en-US" b="1" dirty="0">
                <a:solidFill>
                  <a:srgbClr val="7030A0"/>
                </a:solidFill>
              </a:rPr>
              <a:t>Health Academic Institution Database</a:t>
            </a:r>
            <a:r>
              <a:rPr lang="en-US" b="1" dirty="0"/>
              <a:t>" Unless the college is accredited by the national body </a:t>
            </a:r>
            <a:r>
              <a:rPr lang="en-US" b="1" dirty="0" smtClean="0"/>
              <a:t>responsible for </a:t>
            </a:r>
            <a:r>
              <a:rPr lang="en-US" b="1" dirty="0">
                <a:solidFill>
                  <a:srgbClr val="FF0000"/>
                </a:solidFill>
              </a:rPr>
              <a:t>accreditation </a:t>
            </a:r>
            <a:r>
              <a:rPr lang="en-US" b="1" dirty="0" smtClean="0"/>
              <a:t>of </a:t>
            </a:r>
            <a:r>
              <a:rPr lang="en-US" b="1" dirty="0"/>
              <a:t>medical colleges </a:t>
            </a:r>
            <a:r>
              <a:rPr lang="en-US" b="1" dirty="0" smtClean="0"/>
              <a:t>(</a:t>
            </a:r>
            <a:r>
              <a:rPr lang="en-US" b="1" dirty="0" smtClean="0">
                <a:solidFill>
                  <a:srgbClr val="7030A0"/>
                </a:solidFill>
              </a:rPr>
              <a:t>NAQAAE</a:t>
            </a:r>
            <a:r>
              <a:rPr lang="en-US" b="1" dirty="0" smtClean="0"/>
              <a:t>).</a:t>
            </a:r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294101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7"/>
          <p:cNvSpPr>
            <a:spLocks noChangeArrowheads="1"/>
          </p:cNvSpPr>
          <p:nvPr/>
        </p:nvSpPr>
        <p:spPr bwMode="auto">
          <a:xfrm>
            <a:off x="0" y="786359"/>
            <a:ext cx="9144000" cy="63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342900" indent="-34290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800100" indent="-277813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9063" algn="l"/>
              </a:tabLs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lvl="1" indent="0" rtl="1" eaLnBrk="1" hangingPunct="1">
              <a:lnSpc>
                <a:spcPct val="150000"/>
              </a:lnSpc>
            </a:pPr>
            <a:r>
              <a:rPr lang="en-US" sz="2400" b="1" dirty="0"/>
              <a:t>Updating the educational program / courses for the bachelor </a:t>
            </a:r>
            <a:r>
              <a:rPr lang="en-US" sz="2400" b="1" dirty="0" smtClean="0"/>
              <a:t>degree:</a:t>
            </a:r>
            <a:endParaRPr lang="ar-EG" sz="2400" b="1" dirty="0" smtClean="0">
              <a:solidFill>
                <a:srgbClr val="C00000"/>
              </a:solidFill>
            </a:endParaRPr>
          </a:p>
          <a:p>
            <a:pPr marL="522287" lvl="1" indent="0" algn="r" rtl="1" eaLnBrk="1" hangingPunct="1">
              <a:lnSpc>
                <a:spcPct val="150000"/>
              </a:lnSpc>
            </a:pPr>
            <a:endParaRPr lang="ar-EG" sz="2100" b="1" dirty="0" smtClean="0">
              <a:solidFill>
                <a:srgbClr val="FF0000"/>
              </a:solidFill>
            </a:endParaRPr>
          </a:p>
          <a:p>
            <a:r>
              <a:rPr lang="en-US" sz="2100" b="1" dirty="0" smtClean="0">
                <a:solidFill>
                  <a:srgbClr val="FF0000"/>
                </a:solidFill>
              </a:rPr>
              <a:t>Medical </a:t>
            </a:r>
            <a:r>
              <a:rPr lang="en-US" sz="2100" b="1" dirty="0">
                <a:solidFill>
                  <a:srgbClr val="FF0000"/>
                </a:solidFill>
              </a:rPr>
              <a:t>Education is changing:</a:t>
            </a:r>
            <a:endParaRPr lang="en-US" sz="2100" dirty="0">
              <a:solidFill>
                <a:srgbClr val="FF0000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>
                <a:solidFill>
                  <a:srgbClr val="0070C0"/>
                </a:solidFill>
              </a:rPr>
              <a:t>Medical knowledge </a:t>
            </a:r>
            <a:r>
              <a:rPr lang="en-US" sz="2100" b="1" dirty="0"/>
              <a:t>has increased exponentially. </a:t>
            </a:r>
            <a:endParaRPr lang="en-US" sz="21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>
                <a:solidFill>
                  <a:srgbClr val="0070C0"/>
                </a:solidFill>
              </a:rPr>
              <a:t>Information technology </a:t>
            </a:r>
            <a:r>
              <a:rPr lang="en-US" sz="2100" b="1" dirty="0"/>
              <a:t>has distinct role. </a:t>
            </a:r>
            <a:endParaRPr lang="en-US" sz="21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 smtClean="0">
                <a:solidFill>
                  <a:srgbClr val="0070C0"/>
                </a:solidFill>
              </a:rPr>
              <a:t>Diseases’ Pattern </a:t>
            </a:r>
            <a:r>
              <a:rPr lang="en-US" sz="2100" b="1" dirty="0" smtClean="0"/>
              <a:t>is </a:t>
            </a:r>
            <a:r>
              <a:rPr lang="en-US" sz="2100" b="1" dirty="0"/>
              <a:t>different. </a:t>
            </a:r>
            <a:endParaRPr lang="en-US" sz="21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>
                <a:solidFill>
                  <a:srgbClr val="0070C0"/>
                </a:solidFill>
              </a:rPr>
              <a:t>Healthcare delivery </a:t>
            </a:r>
            <a:r>
              <a:rPr lang="en-US" sz="2100" b="1" dirty="0"/>
              <a:t>system has changed. </a:t>
            </a:r>
            <a:endParaRPr lang="en-US" sz="21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/>
              <a:t>Increasing demand for </a:t>
            </a:r>
            <a:r>
              <a:rPr lang="en-US" sz="2100" b="1" dirty="0">
                <a:solidFill>
                  <a:srgbClr val="0070C0"/>
                </a:solidFill>
              </a:rPr>
              <a:t>social accountability</a:t>
            </a:r>
            <a:r>
              <a:rPr lang="en-US" sz="2100" b="1" dirty="0"/>
              <a:t>. </a:t>
            </a:r>
            <a:endParaRPr lang="en-US" sz="21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>
                <a:solidFill>
                  <a:srgbClr val="0070C0"/>
                </a:solidFill>
              </a:rPr>
              <a:t>Patients expectations </a:t>
            </a:r>
            <a:r>
              <a:rPr lang="en-US" sz="2100" b="1" dirty="0"/>
              <a:t>are different. </a:t>
            </a:r>
            <a:endParaRPr lang="en-US" sz="21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>
                <a:solidFill>
                  <a:srgbClr val="0070C0"/>
                </a:solidFill>
              </a:rPr>
              <a:t>Student body </a:t>
            </a:r>
            <a:r>
              <a:rPr lang="en-US" sz="2100" b="1" dirty="0"/>
              <a:t>is different than used to be</a:t>
            </a:r>
            <a:r>
              <a:rPr lang="en-US" sz="2100" b="1" dirty="0" smtClean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 smtClean="0">
                <a:solidFill>
                  <a:srgbClr val="0070C0"/>
                </a:solidFill>
              </a:rPr>
              <a:t>Factual knowledge </a:t>
            </a:r>
            <a:r>
              <a:rPr lang="en-US" sz="2100" b="1" dirty="0" smtClean="0"/>
              <a:t>should be reduced to minimum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 smtClean="0"/>
              <a:t>More concentration on </a:t>
            </a:r>
            <a:r>
              <a:rPr lang="en-US" sz="2100" b="1" dirty="0" smtClean="0">
                <a:solidFill>
                  <a:srgbClr val="0070C0"/>
                </a:solidFill>
              </a:rPr>
              <a:t>skills</a:t>
            </a:r>
            <a:r>
              <a:rPr lang="en-US" sz="2100" b="1" dirty="0" smtClean="0"/>
              <a:t> especially clinical, communication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 smtClean="0">
                <a:solidFill>
                  <a:srgbClr val="0070C0"/>
                </a:solidFill>
              </a:rPr>
              <a:t>How to learn </a:t>
            </a:r>
            <a:r>
              <a:rPr lang="en-US" sz="2100" b="1" dirty="0" smtClean="0"/>
              <a:t>more than what to learn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100" b="1" dirty="0" smtClean="0"/>
              <a:t>How to </a:t>
            </a:r>
            <a:r>
              <a:rPr lang="en-US" sz="2100" b="1" dirty="0" smtClean="0">
                <a:solidFill>
                  <a:srgbClr val="0070C0"/>
                </a:solidFill>
              </a:rPr>
              <a:t>retrieve</a:t>
            </a:r>
            <a:r>
              <a:rPr lang="en-US" sz="2100" b="1" dirty="0" smtClean="0"/>
              <a:t> and </a:t>
            </a:r>
            <a:r>
              <a:rPr lang="en-US" sz="2100" b="1" dirty="0" smtClean="0">
                <a:solidFill>
                  <a:srgbClr val="0070C0"/>
                </a:solidFill>
              </a:rPr>
              <a:t>appraise</a:t>
            </a:r>
            <a:r>
              <a:rPr lang="en-US" sz="2100" b="1" dirty="0" smtClean="0"/>
              <a:t> information than to recall it</a:t>
            </a:r>
            <a:endParaRPr lang="en-US" sz="2100" dirty="0"/>
          </a:p>
          <a:p>
            <a:pPr lvl="1" algn="r" rtl="1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819400" y="1311447"/>
            <a:ext cx="5638800" cy="57287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algn="ctr" rtl="1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To </a:t>
            </a:r>
            <a:r>
              <a:rPr lang="en-US" sz="3200" b="1" dirty="0" smtClean="0">
                <a:solidFill>
                  <a:srgbClr val="FF0000"/>
                </a:solidFill>
              </a:rPr>
              <a:t>be matching with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654366" y="1938970"/>
            <a:ext cx="2390660" cy="57287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indent="0" algn="ctr" rtl="1" eaLnBrk="1" hangingPunct="1">
              <a:lnSpc>
                <a:spcPct val="150000"/>
              </a:lnSpc>
            </a:pPr>
            <a:r>
              <a:rPr lang="en-US" sz="2400" b="1" dirty="0" smtClean="0">
                <a:solidFill>
                  <a:srgbClr val="7030A0"/>
                </a:solidFill>
              </a:rPr>
              <a:t>NARS</a:t>
            </a:r>
            <a:endParaRPr lang="en-US" sz="2400" b="1" dirty="0">
              <a:solidFill>
                <a:srgbClr val="003399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131414" y="1938970"/>
            <a:ext cx="3048000" cy="57287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indent="0" algn="ctr" rtl="1" eaLnBrk="1" hangingPunct="1">
              <a:lnSpc>
                <a:spcPct val="150000"/>
              </a:lnSpc>
            </a:pPr>
            <a:r>
              <a:rPr lang="en-US" sz="2400" b="1" dirty="0" smtClean="0">
                <a:solidFill>
                  <a:srgbClr val="7030A0"/>
                </a:solidFill>
              </a:rPr>
              <a:t>Modern Trends</a:t>
            </a:r>
            <a:endParaRPr lang="en-US" sz="2400" b="1" dirty="0">
              <a:solidFill>
                <a:srgbClr val="003399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4747" y="1938970"/>
            <a:ext cx="3581400" cy="57287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lvl="1" indent="0" algn="ctr" rtl="1" eaLnBrk="1" hangingPunct="1">
              <a:lnSpc>
                <a:spcPct val="150000"/>
              </a:lnSpc>
            </a:pPr>
            <a:r>
              <a:rPr lang="en-US" sz="2400" b="1" dirty="0" smtClean="0">
                <a:solidFill>
                  <a:srgbClr val="7030A0"/>
                </a:solidFill>
              </a:rPr>
              <a:t>Community needs</a:t>
            </a:r>
            <a:endParaRPr lang="en-US" sz="2400" b="1" dirty="0">
              <a:solidFill>
                <a:srgbClr val="003399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728774" y="1911647"/>
            <a:ext cx="1832471" cy="2164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4"/>
            <a:endCxn id="8" idx="0"/>
          </p:cNvCxnSpPr>
          <p:nvPr/>
        </p:nvCxnSpPr>
        <p:spPr>
          <a:xfrm flipH="1">
            <a:off x="1855447" y="1884324"/>
            <a:ext cx="3783353" cy="546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2" idx="4"/>
          </p:cNvCxnSpPr>
          <p:nvPr/>
        </p:nvCxnSpPr>
        <p:spPr>
          <a:xfrm>
            <a:off x="5638800" y="1884324"/>
            <a:ext cx="89974" cy="1891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44067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en-US" sz="6000" b="1" dirty="0" smtClean="0"/>
              <a:t>Why to change (continue.)?</a:t>
            </a:r>
            <a:endParaRPr lang="ar-EG" sz="6000" b="1" dirty="0"/>
          </a:p>
        </p:txBody>
      </p:sp>
    </p:spTree>
    <p:extLst>
      <p:ext uri="{BB962C8B-B14F-4D97-AF65-F5344CB8AC3E}">
        <p14:creationId xmlns:p14="http://schemas.microsoft.com/office/powerpoint/2010/main" val="88702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1472357" y="38198"/>
            <a:ext cx="81587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en-US" sz="3200" u="sng" dirty="0"/>
              <a:t>Curriculum </a:t>
            </a:r>
            <a:r>
              <a:rPr lang="en-US" sz="3200" u="sng" dirty="0" smtClean="0"/>
              <a:t>Development</a:t>
            </a:r>
          </a:p>
          <a:p>
            <a:r>
              <a:rPr lang="en-US" sz="3200" u="sng" dirty="0" smtClean="0"/>
              <a:t>How this curriculum was developed 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58371" name="Text Box 5"/>
          <p:cNvSpPr txBox="1">
            <a:spLocks noChangeArrowheads="1"/>
          </p:cNvSpPr>
          <p:nvPr/>
        </p:nvSpPr>
        <p:spPr bwMode="auto">
          <a:xfrm>
            <a:off x="5651897" y="1322785"/>
            <a:ext cx="2536139" cy="4857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dirty="0" smtClean="0">
                <a:solidFill>
                  <a:srgbClr val="FF0000"/>
                </a:solidFill>
              </a:rPr>
              <a:t>المجلس الأعلى للجامعات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8372" name="AutoShape 6"/>
          <p:cNvSpPr>
            <a:spLocks noChangeArrowheads="1"/>
          </p:cNvSpPr>
          <p:nvPr/>
        </p:nvSpPr>
        <p:spPr bwMode="auto">
          <a:xfrm rot="5400000">
            <a:off x="6524625" y="1803797"/>
            <a:ext cx="257175" cy="266700"/>
          </a:xfrm>
          <a:prstGeom prst="right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73" name="Text Box 7"/>
          <p:cNvSpPr txBox="1">
            <a:spLocks noChangeArrowheads="1"/>
          </p:cNvSpPr>
          <p:nvPr/>
        </p:nvSpPr>
        <p:spPr bwMode="auto">
          <a:xfrm>
            <a:off x="5651898" y="2132410"/>
            <a:ext cx="2307539" cy="5619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EG" sz="1600" dirty="0">
                <a:solidFill>
                  <a:srgbClr val="FF0000"/>
                </a:solidFill>
              </a:rPr>
              <a:t>لجنة تطوير التعليم </a:t>
            </a:r>
            <a:r>
              <a:rPr lang="en-US" sz="1600" dirty="0">
                <a:solidFill>
                  <a:srgbClr val="FF0000"/>
                </a:solidFill>
              </a:rPr>
              <a:t>RUMP</a:t>
            </a:r>
          </a:p>
        </p:txBody>
      </p:sp>
      <p:sp>
        <p:nvSpPr>
          <p:cNvPr id="58374" name="AutoShape 8"/>
          <p:cNvSpPr>
            <a:spLocks noChangeArrowheads="1"/>
          </p:cNvSpPr>
          <p:nvPr/>
        </p:nvSpPr>
        <p:spPr bwMode="auto">
          <a:xfrm rot="10800000">
            <a:off x="4423767" y="1722835"/>
            <a:ext cx="803672" cy="857250"/>
          </a:xfrm>
          <a:custGeom>
            <a:avLst/>
            <a:gdLst>
              <a:gd name="T0" fmla="*/ 535781 w 21600"/>
              <a:gd name="T1" fmla="*/ 0 h 21600"/>
              <a:gd name="T2" fmla="*/ 0 w 21600"/>
              <a:gd name="T3" fmla="*/ 816451 h 21600"/>
              <a:gd name="T4" fmla="*/ 535781 w 21600"/>
              <a:gd name="T5" fmla="*/ 979699 h 21600"/>
              <a:gd name="T6" fmla="*/ 1071562 w 21600"/>
              <a:gd name="T7" fmla="*/ 81645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60 w 21600"/>
              <a:gd name="T13" fmla="*/ 12343 h 21600"/>
              <a:gd name="T14" fmla="*/ 19440 w 21600"/>
              <a:gd name="T15" fmla="*/ 18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lnTo>
                  <a:pt x="10800" y="0"/>
                </a:lnTo>
                <a:close/>
              </a:path>
            </a:pathLst>
          </a:custGeom>
          <a:gradFill rotWithShape="0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58375" name="Text Box 9"/>
          <p:cNvSpPr txBox="1">
            <a:spLocks noChangeArrowheads="1"/>
          </p:cNvSpPr>
          <p:nvPr/>
        </p:nvSpPr>
        <p:spPr bwMode="auto">
          <a:xfrm>
            <a:off x="1579418" y="1322785"/>
            <a:ext cx="2432989" cy="4857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E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هيئة ضمان الجودة بمصر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eaLnBrk="1" hangingPunct="1"/>
            <a:endParaRPr lang="en-US" sz="1500" dirty="0"/>
          </a:p>
        </p:txBody>
      </p:sp>
      <p:sp>
        <p:nvSpPr>
          <p:cNvPr id="58376" name="AutoShape 10"/>
          <p:cNvSpPr>
            <a:spLocks noChangeArrowheads="1"/>
          </p:cNvSpPr>
          <p:nvPr/>
        </p:nvSpPr>
        <p:spPr bwMode="auto">
          <a:xfrm rot="5400000">
            <a:off x="2862858" y="1846064"/>
            <a:ext cx="342900" cy="267891"/>
          </a:xfrm>
          <a:prstGeom prst="rightArrow">
            <a:avLst>
              <a:gd name="adj1" fmla="val 50000"/>
              <a:gd name="adj2" fmla="val 32000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77" name="Text Box 11"/>
          <p:cNvSpPr txBox="1">
            <a:spLocks noChangeArrowheads="1"/>
          </p:cNvSpPr>
          <p:nvPr/>
        </p:nvSpPr>
        <p:spPr bwMode="auto">
          <a:xfrm>
            <a:off x="1815162" y="2163692"/>
            <a:ext cx="2170401" cy="4857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القطاع الطبى</a:t>
            </a:r>
          </a:p>
          <a:p>
            <a:pPr eaLnBrk="1" hangingPunct="1"/>
            <a:endParaRPr lang="en-US" sz="1500" dirty="0">
              <a:solidFill>
                <a:srgbClr val="00B0F0"/>
              </a:solidFill>
            </a:endParaRPr>
          </a:p>
        </p:txBody>
      </p:sp>
      <p:sp>
        <p:nvSpPr>
          <p:cNvPr id="58378" name="Text Box 12"/>
          <p:cNvSpPr txBox="1">
            <a:spLocks noChangeArrowheads="1"/>
          </p:cNvSpPr>
          <p:nvPr/>
        </p:nvSpPr>
        <p:spPr bwMode="auto">
          <a:xfrm>
            <a:off x="6223396" y="2834879"/>
            <a:ext cx="2920603" cy="54649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E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اجتماع وورش عمل +دورات تدريبة دولية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58379" name="AutoShape 13"/>
          <p:cNvSpPr>
            <a:spLocks noChangeArrowheads="1"/>
          </p:cNvSpPr>
          <p:nvPr/>
        </p:nvSpPr>
        <p:spPr bwMode="auto">
          <a:xfrm rot="10800000">
            <a:off x="5845970" y="2943226"/>
            <a:ext cx="346472" cy="216694"/>
          </a:xfrm>
          <a:prstGeom prst="rightArrow">
            <a:avLst>
              <a:gd name="adj1" fmla="val 50000"/>
              <a:gd name="adj2" fmla="val 39973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80" name="Text Box 14"/>
          <p:cNvSpPr txBox="1">
            <a:spLocks noChangeArrowheads="1"/>
          </p:cNvSpPr>
          <p:nvPr/>
        </p:nvSpPr>
        <p:spPr bwMode="auto">
          <a:xfrm>
            <a:off x="3762376" y="2781301"/>
            <a:ext cx="2051447" cy="75604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الملامح الرئيسية للبرنامج</a:t>
            </a:r>
            <a:endParaRPr lang="en-US" sz="2000" b="0" dirty="0"/>
          </a:p>
        </p:txBody>
      </p:sp>
      <p:sp>
        <p:nvSpPr>
          <p:cNvPr id="58381" name="AutoShape 15"/>
          <p:cNvSpPr>
            <a:spLocks noChangeArrowheads="1"/>
          </p:cNvSpPr>
          <p:nvPr/>
        </p:nvSpPr>
        <p:spPr bwMode="auto">
          <a:xfrm>
            <a:off x="3437336" y="2996805"/>
            <a:ext cx="277415" cy="216694"/>
          </a:xfrm>
          <a:prstGeom prst="rightArrow">
            <a:avLst>
              <a:gd name="adj1" fmla="val 50000"/>
              <a:gd name="adj2" fmla="val 32005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82" name="Text Box 16"/>
          <p:cNvSpPr txBox="1">
            <a:spLocks noChangeArrowheads="1"/>
          </p:cNvSpPr>
          <p:nvPr/>
        </p:nvSpPr>
        <p:spPr bwMode="auto">
          <a:xfrm>
            <a:off x="964408" y="2956134"/>
            <a:ext cx="1944290" cy="141822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marL="257175" indent="-257175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NARS 2107</a:t>
            </a:r>
          </a:p>
          <a:p>
            <a:pPr marL="257175" indent="-257175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WFME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n-US" sz="1500" dirty="0">
              <a:solidFill>
                <a:srgbClr val="00B0F0"/>
              </a:solidFill>
            </a:endParaRPr>
          </a:p>
        </p:txBody>
      </p:sp>
      <p:sp>
        <p:nvSpPr>
          <p:cNvPr id="58383" name="AutoShape 17"/>
          <p:cNvSpPr>
            <a:spLocks noChangeArrowheads="1"/>
          </p:cNvSpPr>
          <p:nvPr/>
        </p:nvSpPr>
        <p:spPr bwMode="auto">
          <a:xfrm rot="5400000">
            <a:off x="6615708" y="3329583"/>
            <a:ext cx="342900" cy="217884"/>
          </a:xfrm>
          <a:prstGeom prst="rightArrow">
            <a:avLst>
              <a:gd name="adj1" fmla="val 50000"/>
              <a:gd name="adj2" fmla="val 39344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85" name="AutoShape 19"/>
          <p:cNvSpPr>
            <a:spLocks noChangeArrowheads="1"/>
          </p:cNvSpPr>
          <p:nvPr/>
        </p:nvSpPr>
        <p:spPr bwMode="auto">
          <a:xfrm rot="5400000">
            <a:off x="4653559" y="3564137"/>
            <a:ext cx="215503" cy="161925"/>
          </a:xfrm>
          <a:prstGeom prst="rightArrow">
            <a:avLst>
              <a:gd name="adj1" fmla="val 50000"/>
              <a:gd name="adj2" fmla="val 37160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86" name="Text Box 20"/>
          <p:cNvSpPr txBox="1">
            <a:spLocks noChangeArrowheads="1"/>
          </p:cNvSpPr>
          <p:nvPr/>
        </p:nvSpPr>
        <p:spPr bwMode="auto">
          <a:xfrm>
            <a:off x="3600450" y="3807619"/>
            <a:ext cx="2401349" cy="70127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خريطة البرنامج و اللائحة</a:t>
            </a:r>
            <a:endParaRPr lang="ar-E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 eaLnBrk="1" hangingPunct="1"/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 eaLnBrk="1" hangingPunct="1"/>
            <a:endParaRPr lang="en-US" sz="1500" dirty="0">
              <a:latin typeface="Times New Roman" panose="02020603050405020304" pitchFamily="18" charset="0"/>
            </a:endParaRPr>
          </a:p>
          <a:p>
            <a:pPr eaLnBrk="1" hangingPunct="1"/>
            <a:endParaRPr lang="en-US" sz="1500" dirty="0"/>
          </a:p>
        </p:txBody>
      </p:sp>
      <p:sp>
        <p:nvSpPr>
          <p:cNvPr id="58387" name="Text Box 21"/>
          <p:cNvSpPr txBox="1">
            <a:spLocks noChangeArrowheads="1"/>
          </p:cNvSpPr>
          <p:nvPr/>
        </p:nvSpPr>
        <p:spPr bwMode="auto">
          <a:xfrm>
            <a:off x="6985160" y="4392335"/>
            <a:ext cx="1335881" cy="54054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EG" sz="1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ar-EG" sz="1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اجتماع وورش عمل</a:t>
            </a:r>
            <a:endParaRPr lang="en-US" sz="1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 eaLnBrk="1" hangingPunct="1"/>
            <a:endParaRPr lang="en-US" sz="1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58388" name="AutoShape 22"/>
          <p:cNvSpPr>
            <a:spLocks noChangeArrowheads="1"/>
          </p:cNvSpPr>
          <p:nvPr/>
        </p:nvSpPr>
        <p:spPr bwMode="auto">
          <a:xfrm>
            <a:off x="2906357" y="4216871"/>
            <a:ext cx="486965" cy="216694"/>
          </a:xfrm>
          <a:prstGeom prst="rightArrow">
            <a:avLst>
              <a:gd name="adj1" fmla="val 50000"/>
              <a:gd name="adj2" fmla="val 32003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89" name="Text Box 23"/>
          <p:cNvSpPr txBox="1">
            <a:spLocks noChangeArrowheads="1"/>
          </p:cNvSpPr>
          <p:nvPr/>
        </p:nvSpPr>
        <p:spPr bwMode="auto">
          <a:xfrm>
            <a:off x="6257925" y="3699273"/>
            <a:ext cx="2790352" cy="49172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مجموعة جامعات الصعيد</a:t>
            </a:r>
          </a:p>
          <a:p>
            <a:pPr algn="ctr" rtl="0" eaLnBrk="1" hangingPunct="1"/>
            <a:r>
              <a:rPr lang="ar-E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لجنة برنامج أسيوط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8390" name="AutoShape 24"/>
          <p:cNvSpPr>
            <a:spLocks noChangeArrowheads="1"/>
          </p:cNvSpPr>
          <p:nvPr/>
        </p:nvSpPr>
        <p:spPr bwMode="auto">
          <a:xfrm rot="5400000">
            <a:off x="4625580" y="4508898"/>
            <a:ext cx="216694" cy="216694"/>
          </a:xfrm>
          <a:prstGeom prst="rightArrow">
            <a:avLst>
              <a:gd name="adj1" fmla="val 50000"/>
              <a:gd name="adj2" fmla="val 39343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91" name="Text Box 25"/>
          <p:cNvSpPr txBox="1">
            <a:spLocks noChangeArrowheads="1"/>
          </p:cNvSpPr>
          <p:nvPr/>
        </p:nvSpPr>
        <p:spPr bwMode="auto">
          <a:xfrm>
            <a:off x="3168255" y="4779170"/>
            <a:ext cx="3239690" cy="54054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EG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مراجعة من </a:t>
            </a:r>
            <a:r>
              <a:rPr lang="ar-EG" sz="1500" dirty="0">
                <a:solidFill>
                  <a:srgbClr val="FF0000"/>
                </a:solidFill>
              </a:rPr>
              <a:t>لجنة تطوير التعليم</a:t>
            </a:r>
            <a:r>
              <a:rPr lang="ar-EG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ar-EG" sz="1500" dirty="0">
                <a:solidFill>
                  <a:srgbClr val="FF0000"/>
                </a:solidFill>
              </a:rPr>
              <a:t>المجلس الأعلى للجامعات</a:t>
            </a:r>
            <a:endParaRPr lang="en-US" sz="1500" dirty="0">
              <a:solidFill>
                <a:srgbClr val="FF0000"/>
              </a:solidFill>
            </a:endParaRPr>
          </a:p>
          <a:p>
            <a:pPr algn="ctr" eaLnBrk="1" hangingPunct="1"/>
            <a:endParaRPr lang="en-US" sz="1500" dirty="0"/>
          </a:p>
        </p:txBody>
      </p:sp>
      <p:sp>
        <p:nvSpPr>
          <p:cNvPr id="58393" name="Text Box 27"/>
          <p:cNvSpPr txBox="1">
            <a:spLocks noChangeArrowheads="1"/>
          </p:cNvSpPr>
          <p:nvPr/>
        </p:nvSpPr>
        <p:spPr bwMode="auto">
          <a:xfrm>
            <a:off x="5096470" y="5577157"/>
            <a:ext cx="2322910" cy="325041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توصيفات / تدريب</a:t>
            </a:r>
            <a:endParaRPr lang="en-US" sz="2000" dirty="0"/>
          </a:p>
        </p:txBody>
      </p:sp>
      <p:sp>
        <p:nvSpPr>
          <p:cNvPr id="58394" name="AutoShape 28"/>
          <p:cNvSpPr>
            <a:spLocks noChangeArrowheads="1"/>
          </p:cNvSpPr>
          <p:nvPr/>
        </p:nvSpPr>
        <p:spPr bwMode="auto">
          <a:xfrm rot="7803657">
            <a:off x="3255764" y="5325070"/>
            <a:ext cx="251222" cy="204788"/>
          </a:xfrm>
          <a:prstGeom prst="rightArrow">
            <a:avLst>
              <a:gd name="adj1" fmla="val 50000"/>
              <a:gd name="adj2" fmla="val 56180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95" name="Text Box 29"/>
          <p:cNvSpPr txBox="1">
            <a:spLocks noChangeArrowheads="1"/>
          </p:cNvSpPr>
          <p:nvPr/>
        </p:nvSpPr>
        <p:spPr bwMode="auto">
          <a:xfrm>
            <a:off x="1311530" y="5665319"/>
            <a:ext cx="2753916" cy="3238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نظام متابعة و تقييم</a:t>
            </a:r>
            <a:endParaRPr lang="en-US" sz="2400" dirty="0"/>
          </a:p>
        </p:txBody>
      </p:sp>
      <p:sp>
        <p:nvSpPr>
          <p:cNvPr id="29" name="AutoShape 17"/>
          <p:cNvSpPr>
            <a:spLocks noChangeArrowheads="1"/>
          </p:cNvSpPr>
          <p:nvPr/>
        </p:nvSpPr>
        <p:spPr bwMode="auto">
          <a:xfrm rot="5400000">
            <a:off x="2408096" y="2676581"/>
            <a:ext cx="342900" cy="217884"/>
          </a:xfrm>
          <a:prstGeom prst="rightArrow">
            <a:avLst>
              <a:gd name="adj1" fmla="val 50000"/>
              <a:gd name="adj2" fmla="val 39344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2" name="Left-Right-Up Arrow 1"/>
          <p:cNvSpPr/>
          <p:nvPr/>
        </p:nvSpPr>
        <p:spPr>
          <a:xfrm>
            <a:off x="4591008" y="1945721"/>
            <a:ext cx="34289" cy="34289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7" name="Left Arrow 6"/>
          <p:cNvSpPr/>
          <p:nvPr/>
        </p:nvSpPr>
        <p:spPr>
          <a:xfrm rot="10626018" flipH="1">
            <a:off x="6008414" y="4156296"/>
            <a:ext cx="631899" cy="29887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7" name="Text Box 21"/>
          <p:cNvSpPr txBox="1">
            <a:spLocks noChangeArrowheads="1"/>
          </p:cNvSpPr>
          <p:nvPr/>
        </p:nvSpPr>
        <p:spPr bwMode="auto">
          <a:xfrm>
            <a:off x="1472357" y="4434430"/>
            <a:ext cx="1335881" cy="54054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1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ارشادات مساعدة</a:t>
            </a:r>
            <a:endParaRPr lang="en-US" sz="1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1500" dirty="0">
              <a:solidFill>
                <a:srgbClr val="00B0F0"/>
              </a:solidFill>
            </a:endParaRPr>
          </a:p>
        </p:txBody>
      </p:sp>
      <p:sp>
        <p:nvSpPr>
          <p:cNvPr id="31" name="AutoShape 28"/>
          <p:cNvSpPr>
            <a:spLocks noChangeArrowheads="1"/>
          </p:cNvSpPr>
          <p:nvPr/>
        </p:nvSpPr>
        <p:spPr bwMode="auto">
          <a:xfrm rot="7803657" flipV="1">
            <a:off x="6569609" y="5183299"/>
            <a:ext cx="690036" cy="76563"/>
          </a:xfrm>
          <a:prstGeom prst="rightArrow">
            <a:avLst>
              <a:gd name="adj1" fmla="val 50000"/>
              <a:gd name="adj2" fmla="val 56180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 rot="10800000">
            <a:off x="4287466" y="5592373"/>
            <a:ext cx="803672" cy="857250"/>
          </a:xfrm>
          <a:custGeom>
            <a:avLst/>
            <a:gdLst>
              <a:gd name="T0" fmla="*/ 535781 w 21600"/>
              <a:gd name="T1" fmla="*/ 0 h 21600"/>
              <a:gd name="T2" fmla="*/ 0 w 21600"/>
              <a:gd name="T3" fmla="*/ 816451 h 21600"/>
              <a:gd name="T4" fmla="*/ 535781 w 21600"/>
              <a:gd name="T5" fmla="*/ 979699 h 21600"/>
              <a:gd name="T6" fmla="*/ 1071562 w 21600"/>
              <a:gd name="T7" fmla="*/ 81645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60 w 21600"/>
              <a:gd name="T13" fmla="*/ 12343 h 21600"/>
              <a:gd name="T14" fmla="*/ 19440 w 21600"/>
              <a:gd name="T15" fmla="*/ 18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lnTo>
                  <a:pt x="10800" y="0"/>
                </a:lnTo>
                <a:close/>
              </a:path>
            </a:pathLst>
          </a:custGeom>
          <a:gradFill rotWithShape="0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48153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6"/>
          <p:cNvSpPr>
            <a:spLocks noChangeArrowheads="1"/>
          </p:cNvSpPr>
          <p:nvPr/>
        </p:nvSpPr>
        <p:spPr bwMode="auto">
          <a:xfrm rot="-17764">
            <a:off x="2006075" y="13773"/>
            <a:ext cx="5334496" cy="1395413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rtl="0"/>
            <a:r>
              <a:rPr lang="en-US" b="1" dirty="0" smtClean="0">
                <a:latin typeface="Arial" panose="020B0604020202020204" pitchFamily="34" charset="0"/>
              </a:rPr>
              <a:t>Philosophy of the new curriculum: </a:t>
            </a:r>
            <a:r>
              <a:rPr lang="en-GB" b="1" dirty="0" smtClean="0">
                <a:latin typeface="Arial" panose="020B0604020202020204" pitchFamily="34" charset="0"/>
              </a:rPr>
              <a:t> Shift to </a:t>
            </a:r>
          </a:p>
          <a:p>
            <a:pPr algn="ctr" rtl="0"/>
            <a:r>
              <a:rPr lang="en-GB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SPICES Model</a:t>
            </a:r>
          </a:p>
          <a:p>
            <a:pPr algn="ctr"/>
            <a:r>
              <a:rPr lang="en-US" sz="3200" u="sng" dirty="0">
                <a:solidFill>
                  <a:srgbClr val="0000FF"/>
                </a:solidFill>
              </a:rPr>
              <a:t>of Medical curriculum</a:t>
            </a:r>
            <a:endParaRPr lang="en-GB" sz="32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6443663" y="1671638"/>
            <a:ext cx="2378075" cy="4195763"/>
            <a:chOff x="4034" y="1149"/>
            <a:chExt cx="1391" cy="2643"/>
          </a:xfrm>
          <a:solidFill>
            <a:srgbClr val="FFFF00"/>
          </a:solidFill>
        </p:grpSpPr>
        <p:sp>
          <p:nvSpPr>
            <p:cNvPr id="20564" name="Text Box 3"/>
            <p:cNvSpPr txBox="1">
              <a:spLocks noChangeArrowheads="1"/>
            </p:cNvSpPr>
            <p:nvPr/>
          </p:nvSpPr>
          <p:spPr bwMode="auto">
            <a:xfrm rot="506">
              <a:off x="4035" y="1149"/>
              <a:ext cx="1389" cy="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rtl="0">
                <a:spcBef>
                  <a:spcPct val="50000"/>
                </a:spcBef>
              </a:pPr>
              <a:r>
                <a:rPr lang="en-GB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S</a:t>
              </a:r>
              <a:r>
                <a:rPr lang="en-GB" sz="1600" b="1" dirty="0">
                  <a:latin typeface="Arial" panose="020B0604020202020204" pitchFamily="34" charset="0"/>
                </a:rPr>
                <a:t>tudent Centred</a:t>
              </a:r>
            </a:p>
          </p:txBody>
        </p:sp>
        <p:sp>
          <p:nvSpPr>
            <p:cNvPr id="20565" name="Text Box 4"/>
            <p:cNvSpPr txBox="1">
              <a:spLocks noChangeArrowheads="1"/>
            </p:cNvSpPr>
            <p:nvPr/>
          </p:nvSpPr>
          <p:spPr bwMode="auto">
            <a:xfrm rot="1382" flipH="1">
              <a:off x="4142" y="2028"/>
              <a:ext cx="1283" cy="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rtl="0">
                <a:spcBef>
                  <a:spcPct val="50000"/>
                </a:spcBef>
              </a:pPr>
              <a:r>
                <a:rPr lang="en-GB" b="1">
                  <a:solidFill>
                    <a:srgbClr val="FF0000"/>
                  </a:solidFill>
                  <a:latin typeface="Arial" panose="020B0604020202020204" pitchFamily="34" charset="0"/>
                </a:rPr>
                <a:t>I</a:t>
              </a:r>
              <a:r>
                <a:rPr lang="en-GB" sz="1600" b="1">
                  <a:latin typeface="Arial" panose="020B0604020202020204" pitchFamily="34" charset="0"/>
                </a:rPr>
                <a:t>ntegrated</a:t>
              </a:r>
            </a:p>
          </p:txBody>
        </p:sp>
        <p:sp>
          <p:nvSpPr>
            <p:cNvPr id="20566" name="Text Box 5"/>
            <p:cNvSpPr txBox="1">
              <a:spLocks noChangeArrowheads="1"/>
            </p:cNvSpPr>
            <p:nvPr/>
          </p:nvSpPr>
          <p:spPr bwMode="auto">
            <a:xfrm rot="21584608">
              <a:off x="4034" y="2389"/>
              <a:ext cx="1390" cy="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rtl="0">
                <a:spcBef>
                  <a:spcPct val="50000"/>
                </a:spcBef>
              </a:pPr>
              <a:r>
                <a:rPr lang="en-GB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C</a:t>
              </a:r>
              <a:r>
                <a:rPr lang="en-GB" sz="1600" b="1" dirty="0" smtClean="0">
                  <a:latin typeface="Arial" panose="020B0604020202020204" pitchFamily="34" charset="0"/>
                </a:rPr>
                <a:t>ommunity/common cases/ </a:t>
              </a:r>
              <a:r>
                <a:rPr lang="en-GB" sz="1600" b="1" dirty="0">
                  <a:latin typeface="Arial" panose="020B0604020202020204" pitchFamily="34" charset="0"/>
                </a:rPr>
                <a:t>Based</a:t>
              </a:r>
            </a:p>
          </p:txBody>
        </p:sp>
        <p:sp>
          <p:nvSpPr>
            <p:cNvPr id="20567" name="Text Box 6"/>
            <p:cNvSpPr txBox="1">
              <a:spLocks noChangeArrowheads="1"/>
            </p:cNvSpPr>
            <p:nvPr/>
          </p:nvSpPr>
          <p:spPr bwMode="auto">
            <a:xfrm rot="21569767">
              <a:off x="4195" y="2856"/>
              <a:ext cx="1229" cy="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rtl="0">
                <a:spcBef>
                  <a:spcPct val="50000"/>
                </a:spcBef>
              </a:pPr>
              <a:r>
                <a:rPr lang="en-GB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E</a:t>
              </a:r>
              <a:r>
                <a:rPr lang="en-GB" sz="1600" b="1" dirty="0" smtClean="0">
                  <a:latin typeface="Arial" panose="020B0604020202020204" pitchFamily="34" charset="0"/>
                </a:rPr>
                <a:t>lectives/student selected courses</a:t>
              </a:r>
              <a:endParaRPr lang="en-GB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20568" name="Text Box 7"/>
            <p:cNvSpPr txBox="1">
              <a:spLocks noChangeArrowheads="1"/>
            </p:cNvSpPr>
            <p:nvPr/>
          </p:nvSpPr>
          <p:spPr bwMode="auto">
            <a:xfrm rot="21587219">
              <a:off x="4368" y="3249"/>
              <a:ext cx="1055" cy="5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rtl="0">
                <a:spcBef>
                  <a:spcPct val="50000"/>
                </a:spcBef>
              </a:pPr>
              <a:r>
                <a:rPr lang="en-GB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S</a:t>
              </a:r>
              <a:r>
                <a:rPr lang="en-GB" sz="1600" b="1" dirty="0" smtClean="0">
                  <a:latin typeface="Arial" panose="020B0604020202020204" pitchFamily="34" charset="0"/>
                </a:rPr>
                <a:t>ystematic development of competencies</a:t>
              </a:r>
              <a:endParaRPr lang="en-GB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20569" name="Text Box 8"/>
            <p:cNvSpPr txBox="1">
              <a:spLocks noChangeArrowheads="1"/>
            </p:cNvSpPr>
            <p:nvPr/>
          </p:nvSpPr>
          <p:spPr bwMode="auto">
            <a:xfrm rot="506">
              <a:off x="4088" y="1636"/>
              <a:ext cx="1336" cy="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rtl="0">
                <a:spcBef>
                  <a:spcPct val="50000"/>
                </a:spcBef>
              </a:pPr>
              <a:r>
                <a:rPr lang="en-GB" b="1">
                  <a:solidFill>
                    <a:srgbClr val="FF0000"/>
                  </a:solidFill>
                  <a:latin typeface="Arial" panose="020B0604020202020204" pitchFamily="34" charset="0"/>
                </a:rPr>
                <a:t>P</a:t>
              </a:r>
              <a:r>
                <a:rPr lang="en-GB" sz="1600" b="1">
                  <a:latin typeface="Arial" panose="020B0604020202020204" pitchFamily="34" charset="0"/>
                </a:rPr>
                <a:t>roblem Based</a:t>
              </a:r>
            </a:p>
          </p:txBody>
        </p:sp>
      </p:grpSp>
      <p:grpSp>
        <p:nvGrpSpPr>
          <p:cNvPr id="20483" name="Group 9"/>
          <p:cNvGrpSpPr>
            <a:grpSpLocks/>
          </p:cNvGrpSpPr>
          <p:nvPr/>
        </p:nvGrpSpPr>
        <p:grpSpPr bwMode="auto">
          <a:xfrm>
            <a:off x="323850" y="1825625"/>
            <a:ext cx="2541588" cy="3863975"/>
            <a:chOff x="478" y="1150"/>
            <a:chExt cx="1601" cy="2434"/>
          </a:xfrm>
          <a:solidFill>
            <a:srgbClr val="92D050"/>
          </a:solidFill>
        </p:grpSpPr>
        <p:sp>
          <p:nvSpPr>
            <p:cNvPr id="20558" name="Text Box 10"/>
            <p:cNvSpPr txBox="1">
              <a:spLocks noChangeArrowheads="1"/>
            </p:cNvSpPr>
            <p:nvPr/>
          </p:nvSpPr>
          <p:spPr bwMode="auto">
            <a:xfrm rot="-47937">
              <a:off x="480" y="1150"/>
              <a:ext cx="1536" cy="2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l" rtl="0">
                <a:spcBef>
                  <a:spcPct val="50000"/>
                </a:spcBef>
              </a:pPr>
              <a:r>
                <a:rPr lang="en-GB" sz="1600" b="1">
                  <a:latin typeface="Arial" panose="020B0604020202020204" pitchFamily="34" charset="0"/>
                </a:rPr>
                <a:t>Teacher Centred</a:t>
              </a:r>
            </a:p>
          </p:txBody>
        </p:sp>
        <p:sp>
          <p:nvSpPr>
            <p:cNvPr id="20559" name="Rectangle 11"/>
            <p:cNvSpPr>
              <a:spLocks noChangeArrowheads="1"/>
            </p:cNvSpPr>
            <p:nvPr/>
          </p:nvSpPr>
          <p:spPr bwMode="auto">
            <a:xfrm rot="-7434">
              <a:off x="478" y="1509"/>
              <a:ext cx="1601" cy="3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l" rtl="0"/>
              <a:r>
                <a:rPr lang="en-GB" sz="1600" b="1">
                  <a:latin typeface="Arial" panose="020B0604020202020204" pitchFamily="34" charset="0"/>
                </a:rPr>
                <a:t>Didactic/ Information Gathering</a:t>
              </a:r>
            </a:p>
          </p:txBody>
        </p:sp>
        <p:sp>
          <p:nvSpPr>
            <p:cNvPr id="20560" name="Text Box 12"/>
            <p:cNvSpPr txBox="1">
              <a:spLocks noChangeArrowheads="1"/>
            </p:cNvSpPr>
            <p:nvPr/>
          </p:nvSpPr>
          <p:spPr bwMode="auto">
            <a:xfrm rot="21535111" flipH="1">
              <a:off x="480" y="2029"/>
              <a:ext cx="1536" cy="2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l" rtl="0">
                <a:spcBef>
                  <a:spcPct val="50000"/>
                </a:spcBef>
              </a:pPr>
              <a:r>
                <a:rPr lang="en-GB" sz="1600" b="1">
                  <a:latin typeface="Arial" panose="020B0604020202020204" pitchFamily="34" charset="0"/>
                </a:rPr>
                <a:t>Discipline Based</a:t>
              </a:r>
            </a:p>
          </p:txBody>
        </p:sp>
        <p:sp>
          <p:nvSpPr>
            <p:cNvPr id="20561" name="Text Box 13"/>
            <p:cNvSpPr txBox="1">
              <a:spLocks noChangeArrowheads="1"/>
            </p:cNvSpPr>
            <p:nvPr/>
          </p:nvSpPr>
          <p:spPr bwMode="auto">
            <a:xfrm rot="21586282" flipH="1">
              <a:off x="480" y="2443"/>
              <a:ext cx="1216" cy="2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l" rtl="0">
                <a:spcBef>
                  <a:spcPct val="50000"/>
                </a:spcBef>
              </a:pPr>
              <a:r>
                <a:rPr lang="en-GB" sz="1600" b="1">
                  <a:latin typeface="Arial" panose="020B0604020202020204" pitchFamily="34" charset="0"/>
                </a:rPr>
                <a:t>Hospital Based</a:t>
              </a:r>
            </a:p>
          </p:txBody>
        </p:sp>
        <p:sp>
          <p:nvSpPr>
            <p:cNvPr id="20562" name="Text Box 14"/>
            <p:cNvSpPr txBox="1">
              <a:spLocks noChangeArrowheads="1"/>
            </p:cNvSpPr>
            <p:nvPr/>
          </p:nvSpPr>
          <p:spPr bwMode="auto">
            <a:xfrm rot="-40635">
              <a:off x="480" y="2856"/>
              <a:ext cx="1280" cy="2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l" rtl="0">
                <a:spcBef>
                  <a:spcPct val="50000"/>
                </a:spcBef>
              </a:pPr>
              <a:r>
                <a:rPr lang="en-GB" sz="1600" b="1">
                  <a:latin typeface="Arial" panose="020B0604020202020204" pitchFamily="34" charset="0"/>
                </a:rPr>
                <a:t>Structured</a:t>
              </a:r>
            </a:p>
          </p:txBody>
        </p:sp>
        <p:sp>
          <p:nvSpPr>
            <p:cNvPr id="20563" name="Text Box 15"/>
            <p:cNvSpPr txBox="1">
              <a:spLocks noChangeArrowheads="1"/>
            </p:cNvSpPr>
            <p:nvPr/>
          </p:nvSpPr>
          <p:spPr bwMode="auto">
            <a:xfrm rot="-32747">
              <a:off x="480" y="3218"/>
              <a:ext cx="1542" cy="3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l" rtl="0">
                <a:spcBef>
                  <a:spcPct val="50000"/>
                </a:spcBef>
              </a:pPr>
              <a:r>
                <a:rPr lang="en-GB" sz="1600" b="1">
                  <a:latin typeface="Arial" panose="020B0604020202020204" pitchFamily="34" charset="0"/>
                </a:rPr>
                <a:t>Apprenticeship/ Opportunistic</a:t>
              </a:r>
            </a:p>
          </p:txBody>
        </p:sp>
      </p:grpSp>
      <p:sp>
        <p:nvSpPr>
          <p:cNvPr id="20485" name="Line 17"/>
          <p:cNvSpPr>
            <a:spLocks noChangeShapeType="1"/>
          </p:cNvSpPr>
          <p:nvPr/>
        </p:nvSpPr>
        <p:spPr bwMode="auto">
          <a:xfrm>
            <a:off x="2843213" y="2060575"/>
            <a:ext cx="3600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86" name="Line 18"/>
          <p:cNvSpPr>
            <a:spLocks noChangeShapeType="1"/>
          </p:cNvSpPr>
          <p:nvPr/>
        </p:nvSpPr>
        <p:spPr bwMode="auto">
          <a:xfrm flipV="1">
            <a:off x="2843213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87" name="Line 19"/>
          <p:cNvSpPr>
            <a:spLocks noChangeShapeType="1"/>
          </p:cNvSpPr>
          <p:nvPr/>
        </p:nvSpPr>
        <p:spPr bwMode="auto">
          <a:xfrm flipV="1">
            <a:off x="3203575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88" name="Line 20"/>
          <p:cNvSpPr>
            <a:spLocks noChangeShapeType="1"/>
          </p:cNvSpPr>
          <p:nvPr/>
        </p:nvSpPr>
        <p:spPr bwMode="auto">
          <a:xfrm flipV="1">
            <a:off x="3563938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89" name="Line 21"/>
          <p:cNvSpPr>
            <a:spLocks noChangeShapeType="1"/>
          </p:cNvSpPr>
          <p:nvPr/>
        </p:nvSpPr>
        <p:spPr bwMode="auto">
          <a:xfrm flipV="1">
            <a:off x="3922713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90" name="Line 22"/>
          <p:cNvSpPr>
            <a:spLocks noChangeShapeType="1"/>
          </p:cNvSpPr>
          <p:nvPr/>
        </p:nvSpPr>
        <p:spPr bwMode="auto">
          <a:xfrm flipV="1">
            <a:off x="4283075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91" name="Line 23"/>
          <p:cNvSpPr>
            <a:spLocks noChangeShapeType="1"/>
          </p:cNvSpPr>
          <p:nvPr/>
        </p:nvSpPr>
        <p:spPr bwMode="auto">
          <a:xfrm flipV="1">
            <a:off x="4651375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92" name="Line 24"/>
          <p:cNvSpPr>
            <a:spLocks noChangeShapeType="1"/>
          </p:cNvSpPr>
          <p:nvPr/>
        </p:nvSpPr>
        <p:spPr bwMode="auto">
          <a:xfrm flipV="1">
            <a:off x="5003800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93" name="Line 25"/>
          <p:cNvSpPr>
            <a:spLocks noChangeShapeType="1"/>
          </p:cNvSpPr>
          <p:nvPr/>
        </p:nvSpPr>
        <p:spPr bwMode="auto">
          <a:xfrm flipV="1">
            <a:off x="5364163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94" name="Line 26"/>
          <p:cNvSpPr>
            <a:spLocks noChangeShapeType="1"/>
          </p:cNvSpPr>
          <p:nvPr/>
        </p:nvSpPr>
        <p:spPr bwMode="auto">
          <a:xfrm flipV="1">
            <a:off x="5722938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95" name="Line 27"/>
          <p:cNvSpPr>
            <a:spLocks noChangeShapeType="1"/>
          </p:cNvSpPr>
          <p:nvPr/>
        </p:nvSpPr>
        <p:spPr bwMode="auto">
          <a:xfrm flipV="1">
            <a:off x="6083300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96" name="Line 28"/>
          <p:cNvSpPr>
            <a:spLocks noChangeShapeType="1"/>
          </p:cNvSpPr>
          <p:nvPr/>
        </p:nvSpPr>
        <p:spPr bwMode="auto">
          <a:xfrm flipV="1">
            <a:off x="6443663" y="19161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97" name="Line 29"/>
          <p:cNvSpPr>
            <a:spLocks noChangeShapeType="1"/>
          </p:cNvSpPr>
          <p:nvPr/>
        </p:nvSpPr>
        <p:spPr bwMode="auto">
          <a:xfrm>
            <a:off x="2843213" y="3429000"/>
            <a:ext cx="3600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98" name="Line 30"/>
          <p:cNvSpPr>
            <a:spLocks noChangeShapeType="1"/>
          </p:cNvSpPr>
          <p:nvPr/>
        </p:nvSpPr>
        <p:spPr bwMode="auto">
          <a:xfrm flipV="1">
            <a:off x="2843213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499" name="Line 31"/>
          <p:cNvSpPr>
            <a:spLocks noChangeShapeType="1"/>
          </p:cNvSpPr>
          <p:nvPr/>
        </p:nvSpPr>
        <p:spPr bwMode="auto">
          <a:xfrm flipV="1">
            <a:off x="3203575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00" name="Line 32"/>
          <p:cNvSpPr>
            <a:spLocks noChangeShapeType="1"/>
          </p:cNvSpPr>
          <p:nvPr/>
        </p:nvSpPr>
        <p:spPr bwMode="auto">
          <a:xfrm flipV="1">
            <a:off x="3563938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01" name="Line 33"/>
          <p:cNvSpPr>
            <a:spLocks noChangeShapeType="1"/>
          </p:cNvSpPr>
          <p:nvPr/>
        </p:nvSpPr>
        <p:spPr bwMode="auto">
          <a:xfrm flipV="1">
            <a:off x="3922713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02" name="Line 34"/>
          <p:cNvSpPr>
            <a:spLocks noChangeShapeType="1"/>
          </p:cNvSpPr>
          <p:nvPr/>
        </p:nvSpPr>
        <p:spPr bwMode="auto">
          <a:xfrm flipV="1">
            <a:off x="4283075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03" name="Line 35"/>
          <p:cNvSpPr>
            <a:spLocks noChangeShapeType="1"/>
          </p:cNvSpPr>
          <p:nvPr/>
        </p:nvSpPr>
        <p:spPr bwMode="auto">
          <a:xfrm flipV="1">
            <a:off x="4651375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04" name="Line 36"/>
          <p:cNvSpPr>
            <a:spLocks noChangeShapeType="1"/>
          </p:cNvSpPr>
          <p:nvPr/>
        </p:nvSpPr>
        <p:spPr bwMode="auto">
          <a:xfrm flipV="1">
            <a:off x="5003800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05" name="Line 37"/>
          <p:cNvSpPr>
            <a:spLocks noChangeShapeType="1"/>
          </p:cNvSpPr>
          <p:nvPr/>
        </p:nvSpPr>
        <p:spPr bwMode="auto">
          <a:xfrm flipV="1">
            <a:off x="5364163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06" name="Line 38"/>
          <p:cNvSpPr>
            <a:spLocks noChangeShapeType="1"/>
          </p:cNvSpPr>
          <p:nvPr/>
        </p:nvSpPr>
        <p:spPr bwMode="auto">
          <a:xfrm flipV="1">
            <a:off x="5722938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07" name="Line 39"/>
          <p:cNvSpPr>
            <a:spLocks noChangeShapeType="1"/>
          </p:cNvSpPr>
          <p:nvPr/>
        </p:nvSpPr>
        <p:spPr bwMode="auto">
          <a:xfrm flipV="1">
            <a:off x="6083300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08" name="Line 40"/>
          <p:cNvSpPr>
            <a:spLocks noChangeShapeType="1"/>
          </p:cNvSpPr>
          <p:nvPr/>
        </p:nvSpPr>
        <p:spPr bwMode="auto">
          <a:xfrm flipV="1">
            <a:off x="6443663" y="32845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09" name="Line 41"/>
          <p:cNvSpPr>
            <a:spLocks noChangeShapeType="1"/>
          </p:cNvSpPr>
          <p:nvPr/>
        </p:nvSpPr>
        <p:spPr bwMode="auto">
          <a:xfrm>
            <a:off x="2843213" y="4076700"/>
            <a:ext cx="3600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10" name="Line 42"/>
          <p:cNvSpPr>
            <a:spLocks noChangeShapeType="1"/>
          </p:cNvSpPr>
          <p:nvPr/>
        </p:nvSpPr>
        <p:spPr bwMode="auto">
          <a:xfrm flipV="1">
            <a:off x="2843213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11" name="Line 43"/>
          <p:cNvSpPr>
            <a:spLocks noChangeShapeType="1"/>
          </p:cNvSpPr>
          <p:nvPr/>
        </p:nvSpPr>
        <p:spPr bwMode="auto">
          <a:xfrm flipV="1">
            <a:off x="3203575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12" name="Line 44"/>
          <p:cNvSpPr>
            <a:spLocks noChangeShapeType="1"/>
          </p:cNvSpPr>
          <p:nvPr/>
        </p:nvSpPr>
        <p:spPr bwMode="auto">
          <a:xfrm flipV="1">
            <a:off x="3563938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13" name="Line 45"/>
          <p:cNvSpPr>
            <a:spLocks noChangeShapeType="1"/>
          </p:cNvSpPr>
          <p:nvPr/>
        </p:nvSpPr>
        <p:spPr bwMode="auto">
          <a:xfrm flipV="1">
            <a:off x="3922713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14" name="Line 46"/>
          <p:cNvSpPr>
            <a:spLocks noChangeShapeType="1"/>
          </p:cNvSpPr>
          <p:nvPr/>
        </p:nvSpPr>
        <p:spPr bwMode="auto">
          <a:xfrm flipV="1">
            <a:off x="4283075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15" name="Line 47"/>
          <p:cNvSpPr>
            <a:spLocks noChangeShapeType="1"/>
          </p:cNvSpPr>
          <p:nvPr/>
        </p:nvSpPr>
        <p:spPr bwMode="auto">
          <a:xfrm flipV="1">
            <a:off x="4651375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16" name="Line 48"/>
          <p:cNvSpPr>
            <a:spLocks noChangeShapeType="1"/>
          </p:cNvSpPr>
          <p:nvPr/>
        </p:nvSpPr>
        <p:spPr bwMode="auto">
          <a:xfrm flipV="1">
            <a:off x="5003800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17" name="Line 49"/>
          <p:cNvSpPr>
            <a:spLocks noChangeShapeType="1"/>
          </p:cNvSpPr>
          <p:nvPr/>
        </p:nvSpPr>
        <p:spPr bwMode="auto">
          <a:xfrm flipV="1">
            <a:off x="5364163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18" name="Line 50"/>
          <p:cNvSpPr>
            <a:spLocks noChangeShapeType="1"/>
          </p:cNvSpPr>
          <p:nvPr/>
        </p:nvSpPr>
        <p:spPr bwMode="auto">
          <a:xfrm flipV="1">
            <a:off x="5722938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19" name="Line 51"/>
          <p:cNvSpPr>
            <a:spLocks noChangeShapeType="1"/>
          </p:cNvSpPr>
          <p:nvPr/>
        </p:nvSpPr>
        <p:spPr bwMode="auto">
          <a:xfrm flipV="1">
            <a:off x="6083300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20" name="Line 52"/>
          <p:cNvSpPr>
            <a:spLocks noChangeShapeType="1"/>
          </p:cNvSpPr>
          <p:nvPr/>
        </p:nvSpPr>
        <p:spPr bwMode="auto">
          <a:xfrm flipV="1">
            <a:off x="6443663" y="3932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21" name="Line 53"/>
          <p:cNvSpPr>
            <a:spLocks noChangeShapeType="1"/>
          </p:cNvSpPr>
          <p:nvPr/>
        </p:nvSpPr>
        <p:spPr bwMode="auto">
          <a:xfrm>
            <a:off x="2843213" y="4797425"/>
            <a:ext cx="3600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22" name="Line 54"/>
          <p:cNvSpPr>
            <a:spLocks noChangeShapeType="1"/>
          </p:cNvSpPr>
          <p:nvPr/>
        </p:nvSpPr>
        <p:spPr bwMode="auto">
          <a:xfrm flipV="1">
            <a:off x="2843213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23" name="Line 55"/>
          <p:cNvSpPr>
            <a:spLocks noChangeShapeType="1"/>
          </p:cNvSpPr>
          <p:nvPr/>
        </p:nvSpPr>
        <p:spPr bwMode="auto">
          <a:xfrm flipV="1">
            <a:off x="3203575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24" name="Line 56"/>
          <p:cNvSpPr>
            <a:spLocks noChangeShapeType="1"/>
          </p:cNvSpPr>
          <p:nvPr/>
        </p:nvSpPr>
        <p:spPr bwMode="auto">
          <a:xfrm flipV="1">
            <a:off x="3563938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25" name="Line 57"/>
          <p:cNvSpPr>
            <a:spLocks noChangeShapeType="1"/>
          </p:cNvSpPr>
          <p:nvPr/>
        </p:nvSpPr>
        <p:spPr bwMode="auto">
          <a:xfrm flipV="1">
            <a:off x="3922713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26" name="Line 58"/>
          <p:cNvSpPr>
            <a:spLocks noChangeShapeType="1"/>
          </p:cNvSpPr>
          <p:nvPr/>
        </p:nvSpPr>
        <p:spPr bwMode="auto">
          <a:xfrm flipV="1">
            <a:off x="4283075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27" name="Line 59"/>
          <p:cNvSpPr>
            <a:spLocks noChangeShapeType="1"/>
          </p:cNvSpPr>
          <p:nvPr/>
        </p:nvSpPr>
        <p:spPr bwMode="auto">
          <a:xfrm flipV="1">
            <a:off x="4651375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28" name="Line 60"/>
          <p:cNvSpPr>
            <a:spLocks noChangeShapeType="1"/>
          </p:cNvSpPr>
          <p:nvPr/>
        </p:nvSpPr>
        <p:spPr bwMode="auto">
          <a:xfrm flipV="1">
            <a:off x="5003800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29" name="Line 61"/>
          <p:cNvSpPr>
            <a:spLocks noChangeShapeType="1"/>
          </p:cNvSpPr>
          <p:nvPr/>
        </p:nvSpPr>
        <p:spPr bwMode="auto">
          <a:xfrm flipV="1">
            <a:off x="5364163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30" name="Line 62"/>
          <p:cNvSpPr>
            <a:spLocks noChangeShapeType="1"/>
          </p:cNvSpPr>
          <p:nvPr/>
        </p:nvSpPr>
        <p:spPr bwMode="auto">
          <a:xfrm flipV="1">
            <a:off x="5722938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31" name="Line 63"/>
          <p:cNvSpPr>
            <a:spLocks noChangeShapeType="1"/>
          </p:cNvSpPr>
          <p:nvPr/>
        </p:nvSpPr>
        <p:spPr bwMode="auto">
          <a:xfrm flipV="1">
            <a:off x="6083300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32" name="Line 64"/>
          <p:cNvSpPr>
            <a:spLocks noChangeShapeType="1"/>
          </p:cNvSpPr>
          <p:nvPr/>
        </p:nvSpPr>
        <p:spPr bwMode="auto">
          <a:xfrm flipV="1">
            <a:off x="6443663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33" name="Line 65"/>
          <p:cNvSpPr>
            <a:spLocks noChangeShapeType="1"/>
          </p:cNvSpPr>
          <p:nvPr/>
        </p:nvSpPr>
        <p:spPr bwMode="auto">
          <a:xfrm>
            <a:off x="2843213" y="5516563"/>
            <a:ext cx="3600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34" name="Line 66"/>
          <p:cNvSpPr>
            <a:spLocks noChangeShapeType="1"/>
          </p:cNvSpPr>
          <p:nvPr/>
        </p:nvSpPr>
        <p:spPr bwMode="auto">
          <a:xfrm flipV="1">
            <a:off x="2843213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35" name="Line 67"/>
          <p:cNvSpPr>
            <a:spLocks noChangeShapeType="1"/>
          </p:cNvSpPr>
          <p:nvPr/>
        </p:nvSpPr>
        <p:spPr bwMode="auto">
          <a:xfrm flipV="1">
            <a:off x="3203575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36" name="Line 68"/>
          <p:cNvSpPr>
            <a:spLocks noChangeShapeType="1"/>
          </p:cNvSpPr>
          <p:nvPr/>
        </p:nvSpPr>
        <p:spPr bwMode="auto">
          <a:xfrm flipV="1">
            <a:off x="3563938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37" name="Line 69"/>
          <p:cNvSpPr>
            <a:spLocks noChangeShapeType="1"/>
          </p:cNvSpPr>
          <p:nvPr/>
        </p:nvSpPr>
        <p:spPr bwMode="auto">
          <a:xfrm flipV="1">
            <a:off x="3922713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38" name="Line 70"/>
          <p:cNvSpPr>
            <a:spLocks noChangeShapeType="1"/>
          </p:cNvSpPr>
          <p:nvPr/>
        </p:nvSpPr>
        <p:spPr bwMode="auto">
          <a:xfrm flipV="1">
            <a:off x="4283075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39" name="Line 71"/>
          <p:cNvSpPr>
            <a:spLocks noChangeShapeType="1"/>
          </p:cNvSpPr>
          <p:nvPr/>
        </p:nvSpPr>
        <p:spPr bwMode="auto">
          <a:xfrm flipV="1">
            <a:off x="4651375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40" name="Line 72"/>
          <p:cNvSpPr>
            <a:spLocks noChangeShapeType="1"/>
          </p:cNvSpPr>
          <p:nvPr/>
        </p:nvSpPr>
        <p:spPr bwMode="auto">
          <a:xfrm flipV="1">
            <a:off x="5003800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41" name="Line 73"/>
          <p:cNvSpPr>
            <a:spLocks noChangeShapeType="1"/>
          </p:cNvSpPr>
          <p:nvPr/>
        </p:nvSpPr>
        <p:spPr bwMode="auto">
          <a:xfrm flipV="1">
            <a:off x="5364163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42" name="Line 74"/>
          <p:cNvSpPr>
            <a:spLocks noChangeShapeType="1"/>
          </p:cNvSpPr>
          <p:nvPr/>
        </p:nvSpPr>
        <p:spPr bwMode="auto">
          <a:xfrm flipV="1">
            <a:off x="5722938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43" name="Line 75"/>
          <p:cNvSpPr>
            <a:spLocks noChangeShapeType="1"/>
          </p:cNvSpPr>
          <p:nvPr/>
        </p:nvSpPr>
        <p:spPr bwMode="auto">
          <a:xfrm flipV="1">
            <a:off x="6083300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44" name="Line 76"/>
          <p:cNvSpPr>
            <a:spLocks noChangeShapeType="1"/>
          </p:cNvSpPr>
          <p:nvPr/>
        </p:nvSpPr>
        <p:spPr bwMode="auto">
          <a:xfrm flipV="1">
            <a:off x="6443663" y="5372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45" name="Line 77"/>
          <p:cNvSpPr>
            <a:spLocks noChangeShapeType="1"/>
          </p:cNvSpPr>
          <p:nvPr/>
        </p:nvSpPr>
        <p:spPr bwMode="auto">
          <a:xfrm>
            <a:off x="2843213" y="2781300"/>
            <a:ext cx="3600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46" name="Line 78"/>
          <p:cNvSpPr>
            <a:spLocks noChangeShapeType="1"/>
          </p:cNvSpPr>
          <p:nvPr/>
        </p:nvSpPr>
        <p:spPr bwMode="auto">
          <a:xfrm flipV="1">
            <a:off x="284321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47" name="Line 79"/>
          <p:cNvSpPr>
            <a:spLocks noChangeShapeType="1"/>
          </p:cNvSpPr>
          <p:nvPr/>
        </p:nvSpPr>
        <p:spPr bwMode="auto">
          <a:xfrm flipV="1">
            <a:off x="3203575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48" name="Line 80"/>
          <p:cNvSpPr>
            <a:spLocks noChangeShapeType="1"/>
          </p:cNvSpPr>
          <p:nvPr/>
        </p:nvSpPr>
        <p:spPr bwMode="auto">
          <a:xfrm flipV="1">
            <a:off x="3563938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49" name="Line 81"/>
          <p:cNvSpPr>
            <a:spLocks noChangeShapeType="1"/>
          </p:cNvSpPr>
          <p:nvPr/>
        </p:nvSpPr>
        <p:spPr bwMode="auto">
          <a:xfrm flipV="1">
            <a:off x="392271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50" name="Line 82"/>
          <p:cNvSpPr>
            <a:spLocks noChangeShapeType="1"/>
          </p:cNvSpPr>
          <p:nvPr/>
        </p:nvSpPr>
        <p:spPr bwMode="auto">
          <a:xfrm flipV="1">
            <a:off x="4283075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51" name="Line 83"/>
          <p:cNvSpPr>
            <a:spLocks noChangeShapeType="1"/>
          </p:cNvSpPr>
          <p:nvPr/>
        </p:nvSpPr>
        <p:spPr bwMode="auto">
          <a:xfrm flipV="1">
            <a:off x="4651375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52" name="Line 84"/>
          <p:cNvSpPr>
            <a:spLocks noChangeShapeType="1"/>
          </p:cNvSpPr>
          <p:nvPr/>
        </p:nvSpPr>
        <p:spPr bwMode="auto">
          <a:xfrm flipV="1">
            <a:off x="50038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53" name="Line 85"/>
          <p:cNvSpPr>
            <a:spLocks noChangeShapeType="1"/>
          </p:cNvSpPr>
          <p:nvPr/>
        </p:nvSpPr>
        <p:spPr bwMode="auto">
          <a:xfrm flipV="1">
            <a:off x="536416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54" name="Line 86"/>
          <p:cNvSpPr>
            <a:spLocks noChangeShapeType="1"/>
          </p:cNvSpPr>
          <p:nvPr/>
        </p:nvSpPr>
        <p:spPr bwMode="auto">
          <a:xfrm flipV="1">
            <a:off x="5722938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55" name="Line 87"/>
          <p:cNvSpPr>
            <a:spLocks noChangeShapeType="1"/>
          </p:cNvSpPr>
          <p:nvPr/>
        </p:nvSpPr>
        <p:spPr bwMode="auto">
          <a:xfrm flipV="1">
            <a:off x="6083300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56" name="Line 88"/>
          <p:cNvSpPr>
            <a:spLocks noChangeShapeType="1"/>
          </p:cNvSpPr>
          <p:nvPr/>
        </p:nvSpPr>
        <p:spPr bwMode="auto">
          <a:xfrm flipV="1">
            <a:off x="644366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557" name="Text Box 89"/>
          <p:cNvSpPr txBox="1">
            <a:spLocks noChangeArrowheads="1"/>
          </p:cNvSpPr>
          <p:nvPr/>
        </p:nvSpPr>
        <p:spPr bwMode="auto">
          <a:xfrm>
            <a:off x="4953000" y="6172200"/>
            <a:ext cx="356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GB" i="1">
                <a:latin typeface="Arial" panose="020B0604020202020204" pitchFamily="34" charset="0"/>
              </a:rPr>
              <a:t>Harden, 1984: Medical Education</a:t>
            </a:r>
          </a:p>
        </p:txBody>
      </p:sp>
      <p:sp>
        <p:nvSpPr>
          <p:cNvPr id="2" name="Right Arrow 1"/>
          <p:cNvSpPr/>
          <p:nvPr/>
        </p:nvSpPr>
        <p:spPr>
          <a:xfrm>
            <a:off x="326361" y="711479"/>
            <a:ext cx="1426239" cy="95998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From:</a:t>
            </a:r>
            <a:endParaRPr lang="ar-EG" sz="2800" b="1" dirty="0">
              <a:solidFill>
                <a:srgbClr val="FFFF00"/>
              </a:solidFill>
            </a:endParaRPr>
          </a:p>
        </p:txBody>
      </p:sp>
      <p:sp>
        <p:nvSpPr>
          <p:cNvPr id="91" name="Right Arrow 90"/>
          <p:cNvSpPr/>
          <p:nvPr/>
        </p:nvSpPr>
        <p:spPr>
          <a:xfrm rot="5400000">
            <a:off x="7344141" y="462976"/>
            <a:ext cx="1426239" cy="95998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To:</a:t>
            </a:r>
            <a:endParaRPr lang="ar-EG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30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martArt Placeholder 3"/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260970594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Arrow 4"/>
          <p:cNvSpPr/>
          <p:nvPr/>
        </p:nvSpPr>
        <p:spPr>
          <a:xfrm>
            <a:off x="326360" y="0"/>
            <a:ext cx="1426239" cy="95998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From:</a:t>
            </a:r>
            <a:endParaRPr lang="ar-EG" sz="2800" b="1" dirty="0">
              <a:solidFill>
                <a:srgbClr val="FFFF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5400000">
            <a:off x="8148873" y="479992"/>
            <a:ext cx="1426239" cy="95998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To:</a:t>
            </a:r>
            <a:endParaRPr lang="ar-EG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99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reeform 2"/>
          <p:cNvSpPr>
            <a:spLocks/>
          </p:cNvSpPr>
          <p:nvPr/>
        </p:nvSpPr>
        <p:spPr bwMode="auto">
          <a:xfrm>
            <a:off x="2787650" y="2228850"/>
            <a:ext cx="2960688" cy="1543050"/>
          </a:xfrm>
          <a:custGeom>
            <a:avLst/>
            <a:gdLst>
              <a:gd name="T0" fmla="*/ 2147483647 w 2237"/>
              <a:gd name="T1" fmla="*/ 2147483647 h 1055"/>
              <a:gd name="T2" fmla="*/ 2147483647 w 2237"/>
              <a:gd name="T3" fmla="*/ 2147483647 h 1055"/>
              <a:gd name="T4" fmla="*/ 2147483647 w 2237"/>
              <a:gd name="T5" fmla="*/ 2147483647 h 1055"/>
              <a:gd name="T6" fmla="*/ 2147483647 w 2237"/>
              <a:gd name="T7" fmla="*/ 2147483647 h 1055"/>
              <a:gd name="T8" fmla="*/ 2147483647 w 2237"/>
              <a:gd name="T9" fmla="*/ 2147483647 h 1055"/>
              <a:gd name="T10" fmla="*/ 2147483647 w 2237"/>
              <a:gd name="T11" fmla="*/ 2147483647 h 1055"/>
              <a:gd name="T12" fmla="*/ 2147483647 w 2237"/>
              <a:gd name="T13" fmla="*/ 2147483647 h 1055"/>
              <a:gd name="T14" fmla="*/ 2147483647 w 2237"/>
              <a:gd name="T15" fmla="*/ 2147483647 h 1055"/>
              <a:gd name="T16" fmla="*/ 2147483647 w 2237"/>
              <a:gd name="T17" fmla="*/ 2147483647 h 1055"/>
              <a:gd name="T18" fmla="*/ 2147483647 w 2237"/>
              <a:gd name="T19" fmla="*/ 2147483647 h 1055"/>
              <a:gd name="T20" fmla="*/ 2147483647 w 2237"/>
              <a:gd name="T21" fmla="*/ 2147483647 h 1055"/>
              <a:gd name="T22" fmla="*/ 2147483647 w 2237"/>
              <a:gd name="T23" fmla="*/ 2147483647 h 1055"/>
              <a:gd name="T24" fmla="*/ 2147483647 w 2237"/>
              <a:gd name="T25" fmla="*/ 0 h 1055"/>
              <a:gd name="T26" fmla="*/ 2147483647 w 2237"/>
              <a:gd name="T27" fmla="*/ 2147483647 h 1055"/>
              <a:gd name="T28" fmla="*/ 2147483647 w 2237"/>
              <a:gd name="T29" fmla="*/ 2147483647 h 1055"/>
              <a:gd name="T30" fmla="*/ 2147483647 w 2237"/>
              <a:gd name="T31" fmla="*/ 2147483647 h 1055"/>
              <a:gd name="T32" fmla="*/ 2147483647 w 2237"/>
              <a:gd name="T33" fmla="*/ 2147483647 h 1055"/>
              <a:gd name="T34" fmla="*/ 2147483647 w 2237"/>
              <a:gd name="T35" fmla="*/ 2147483647 h 1055"/>
              <a:gd name="T36" fmla="*/ 2147483647 w 2237"/>
              <a:gd name="T37" fmla="*/ 2147483647 h 1055"/>
              <a:gd name="T38" fmla="*/ 2147483647 w 2237"/>
              <a:gd name="T39" fmla="*/ 2147483647 h 1055"/>
              <a:gd name="T40" fmla="*/ 2147483647 w 2237"/>
              <a:gd name="T41" fmla="*/ 2147483647 h 1055"/>
              <a:gd name="T42" fmla="*/ 2147483647 w 2237"/>
              <a:gd name="T43" fmla="*/ 2147483647 h 1055"/>
              <a:gd name="T44" fmla="*/ 2147483647 w 2237"/>
              <a:gd name="T45" fmla="*/ 2147483647 h 1055"/>
              <a:gd name="T46" fmla="*/ 0 w 2237"/>
              <a:gd name="T47" fmla="*/ 2147483647 h 1055"/>
              <a:gd name="T48" fmla="*/ 2147483647 w 2237"/>
              <a:gd name="T49" fmla="*/ 2147483647 h 1055"/>
              <a:gd name="T50" fmla="*/ 2147483647 w 2237"/>
              <a:gd name="T51" fmla="*/ 2147483647 h 1055"/>
              <a:gd name="T52" fmla="*/ 2147483647 w 2237"/>
              <a:gd name="T53" fmla="*/ 2147483647 h 1055"/>
              <a:gd name="T54" fmla="*/ 2147483647 w 2237"/>
              <a:gd name="T55" fmla="*/ 2147483647 h 1055"/>
              <a:gd name="T56" fmla="*/ 2147483647 w 2237"/>
              <a:gd name="T57" fmla="*/ 2147483647 h 105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237"/>
              <a:gd name="T88" fmla="*/ 0 h 1055"/>
              <a:gd name="T89" fmla="*/ 2237 w 2237"/>
              <a:gd name="T90" fmla="*/ 1055 h 105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237" h="1055">
                <a:moveTo>
                  <a:pt x="2222" y="1055"/>
                </a:moveTo>
                <a:cubicBezTo>
                  <a:pt x="2235" y="1011"/>
                  <a:pt x="2237" y="1011"/>
                  <a:pt x="2237" y="942"/>
                </a:cubicBezTo>
                <a:cubicBezTo>
                  <a:pt x="2237" y="823"/>
                  <a:pt x="2216" y="659"/>
                  <a:pt x="2147" y="553"/>
                </a:cubicBezTo>
                <a:cubicBezTo>
                  <a:pt x="2126" y="490"/>
                  <a:pt x="2141" y="523"/>
                  <a:pt x="2102" y="464"/>
                </a:cubicBezTo>
                <a:cubicBezTo>
                  <a:pt x="2097" y="456"/>
                  <a:pt x="2087" y="441"/>
                  <a:pt x="2087" y="441"/>
                </a:cubicBezTo>
                <a:cubicBezTo>
                  <a:pt x="2062" y="361"/>
                  <a:pt x="2033" y="365"/>
                  <a:pt x="1990" y="314"/>
                </a:cubicBezTo>
                <a:cubicBezTo>
                  <a:pt x="1966" y="285"/>
                  <a:pt x="1922" y="243"/>
                  <a:pt x="1885" y="232"/>
                </a:cubicBezTo>
                <a:cubicBezTo>
                  <a:pt x="1878" y="227"/>
                  <a:pt x="1871" y="221"/>
                  <a:pt x="1863" y="217"/>
                </a:cubicBezTo>
                <a:cubicBezTo>
                  <a:pt x="1849" y="211"/>
                  <a:pt x="1818" y="202"/>
                  <a:pt x="1818" y="202"/>
                </a:cubicBezTo>
                <a:cubicBezTo>
                  <a:pt x="1783" y="166"/>
                  <a:pt x="1730" y="158"/>
                  <a:pt x="1683" y="142"/>
                </a:cubicBezTo>
                <a:cubicBezTo>
                  <a:pt x="1607" y="117"/>
                  <a:pt x="1531" y="87"/>
                  <a:pt x="1451" y="75"/>
                </a:cubicBezTo>
                <a:cubicBezTo>
                  <a:pt x="1341" y="35"/>
                  <a:pt x="1178" y="27"/>
                  <a:pt x="1062" y="15"/>
                </a:cubicBezTo>
                <a:cubicBezTo>
                  <a:pt x="1005" y="9"/>
                  <a:pt x="890" y="0"/>
                  <a:pt x="890" y="0"/>
                </a:cubicBezTo>
                <a:cubicBezTo>
                  <a:pt x="810" y="2"/>
                  <a:pt x="730" y="1"/>
                  <a:pt x="651" y="7"/>
                </a:cubicBezTo>
                <a:cubicBezTo>
                  <a:pt x="570" y="13"/>
                  <a:pt x="454" y="58"/>
                  <a:pt x="374" y="82"/>
                </a:cubicBezTo>
                <a:cubicBezTo>
                  <a:pt x="340" y="105"/>
                  <a:pt x="359" y="95"/>
                  <a:pt x="307" y="112"/>
                </a:cubicBezTo>
                <a:cubicBezTo>
                  <a:pt x="299" y="114"/>
                  <a:pt x="284" y="119"/>
                  <a:pt x="284" y="119"/>
                </a:cubicBezTo>
                <a:cubicBezTo>
                  <a:pt x="257" y="147"/>
                  <a:pt x="228" y="157"/>
                  <a:pt x="195" y="179"/>
                </a:cubicBezTo>
                <a:cubicBezTo>
                  <a:pt x="179" y="190"/>
                  <a:pt x="166" y="206"/>
                  <a:pt x="150" y="217"/>
                </a:cubicBezTo>
                <a:cubicBezTo>
                  <a:pt x="115" y="270"/>
                  <a:pt x="135" y="252"/>
                  <a:pt x="97" y="277"/>
                </a:cubicBezTo>
                <a:cubicBezTo>
                  <a:pt x="85" y="316"/>
                  <a:pt x="94" y="293"/>
                  <a:pt x="60" y="344"/>
                </a:cubicBezTo>
                <a:cubicBezTo>
                  <a:pt x="55" y="351"/>
                  <a:pt x="45" y="366"/>
                  <a:pt x="45" y="366"/>
                </a:cubicBezTo>
                <a:cubicBezTo>
                  <a:pt x="35" y="398"/>
                  <a:pt x="19" y="423"/>
                  <a:pt x="8" y="456"/>
                </a:cubicBezTo>
                <a:cubicBezTo>
                  <a:pt x="5" y="464"/>
                  <a:pt x="0" y="479"/>
                  <a:pt x="0" y="479"/>
                </a:cubicBezTo>
                <a:cubicBezTo>
                  <a:pt x="8" y="568"/>
                  <a:pt x="25" y="622"/>
                  <a:pt x="53" y="703"/>
                </a:cubicBezTo>
                <a:cubicBezTo>
                  <a:pt x="66" y="743"/>
                  <a:pt x="86" y="787"/>
                  <a:pt x="127" y="800"/>
                </a:cubicBezTo>
                <a:cubicBezTo>
                  <a:pt x="143" y="825"/>
                  <a:pt x="161" y="831"/>
                  <a:pt x="187" y="845"/>
                </a:cubicBezTo>
                <a:cubicBezTo>
                  <a:pt x="194" y="849"/>
                  <a:pt x="204" y="847"/>
                  <a:pt x="210" y="853"/>
                </a:cubicBezTo>
                <a:cubicBezTo>
                  <a:pt x="213" y="856"/>
                  <a:pt x="205" y="858"/>
                  <a:pt x="202" y="86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55" name="Freeform 3"/>
          <p:cNvSpPr>
            <a:spLocks/>
          </p:cNvSpPr>
          <p:nvPr/>
        </p:nvSpPr>
        <p:spPr bwMode="auto">
          <a:xfrm>
            <a:off x="3036888" y="3683000"/>
            <a:ext cx="2460625" cy="1441450"/>
          </a:xfrm>
          <a:custGeom>
            <a:avLst/>
            <a:gdLst>
              <a:gd name="T0" fmla="*/ 2147483647 w 1860"/>
              <a:gd name="T1" fmla="*/ 2147483647 h 987"/>
              <a:gd name="T2" fmla="*/ 2147483647 w 1860"/>
              <a:gd name="T3" fmla="*/ 2147483647 h 987"/>
              <a:gd name="T4" fmla="*/ 2147483647 w 1860"/>
              <a:gd name="T5" fmla="*/ 2147483647 h 987"/>
              <a:gd name="T6" fmla="*/ 2147483647 w 1860"/>
              <a:gd name="T7" fmla="*/ 2147483647 h 987"/>
              <a:gd name="T8" fmla="*/ 2147483647 w 1860"/>
              <a:gd name="T9" fmla="*/ 2147483647 h 987"/>
              <a:gd name="T10" fmla="*/ 2147483647 w 1860"/>
              <a:gd name="T11" fmla="*/ 2147483647 h 987"/>
              <a:gd name="T12" fmla="*/ 2147483647 w 1860"/>
              <a:gd name="T13" fmla="*/ 2147483647 h 987"/>
              <a:gd name="T14" fmla="*/ 2147483647 w 1860"/>
              <a:gd name="T15" fmla="*/ 2147483647 h 987"/>
              <a:gd name="T16" fmla="*/ 2147483647 w 1860"/>
              <a:gd name="T17" fmla="*/ 2147483647 h 987"/>
              <a:gd name="T18" fmla="*/ 2147483647 w 1860"/>
              <a:gd name="T19" fmla="*/ 2147483647 h 987"/>
              <a:gd name="T20" fmla="*/ 2147483647 w 1860"/>
              <a:gd name="T21" fmla="*/ 0 h 987"/>
              <a:gd name="T22" fmla="*/ 2147483647 w 1860"/>
              <a:gd name="T23" fmla="*/ 2147483647 h 987"/>
              <a:gd name="T24" fmla="*/ 2147483647 w 1860"/>
              <a:gd name="T25" fmla="*/ 2147483647 h 987"/>
              <a:gd name="T26" fmla="*/ 2147483647 w 1860"/>
              <a:gd name="T27" fmla="*/ 2147483647 h 987"/>
              <a:gd name="T28" fmla="*/ 2147483647 w 1860"/>
              <a:gd name="T29" fmla="*/ 2147483647 h 987"/>
              <a:gd name="T30" fmla="*/ 2147483647 w 1860"/>
              <a:gd name="T31" fmla="*/ 2147483647 h 987"/>
              <a:gd name="T32" fmla="*/ 2147483647 w 1860"/>
              <a:gd name="T33" fmla="*/ 2147483647 h 987"/>
              <a:gd name="T34" fmla="*/ 2147483647 w 1860"/>
              <a:gd name="T35" fmla="*/ 2147483647 h 987"/>
              <a:gd name="T36" fmla="*/ 2147483647 w 1860"/>
              <a:gd name="T37" fmla="*/ 2147483647 h 987"/>
              <a:gd name="T38" fmla="*/ 2147483647 w 1860"/>
              <a:gd name="T39" fmla="*/ 2147483647 h 987"/>
              <a:gd name="T40" fmla="*/ 2147483647 w 1860"/>
              <a:gd name="T41" fmla="*/ 2147483647 h 987"/>
              <a:gd name="T42" fmla="*/ 2147483647 w 1860"/>
              <a:gd name="T43" fmla="*/ 2147483647 h 98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860"/>
              <a:gd name="T67" fmla="*/ 0 h 987"/>
              <a:gd name="T68" fmla="*/ 1860 w 1860"/>
              <a:gd name="T69" fmla="*/ 987 h 987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860" h="987">
                <a:moveTo>
                  <a:pt x="1811" y="987"/>
                </a:moveTo>
                <a:cubicBezTo>
                  <a:pt x="1860" y="832"/>
                  <a:pt x="1816" y="648"/>
                  <a:pt x="1728" y="516"/>
                </a:cubicBezTo>
                <a:cubicBezTo>
                  <a:pt x="1707" y="484"/>
                  <a:pt x="1692" y="455"/>
                  <a:pt x="1661" y="434"/>
                </a:cubicBezTo>
                <a:cubicBezTo>
                  <a:pt x="1651" y="404"/>
                  <a:pt x="1635" y="392"/>
                  <a:pt x="1609" y="374"/>
                </a:cubicBezTo>
                <a:cubicBezTo>
                  <a:pt x="1573" y="319"/>
                  <a:pt x="1521" y="283"/>
                  <a:pt x="1466" y="247"/>
                </a:cubicBezTo>
                <a:cubicBezTo>
                  <a:pt x="1435" y="227"/>
                  <a:pt x="1416" y="200"/>
                  <a:pt x="1377" y="187"/>
                </a:cubicBezTo>
                <a:cubicBezTo>
                  <a:pt x="1341" y="163"/>
                  <a:pt x="1305" y="139"/>
                  <a:pt x="1264" y="127"/>
                </a:cubicBezTo>
                <a:cubicBezTo>
                  <a:pt x="1228" y="102"/>
                  <a:pt x="1186" y="95"/>
                  <a:pt x="1145" y="82"/>
                </a:cubicBezTo>
                <a:cubicBezTo>
                  <a:pt x="1057" y="54"/>
                  <a:pt x="967" y="41"/>
                  <a:pt x="875" y="30"/>
                </a:cubicBezTo>
                <a:cubicBezTo>
                  <a:pt x="836" y="16"/>
                  <a:pt x="857" y="21"/>
                  <a:pt x="793" y="15"/>
                </a:cubicBezTo>
                <a:cubicBezTo>
                  <a:pt x="741" y="10"/>
                  <a:pt x="636" y="0"/>
                  <a:pt x="636" y="0"/>
                </a:cubicBezTo>
                <a:cubicBezTo>
                  <a:pt x="572" y="4"/>
                  <a:pt x="510" y="4"/>
                  <a:pt x="449" y="22"/>
                </a:cubicBezTo>
                <a:cubicBezTo>
                  <a:pt x="409" y="33"/>
                  <a:pt x="375" y="55"/>
                  <a:pt x="337" y="67"/>
                </a:cubicBezTo>
                <a:cubicBezTo>
                  <a:pt x="315" y="82"/>
                  <a:pt x="295" y="88"/>
                  <a:pt x="270" y="97"/>
                </a:cubicBezTo>
                <a:cubicBezTo>
                  <a:pt x="251" y="125"/>
                  <a:pt x="219" y="139"/>
                  <a:pt x="187" y="149"/>
                </a:cubicBezTo>
                <a:cubicBezTo>
                  <a:pt x="143" y="217"/>
                  <a:pt x="202" y="137"/>
                  <a:pt x="150" y="179"/>
                </a:cubicBezTo>
                <a:cubicBezTo>
                  <a:pt x="103" y="217"/>
                  <a:pt x="168" y="192"/>
                  <a:pt x="112" y="209"/>
                </a:cubicBezTo>
                <a:cubicBezTo>
                  <a:pt x="94" y="270"/>
                  <a:pt x="121" y="201"/>
                  <a:pt x="83" y="239"/>
                </a:cubicBezTo>
                <a:cubicBezTo>
                  <a:pt x="77" y="245"/>
                  <a:pt x="80" y="256"/>
                  <a:pt x="75" y="262"/>
                </a:cubicBezTo>
                <a:cubicBezTo>
                  <a:pt x="70" y="269"/>
                  <a:pt x="60" y="271"/>
                  <a:pt x="53" y="276"/>
                </a:cubicBezTo>
                <a:cubicBezTo>
                  <a:pt x="44" y="301"/>
                  <a:pt x="31" y="319"/>
                  <a:pt x="23" y="344"/>
                </a:cubicBezTo>
                <a:cubicBezTo>
                  <a:pt x="25" y="418"/>
                  <a:pt x="0" y="617"/>
                  <a:pt x="105" y="673"/>
                </a:cubicBezTo>
              </a:path>
            </a:pathLst>
          </a:custGeom>
          <a:noFill/>
          <a:ln w="38100">
            <a:solidFill>
              <a:srgbClr val="99CC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879475" y="19573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nl-B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7" name="Freeform 7"/>
          <p:cNvSpPr>
            <a:spLocks noChangeAspect="1"/>
          </p:cNvSpPr>
          <p:nvPr/>
        </p:nvSpPr>
        <p:spPr bwMode="auto">
          <a:xfrm flipV="1">
            <a:off x="4106863" y="1811338"/>
            <a:ext cx="236537" cy="4994275"/>
          </a:xfrm>
          <a:custGeom>
            <a:avLst/>
            <a:gdLst>
              <a:gd name="T0" fmla="*/ 2147483647 w 101"/>
              <a:gd name="T1" fmla="*/ 2147483647 h 1278"/>
              <a:gd name="T2" fmla="*/ 2147483647 w 101"/>
              <a:gd name="T3" fmla="*/ 2147483647 h 1278"/>
              <a:gd name="T4" fmla="*/ 2147483647 w 101"/>
              <a:gd name="T5" fmla="*/ 2147483647 h 1278"/>
              <a:gd name="T6" fmla="*/ 2147483647 w 101"/>
              <a:gd name="T7" fmla="*/ 2147483647 h 1278"/>
              <a:gd name="T8" fmla="*/ 2147483647 w 101"/>
              <a:gd name="T9" fmla="*/ 2147483647 h 1278"/>
              <a:gd name="T10" fmla="*/ 2147483647 w 101"/>
              <a:gd name="T11" fmla="*/ 2147483647 h 1278"/>
              <a:gd name="T12" fmla="*/ 2147483647 w 101"/>
              <a:gd name="T13" fmla="*/ 2147483647 h 1278"/>
              <a:gd name="T14" fmla="*/ 2147483647 w 101"/>
              <a:gd name="T15" fmla="*/ 2147483647 h 1278"/>
              <a:gd name="T16" fmla="*/ 2147483647 w 101"/>
              <a:gd name="T17" fmla="*/ 2147483647 h 1278"/>
              <a:gd name="T18" fmla="*/ 2147483647 w 101"/>
              <a:gd name="T19" fmla="*/ 2147483647 h 1278"/>
              <a:gd name="T20" fmla="*/ 2147483647 w 101"/>
              <a:gd name="T21" fmla="*/ 0 h 1278"/>
              <a:gd name="T22" fmla="*/ 2147483647 w 101"/>
              <a:gd name="T23" fmla="*/ 2147483647 h 1278"/>
              <a:gd name="T24" fmla="*/ 0 w 101"/>
              <a:gd name="T25" fmla="*/ 2147483647 h 1278"/>
              <a:gd name="T26" fmla="*/ 2147483647 w 101"/>
              <a:gd name="T27" fmla="*/ 2147483647 h 1278"/>
              <a:gd name="T28" fmla="*/ 2147483647 w 101"/>
              <a:gd name="T29" fmla="*/ 2147483647 h 1278"/>
              <a:gd name="T30" fmla="*/ 2147483647 w 101"/>
              <a:gd name="T31" fmla="*/ 2147483647 h 1278"/>
              <a:gd name="T32" fmla="*/ 2147483647 w 101"/>
              <a:gd name="T33" fmla="*/ 2147483647 h 1278"/>
              <a:gd name="T34" fmla="*/ 2147483647 w 101"/>
              <a:gd name="T35" fmla="*/ 2147483647 h 1278"/>
              <a:gd name="T36" fmla="*/ 2147483647 w 101"/>
              <a:gd name="T37" fmla="*/ 2147483647 h 1278"/>
              <a:gd name="T38" fmla="*/ 2147483647 w 101"/>
              <a:gd name="T39" fmla="*/ 2147483647 h 1278"/>
              <a:gd name="T40" fmla="*/ 2147483647 w 101"/>
              <a:gd name="T41" fmla="*/ 2147483647 h 127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1"/>
              <a:gd name="T64" fmla="*/ 0 h 1278"/>
              <a:gd name="T65" fmla="*/ 101 w 101"/>
              <a:gd name="T66" fmla="*/ 1278 h 127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1" h="1278">
                <a:moveTo>
                  <a:pt x="50" y="1278"/>
                </a:moveTo>
                <a:lnTo>
                  <a:pt x="57" y="1278"/>
                </a:lnTo>
                <a:lnTo>
                  <a:pt x="63" y="1278"/>
                </a:lnTo>
                <a:lnTo>
                  <a:pt x="70" y="1278"/>
                </a:lnTo>
                <a:lnTo>
                  <a:pt x="75" y="1278"/>
                </a:lnTo>
                <a:lnTo>
                  <a:pt x="82" y="1278"/>
                </a:lnTo>
                <a:lnTo>
                  <a:pt x="88" y="1278"/>
                </a:lnTo>
                <a:lnTo>
                  <a:pt x="95" y="1278"/>
                </a:lnTo>
                <a:lnTo>
                  <a:pt x="101" y="1278"/>
                </a:lnTo>
                <a:lnTo>
                  <a:pt x="53" y="7"/>
                </a:lnTo>
                <a:lnTo>
                  <a:pt x="50" y="0"/>
                </a:lnTo>
                <a:lnTo>
                  <a:pt x="48" y="7"/>
                </a:lnTo>
                <a:lnTo>
                  <a:pt x="0" y="1278"/>
                </a:lnTo>
                <a:lnTo>
                  <a:pt x="6" y="1278"/>
                </a:lnTo>
                <a:lnTo>
                  <a:pt x="13" y="1278"/>
                </a:lnTo>
                <a:lnTo>
                  <a:pt x="19" y="1278"/>
                </a:lnTo>
                <a:lnTo>
                  <a:pt x="26" y="1278"/>
                </a:lnTo>
                <a:lnTo>
                  <a:pt x="32" y="1278"/>
                </a:lnTo>
                <a:lnTo>
                  <a:pt x="37" y="1278"/>
                </a:lnTo>
                <a:lnTo>
                  <a:pt x="44" y="1278"/>
                </a:lnTo>
                <a:lnTo>
                  <a:pt x="50" y="127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58" name="Freeform 8"/>
          <p:cNvSpPr>
            <a:spLocks noChangeAspect="1"/>
          </p:cNvSpPr>
          <p:nvPr/>
        </p:nvSpPr>
        <p:spPr bwMode="auto">
          <a:xfrm flipV="1">
            <a:off x="4168775" y="1811338"/>
            <a:ext cx="236538" cy="4903787"/>
          </a:xfrm>
          <a:custGeom>
            <a:avLst/>
            <a:gdLst>
              <a:gd name="T0" fmla="*/ 0 w 99"/>
              <a:gd name="T1" fmla="*/ 2147483647 h 1278"/>
              <a:gd name="T2" fmla="*/ 0 w 99"/>
              <a:gd name="T3" fmla="*/ 2147483647 h 1278"/>
              <a:gd name="T4" fmla="*/ 2147483647 w 99"/>
              <a:gd name="T5" fmla="*/ 2147483647 h 1278"/>
              <a:gd name="T6" fmla="*/ 2147483647 w 99"/>
              <a:gd name="T7" fmla="*/ 2147483647 h 1278"/>
              <a:gd name="T8" fmla="*/ 2147483647 w 99"/>
              <a:gd name="T9" fmla="*/ 2147483647 h 1278"/>
              <a:gd name="T10" fmla="*/ 2147483647 w 99"/>
              <a:gd name="T11" fmla="*/ 2147483647 h 1278"/>
              <a:gd name="T12" fmla="*/ 2147483647 w 99"/>
              <a:gd name="T13" fmla="*/ 2147483647 h 1278"/>
              <a:gd name="T14" fmla="*/ 2147483647 w 99"/>
              <a:gd name="T15" fmla="*/ 2147483647 h 1278"/>
              <a:gd name="T16" fmla="*/ 2147483647 w 99"/>
              <a:gd name="T17" fmla="*/ 2147483647 h 1278"/>
              <a:gd name="T18" fmla="*/ 2147483647 w 99"/>
              <a:gd name="T19" fmla="*/ 2147483647 h 1278"/>
              <a:gd name="T20" fmla="*/ 2147483647 w 99"/>
              <a:gd name="T21" fmla="*/ 2147483647 h 1278"/>
              <a:gd name="T22" fmla="*/ 2147483647 w 99"/>
              <a:gd name="T23" fmla="*/ 2147483647 h 1278"/>
              <a:gd name="T24" fmla="*/ 2147483647 w 99"/>
              <a:gd name="T25" fmla="*/ 2147483647 h 1278"/>
              <a:gd name="T26" fmla="*/ 2147483647 w 99"/>
              <a:gd name="T27" fmla="*/ 2147483647 h 1278"/>
              <a:gd name="T28" fmla="*/ 2147483647 w 99"/>
              <a:gd name="T29" fmla="*/ 0 h 1278"/>
              <a:gd name="T30" fmla="*/ 2147483647 w 99"/>
              <a:gd name="T31" fmla="*/ 2147483647 h 1278"/>
              <a:gd name="T32" fmla="*/ 0 w 99"/>
              <a:gd name="T33" fmla="*/ 2147483647 h 127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9"/>
              <a:gd name="T52" fmla="*/ 0 h 1278"/>
              <a:gd name="T53" fmla="*/ 99 w 99"/>
              <a:gd name="T54" fmla="*/ 1278 h 127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9" h="1278">
                <a:moveTo>
                  <a:pt x="0" y="1278"/>
                </a:moveTo>
                <a:lnTo>
                  <a:pt x="0" y="1278"/>
                </a:lnTo>
                <a:lnTo>
                  <a:pt x="1" y="1278"/>
                </a:lnTo>
                <a:lnTo>
                  <a:pt x="14" y="1278"/>
                </a:lnTo>
                <a:lnTo>
                  <a:pt x="26" y="1278"/>
                </a:lnTo>
                <a:lnTo>
                  <a:pt x="39" y="1278"/>
                </a:lnTo>
                <a:lnTo>
                  <a:pt x="51" y="1277"/>
                </a:lnTo>
                <a:lnTo>
                  <a:pt x="63" y="1277"/>
                </a:lnTo>
                <a:lnTo>
                  <a:pt x="75" y="1277"/>
                </a:lnTo>
                <a:lnTo>
                  <a:pt x="87" y="1276"/>
                </a:lnTo>
                <a:lnTo>
                  <a:pt x="99" y="1276"/>
                </a:lnTo>
                <a:lnTo>
                  <a:pt x="7" y="13"/>
                </a:lnTo>
                <a:lnTo>
                  <a:pt x="1" y="0"/>
                </a:lnTo>
                <a:lnTo>
                  <a:pt x="1" y="1"/>
                </a:lnTo>
                <a:lnTo>
                  <a:pt x="0" y="1278"/>
                </a:lnTo>
                <a:close/>
              </a:path>
            </a:pathLst>
          </a:custGeom>
          <a:solidFill>
            <a:srgbClr val="FCE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59" name="Freeform 9"/>
          <p:cNvSpPr>
            <a:spLocks noChangeAspect="1"/>
          </p:cNvSpPr>
          <p:nvPr/>
        </p:nvSpPr>
        <p:spPr bwMode="auto">
          <a:xfrm flipV="1">
            <a:off x="4230688" y="1824038"/>
            <a:ext cx="338137" cy="4989512"/>
          </a:xfrm>
          <a:custGeom>
            <a:avLst/>
            <a:gdLst>
              <a:gd name="T0" fmla="*/ 2147483647 w 145"/>
              <a:gd name="T1" fmla="*/ 2147483647 h 1276"/>
              <a:gd name="T2" fmla="*/ 0 w 145"/>
              <a:gd name="T3" fmla="*/ 0 h 1276"/>
              <a:gd name="T4" fmla="*/ 2147483647 w 145"/>
              <a:gd name="T5" fmla="*/ 2147483647 h 1276"/>
              <a:gd name="T6" fmla="*/ 2147483647 w 145"/>
              <a:gd name="T7" fmla="*/ 2147483647 h 1276"/>
              <a:gd name="T8" fmla="*/ 2147483647 w 145"/>
              <a:gd name="T9" fmla="*/ 2147483647 h 1276"/>
              <a:gd name="T10" fmla="*/ 2147483647 w 145"/>
              <a:gd name="T11" fmla="*/ 2147483647 h 1276"/>
              <a:gd name="T12" fmla="*/ 2147483647 w 145"/>
              <a:gd name="T13" fmla="*/ 2147483647 h 1276"/>
              <a:gd name="T14" fmla="*/ 2147483647 w 145"/>
              <a:gd name="T15" fmla="*/ 2147483647 h 1276"/>
              <a:gd name="T16" fmla="*/ 2147483647 w 145"/>
              <a:gd name="T17" fmla="*/ 2147483647 h 1276"/>
              <a:gd name="T18" fmla="*/ 2147483647 w 145"/>
              <a:gd name="T19" fmla="*/ 2147483647 h 1276"/>
              <a:gd name="T20" fmla="*/ 2147483647 w 145"/>
              <a:gd name="T21" fmla="*/ 2147483647 h 1276"/>
              <a:gd name="T22" fmla="*/ 2147483647 w 145"/>
              <a:gd name="T23" fmla="*/ 2147483647 h 127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45"/>
              <a:gd name="T37" fmla="*/ 0 h 1276"/>
              <a:gd name="T38" fmla="*/ 145 w 145"/>
              <a:gd name="T39" fmla="*/ 1276 h 127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45" h="1276">
                <a:moveTo>
                  <a:pt x="8" y="15"/>
                </a:moveTo>
                <a:lnTo>
                  <a:pt x="0" y="0"/>
                </a:lnTo>
                <a:lnTo>
                  <a:pt x="46" y="1276"/>
                </a:lnTo>
                <a:lnTo>
                  <a:pt x="59" y="1276"/>
                </a:lnTo>
                <a:lnTo>
                  <a:pt x="72" y="1275"/>
                </a:lnTo>
                <a:lnTo>
                  <a:pt x="84" y="1275"/>
                </a:lnTo>
                <a:lnTo>
                  <a:pt x="96" y="1274"/>
                </a:lnTo>
                <a:lnTo>
                  <a:pt x="108" y="1274"/>
                </a:lnTo>
                <a:lnTo>
                  <a:pt x="121" y="1273"/>
                </a:lnTo>
                <a:lnTo>
                  <a:pt x="133" y="1273"/>
                </a:lnTo>
                <a:lnTo>
                  <a:pt x="145" y="1271"/>
                </a:lnTo>
                <a:lnTo>
                  <a:pt x="8" y="15"/>
                </a:lnTo>
                <a:close/>
              </a:path>
            </a:pathLst>
          </a:custGeom>
          <a:solidFill>
            <a:srgbClr val="F9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60" name="Freeform 10"/>
          <p:cNvSpPr>
            <a:spLocks noChangeAspect="1"/>
          </p:cNvSpPr>
          <p:nvPr/>
        </p:nvSpPr>
        <p:spPr bwMode="auto">
          <a:xfrm flipV="1">
            <a:off x="4235450" y="1831975"/>
            <a:ext cx="452438" cy="4965700"/>
          </a:xfrm>
          <a:custGeom>
            <a:avLst/>
            <a:gdLst>
              <a:gd name="T0" fmla="*/ 2147483647 w 193"/>
              <a:gd name="T1" fmla="*/ 2147483647 h 1270"/>
              <a:gd name="T2" fmla="*/ 0 w 193"/>
              <a:gd name="T3" fmla="*/ 0 h 1270"/>
              <a:gd name="T4" fmla="*/ 2147483647 w 193"/>
              <a:gd name="T5" fmla="*/ 2147483647 h 1270"/>
              <a:gd name="T6" fmla="*/ 2147483647 w 193"/>
              <a:gd name="T7" fmla="*/ 2147483647 h 1270"/>
              <a:gd name="T8" fmla="*/ 2147483647 w 193"/>
              <a:gd name="T9" fmla="*/ 2147483647 h 1270"/>
              <a:gd name="T10" fmla="*/ 2147483647 w 193"/>
              <a:gd name="T11" fmla="*/ 2147483647 h 1270"/>
              <a:gd name="T12" fmla="*/ 2147483647 w 193"/>
              <a:gd name="T13" fmla="*/ 2147483647 h 1270"/>
              <a:gd name="T14" fmla="*/ 2147483647 w 193"/>
              <a:gd name="T15" fmla="*/ 2147483647 h 1270"/>
              <a:gd name="T16" fmla="*/ 2147483647 w 193"/>
              <a:gd name="T17" fmla="*/ 2147483647 h 1270"/>
              <a:gd name="T18" fmla="*/ 2147483647 w 193"/>
              <a:gd name="T19" fmla="*/ 2147483647 h 1270"/>
              <a:gd name="T20" fmla="*/ 2147483647 w 193"/>
              <a:gd name="T21" fmla="*/ 2147483647 h 1270"/>
              <a:gd name="T22" fmla="*/ 2147483647 w 193"/>
              <a:gd name="T23" fmla="*/ 2147483647 h 127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93"/>
              <a:gd name="T37" fmla="*/ 0 h 1270"/>
              <a:gd name="T38" fmla="*/ 193 w 193"/>
              <a:gd name="T39" fmla="*/ 1270 h 127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93" h="1270">
                <a:moveTo>
                  <a:pt x="9" y="17"/>
                </a:moveTo>
                <a:lnTo>
                  <a:pt x="0" y="0"/>
                </a:lnTo>
                <a:lnTo>
                  <a:pt x="93" y="1270"/>
                </a:lnTo>
                <a:lnTo>
                  <a:pt x="105" y="1270"/>
                </a:lnTo>
                <a:lnTo>
                  <a:pt x="118" y="1269"/>
                </a:lnTo>
                <a:lnTo>
                  <a:pt x="131" y="1269"/>
                </a:lnTo>
                <a:lnTo>
                  <a:pt x="143" y="1267"/>
                </a:lnTo>
                <a:lnTo>
                  <a:pt x="156" y="1266"/>
                </a:lnTo>
                <a:lnTo>
                  <a:pt x="169" y="1265"/>
                </a:lnTo>
                <a:lnTo>
                  <a:pt x="180" y="1265"/>
                </a:lnTo>
                <a:lnTo>
                  <a:pt x="193" y="1264"/>
                </a:lnTo>
                <a:lnTo>
                  <a:pt x="9" y="17"/>
                </a:lnTo>
                <a:close/>
              </a:path>
            </a:pathLst>
          </a:custGeom>
          <a:solidFill>
            <a:srgbClr val="F9BA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61" name="Freeform 11"/>
          <p:cNvSpPr>
            <a:spLocks noChangeAspect="1"/>
          </p:cNvSpPr>
          <p:nvPr/>
        </p:nvSpPr>
        <p:spPr bwMode="auto">
          <a:xfrm flipV="1">
            <a:off x="3867150" y="1811338"/>
            <a:ext cx="393700" cy="4986337"/>
          </a:xfrm>
          <a:custGeom>
            <a:avLst/>
            <a:gdLst>
              <a:gd name="T0" fmla="*/ 2147483647 w 143"/>
              <a:gd name="T1" fmla="*/ 2147483647 h 1277"/>
              <a:gd name="T2" fmla="*/ 2147483647 w 143"/>
              <a:gd name="T3" fmla="*/ 0 h 1277"/>
              <a:gd name="T4" fmla="*/ 2147483647 w 143"/>
              <a:gd name="T5" fmla="*/ 2147483647 h 1277"/>
              <a:gd name="T6" fmla="*/ 0 w 143"/>
              <a:gd name="T7" fmla="*/ 2147483647 h 1277"/>
              <a:gd name="T8" fmla="*/ 2147483647 w 143"/>
              <a:gd name="T9" fmla="*/ 2147483647 h 1277"/>
              <a:gd name="T10" fmla="*/ 2147483647 w 143"/>
              <a:gd name="T11" fmla="*/ 2147483647 h 1277"/>
              <a:gd name="T12" fmla="*/ 2147483647 w 143"/>
              <a:gd name="T13" fmla="*/ 2147483647 h 1277"/>
              <a:gd name="T14" fmla="*/ 2147483647 w 143"/>
              <a:gd name="T15" fmla="*/ 2147483647 h 1277"/>
              <a:gd name="T16" fmla="*/ 2147483647 w 143"/>
              <a:gd name="T17" fmla="*/ 2147483647 h 1277"/>
              <a:gd name="T18" fmla="*/ 2147483647 w 143"/>
              <a:gd name="T19" fmla="*/ 2147483647 h 1277"/>
              <a:gd name="T20" fmla="*/ 2147483647 w 143"/>
              <a:gd name="T21" fmla="*/ 2147483647 h 1277"/>
              <a:gd name="T22" fmla="*/ 2147483647 w 143"/>
              <a:gd name="T23" fmla="*/ 2147483647 h 127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43"/>
              <a:gd name="T37" fmla="*/ 0 h 1277"/>
              <a:gd name="T38" fmla="*/ 143 w 143"/>
              <a:gd name="T39" fmla="*/ 1277 h 127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43" h="1277">
                <a:moveTo>
                  <a:pt x="100" y="1277"/>
                </a:moveTo>
                <a:lnTo>
                  <a:pt x="143" y="0"/>
                </a:lnTo>
                <a:lnTo>
                  <a:pt x="135" y="16"/>
                </a:lnTo>
                <a:lnTo>
                  <a:pt x="0" y="1272"/>
                </a:lnTo>
                <a:lnTo>
                  <a:pt x="13" y="1274"/>
                </a:lnTo>
                <a:lnTo>
                  <a:pt x="24" y="1274"/>
                </a:lnTo>
                <a:lnTo>
                  <a:pt x="37" y="1275"/>
                </a:lnTo>
                <a:lnTo>
                  <a:pt x="50" y="1275"/>
                </a:lnTo>
                <a:lnTo>
                  <a:pt x="62" y="1276"/>
                </a:lnTo>
                <a:lnTo>
                  <a:pt x="75" y="1276"/>
                </a:lnTo>
                <a:lnTo>
                  <a:pt x="88" y="1277"/>
                </a:lnTo>
                <a:lnTo>
                  <a:pt x="100" y="1277"/>
                </a:lnTo>
                <a:close/>
              </a:path>
            </a:pathLst>
          </a:custGeom>
          <a:solidFill>
            <a:srgbClr val="FCE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62" name="Freeform 12"/>
          <p:cNvSpPr>
            <a:spLocks noChangeAspect="1"/>
          </p:cNvSpPr>
          <p:nvPr/>
        </p:nvSpPr>
        <p:spPr bwMode="auto">
          <a:xfrm flipV="1">
            <a:off x="3771900" y="1831975"/>
            <a:ext cx="447675" cy="4965700"/>
          </a:xfrm>
          <a:custGeom>
            <a:avLst/>
            <a:gdLst>
              <a:gd name="T0" fmla="*/ 2147483647 w 189"/>
              <a:gd name="T1" fmla="*/ 2147483647 h 1270"/>
              <a:gd name="T2" fmla="*/ 2147483647 w 189"/>
              <a:gd name="T3" fmla="*/ 0 h 1270"/>
              <a:gd name="T4" fmla="*/ 2147483647 w 189"/>
              <a:gd name="T5" fmla="*/ 2147483647 h 1270"/>
              <a:gd name="T6" fmla="*/ 0 w 189"/>
              <a:gd name="T7" fmla="*/ 2147483647 h 1270"/>
              <a:gd name="T8" fmla="*/ 2147483647 w 189"/>
              <a:gd name="T9" fmla="*/ 2147483647 h 1270"/>
              <a:gd name="T10" fmla="*/ 2147483647 w 189"/>
              <a:gd name="T11" fmla="*/ 2147483647 h 1270"/>
              <a:gd name="T12" fmla="*/ 2147483647 w 189"/>
              <a:gd name="T13" fmla="*/ 2147483647 h 1270"/>
              <a:gd name="T14" fmla="*/ 2147483647 w 189"/>
              <a:gd name="T15" fmla="*/ 2147483647 h 1270"/>
              <a:gd name="T16" fmla="*/ 2147483647 w 189"/>
              <a:gd name="T17" fmla="*/ 2147483647 h 1270"/>
              <a:gd name="T18" fmla="*/ 2147483647 w 189"/>
              <a:gd name="T19" fmla="*/ 2147483647 h 1270"/>
              <a:gd name="T20" fmla="*/ 2147483647 w 189"/>
              <a:gd name="T21" fmla="*/ 2147483647 h 1270"/>
              <a:gd name="T22" fmla="*/ 2147483647 w 189"/>
              <a:gd name="T23" fmla="*/ 2147483647 h 127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89"/>
              <a:gd name="T37" fmla="*/ 0 h 1270"/>
              <a:gd name="T38" fmla="*/ 189 w 189"/>
              <a:gd name="T39" fmla="*/ 1270 h 127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89" h="1270">
                <a:moveTo>
                  <a:pt x="99" y="1270"/>
                </a:moveTo>
                <a:lnTo>
                  <a:pt x="189" y="0"/>
                </a:lnTo>
                <a:lnTo>
                  <a:pt x="179" y="18"/>
                </a:lnTo>
                <a:lnTo>
                  <a:pt x="0" y="1264"/>
                </a:lnTo>
                <a:lnTo>
                  <a:pt x="11" y="1265"/>
                </a:lnTo>
                <a:lnTo>
                  <a:pt x="24" y="1265"/>
                </a:lnTo>
                <a:lnTo>
                  <a:pt x="35" y="1266"/>
                </a:lnTo>
                <a:lnTo>
                  <a:pt x="48" y="1267"/>
                </a:lnTo>
                <a:lnTo>
                  <a:pt x="61" y="1269"/>
                </a:lnTo>
                <a:lnTo>
                  <a:pt x="73" y="1269"/>
                </a:lnTo>
                <a:lnTo>
                  <a:pt x="86" y="1270"/>
                </a:lnTo>
                <a:lnTo>
                  <a:pt x="99" y="1270"/>
                </a:lnTo>
                <a:close/>
              </a:path>
            </a:pathLst>
          </a:custGeom>
          <a:solidFill>
            <a:srgbClr val="F9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63" name="Freeform 13"/>
          <p:cNvSpPr>
            <a:spLocks noChangeAspect="1"/>
          </p:cNvSpPr>
          <p:nvPr/>
        </p:nvSpPr>
        <p:spPr bwMode="auto">
          <a:xfrm flipV="1">
            <a:off x="4240213" y="1839913"/>
            <a:ext cx="565150" cy="4940300"/>
          </a:xfrm>
          <a:custGeom>
            <a:avLst/>
            <a:gdLst>
              <a:gd name="T0" fmla="*/ 2147483647 w 239"/>
              <a:gd name="T1" fmla="*/ 2147483647 h 1264"/>
              <a:gd name="T2" fmla="*/ 0 w 239"/>
              <a:gd name="T3" fmla="*/ 0 h 1264"/>
              <a:gd name="T4" fmla="*/ 2147483647 w 239"/>
              <a:gd name="T5" fmla="*/ 2147483647 h 1264"/>
              <a:gd name="T6" fmla="*/ 2147483647 w 239"/>
              <a:gd name="T7" fmla="*/ 2147483647 h 1264"/>
              <a:gd name="T8" fmla="*/ 2147483647 w 239"/>
              <a:gd name="T9" fmla="*/ 2147483647 h 1264"/>
              <a:gd name="T10" fmla="*/ 2147483647 w 239"/>
              <a:gd name="T11" fmla="*/ 2147483647 h 1264"/>
              <a:gd name="T12" fmla="*/ 2147483647 w 239"/>
              <a:gd name="T13" fmla="*/ 2147483647 h 1264"/>
              <a:gd name="T14" fmla="*/ 2147483647 w 239"/>
              <a:gd name="T15" fmla="*/ 2147483647 h 1264"/>
              <a:gd name="T16" fmla="*/ 2147483647 w 239"/>
              <a:gd name="T17" fmla="*/ 2147483647 h 1264"/>
              <a:gd name="T18" fmla="*/ 2147483647 w 239"/>
              <a:gd name="T19" fmla="*/ 2147483647 h 1264"/>
              <a:gd name="T20" fmla="*/ 2147483647 w 239"/>
              <a:gd name="T21" fmla="*/ 2147483647 h 1264"/>
              <a:gd name="T22" fmla="*/ 2147483647 w 239"/>
              <a:gd name="T23" fmla="*/ 2147483647 h 126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39"/>
              <a:gd name="T37" fmla="*/ 0 h 1264"/>
              <a:gd name="T38" fmla="*/ 239 w 239"/>
              <a:gd name="T39" fmla="*/ 1264 h 126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39" h="1264">
                <a:moveTo>
                  <a:pt x="9" y="21"/>
                </a:moveTo>
                <a:lnTo>
                  <a:pt x="0" y="0"/>
                </a:lnTo>
                <a:lnTo>
                  <a:pt x="139" y="1264"/>
                </a:lnTo>
                <a:lnTo>
                  <a:pt x="153" y="1263"/>
                </a:lnTo>
                <a:lnTo>
                  <a:pt x="166" y="1262"/>
                </a:lnTo>
                <a:lnTo>
                  <a:pt x="178" y="1261"/>
                </a:lnTo>
                <a:lnTo>
                  <a:pt x="191" y="1260"/>
                </a:lnTo>
                <a:lnTo>
                  <a:pt x="204" y="1259"/>
                </a:lnTo>
                <a:lnTo>
                  <a:pt x="215" y="1257"/>
                </a:lnTo>
                <a:lnTo>
                  <a:pt x="228" y="1256"/>
                </a:lnTo>
                <a:lnTo>
                  <a:pt x="239" y="1255"/>
                </a:lnTo>
                <a:lnTo>
                  <a:pt x="9" y="21"/>
                </a:lnTo>
                <a:close/>
              </a:path>
            </a:pathLst>
          </a:custGeom>
          <a:solidFill>
            <a:srgbClr val="F7A3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64" name="Freeform 14"/>
          <p:cNvSpPr>
            <a:spLocks noChangeAspect="1"/>
          </p:cNvSpPr>
          <p:nvPr/>
        </p:nvSpPr>
        <p:spPr bwMode="auto">
          <a:xfrm flipV="1">
            <a:off x="4240213" y="1855788"/>
            <a:ext cx="679450" cy="4911725"/>
          </a:xfrm>
          <a:custGeom>
            <a:avLst/>
            <a:gdLst>
              <a:gd name="T0" fmla="*/ 2147483647 w 288"/>
              <a:gd name="T1" fmla="*/ 2147483647 h 1256"/>
              <a:gd name="T2" fmla="*/ 0 w 288"/>
              <a:gd name="T3" fmla="*/ 0 h 1256"/>
              <a:gd name="T4" fmla="*/ 2147483647 w 288"/>
              <a:gd name="T5" fmla="*/ 2147483647 h 1256"/>
              <a:gd name="T6" fmla="*/ 2147483647 w 288"/>
              <a:gd name="T7" fmla="*/ 2147483647 h 1256"/>
              <a:gd name="T8" fmla="*/ 2147483647 w 288"/>
              <a:gd name="T9" fmla="*/ 2147483647 h 1256"/>
              <a:gd name="T10" fmla="*/ 2147483647 w 288"/>
              <a:gd name="T11" fmla="*/ 2147483647 h 1256"/>
              <a:gd name="T12" fmla="*/ 2147483647 w 288"/>
              <a:gd name="T13" fmla="*/ 2147483647 h 1256"/>
              <a:gd name="T14" fmla="*/ 2147483647 w 288"/>
              <a:gd name="T15" fmla="*/ 2147483647 h 1256"/>
              <a:gd name="T16" fmla="*/ 2147483647 w 288"/>
              <a:gd name="T17" fmla="*/ 2147483647 h 1256"/>
              <a:gd name="T18" fmla="*/ 2147483647 w 288"/>
              <a:gd name="T19" fmla="*/ 2147483647 h 1256"/>
              <a:gd name="T20" fmla="*/ 2147483647 w 288"/>
              <a:gd name="T21" fmla="*/ 2147483647 h 1256"/>
              <a:gd name="T22" fmla="*/ 2147483647 w 288"/>
              <a:gd name="T23" fmla="*/ 2147483647 h 125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88"/>
              <a:gd name="T37" fmla="*/ 0 h 1256"/>
              <a:gd name="T38" fmla="*/ 288 w 288"/>
              <a:gd name="T39" fmla="*/ 1256 h 125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88" h="1256">
                <a:moveTo>
                  <a:pt x="11" y="23"/>
                </a:moveTo>
                <a:lnTo>
                  <a:pt x="0" y="0"/>
                </a:lnTo>
                <a:lnTo>
                  <a:pt x="189" y="1256"/>
                </a:lnTo>
                <a:lnTo>
                  <a:pt x="202" y="1255"/>
                </a:lnTo>
                <a:lnTo>
                  <a:pt x="214" y="1254"/>
                </a:lnTo>
                <a:lnTo>
                  <a:pt x="227" y="1251"/>
                </a:lnTo>
                <a:lnTo>
                  <a:pt x="240" y="1250"/>
                </a:lnTo>
                <a:lnTo>
                  <a:pt x="252" y="1248"/>
                </a:lnTo>
                <a:lnTo>
                  <a:pt x="264" y="1247"/>
                </a:lnTo>
                <a:lnTo>
                  <a:pt x="276" y="1244"/>
                </a:lnTo>
                <a:lnTo>
                  <a:pt x="288" y="1243"/>
                </a:lnTo>
                <a:lnTo>
                  <a:pt x="11" y="23"/>
                </a:lnTo>
                <a:close/>
              </a:path>
            </a:pathLst>
          </a:custGeom>
          <a:solidFill>
            <a:srgbClr val="F4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65" name="Freeform 15"/>
          <p:cNvSpPr>
            <a:spLocks noChangeAspect="1"/>
          </p:cNvSpPr>
          <p:nvPr/>
        </p:nvSpPr>
        <p:spPr bwMode="auto">
          <a:xfrm flipV="1">
            <a:off x="4249738" y="1878013"/>
            <a:ext cx="790575" cy="4872037"/>
          </a:xfrm>
          <a:custGeom>
            <a:avLst/>
            <a:gdLst>
              <a:gd name="T0" fmla="*/ 2147483647 w 337"/>
              <a:gd name="T1" fmla="*/ 2147483647 h 1247"/>
              <a:gd name="T2" fmla="*/ 0 w 337"/>
              <a:gd name="T3" fmla="*/ 0 h 1247"/>
              <a:gd name="T4" fmla="*/ 2147483647 w 337"/>
              <a:gd name="T5" fmla="*/ 2147483647 h 1247"/>
              <a:gd name="T6" fmla="*/ 2147483647 w 337"/>
              <a:gd name="T7" fmla="*/ 2147483647 h 1247"/>
              <a:gd name="T8" fmla="*/ 2147483647 w 337"/>
              <a:gd name="T9" fmla="*/ 2147483647 h 1247"/>
              <a:gd name="T10" fmla="*/ 2147483647 w 337"/>
              <a:gd name="T11" fmla="*/ 2147483647 h 1247"/>
              <a:gd name="T12" fmla="*/ 2147483647 w 337"/>
              <a:gd name="T13" fmla="*/ 2147483647 h 1247"/>
              <a:gd name="T14" fmla="*/ 2147483647 w 337"/>
              <a:gd name="T15" fmla="*/ 2147483647 h 1247"/>
              <a:gd name="T16" fmla="*/ 2147483647 w 337"/>
              <a:gd name="T17" fmla="*/ 2147483647 h 1247"/>
              <a:gd name="T18" fmla="*/ 2147483647 w 337"/>
              <a:gd name="T19" fmla="*/ 2147483647 h 1247"/>
              <a:gd name="T20" fmla="*/ 2147483647 w 337"/>
              <a:gd name="T21" fmla="*/ 2147483647 h 1247"/>
              <a:gd name="T22" fmla="*/ 2147483647 w 337"/>
              <a:gd name="T23" fmla="*/ 2147483647 h 124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7"/>
              <a:gd name="T37" fmla="*/ 0 h 1247"/>
              <a:gd name="T38" fmla="*/ 337 w 337"/>
              <a:gd name="T39" fmla="*/ 1247 h 124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7" h="1247">
                <a:moveTo>
                  <a:pt x="13" y="29"/>
                </a:moveTo>
                <a:lnTo>
                  <a:pt x="0" y="0"/>
                </a:lnTo>
                <a:lnTo>
                  <a:pt x="236" y="1247"/>
                </a:lnTo>
                <a:lnTo>
                  <a:pt x="250" y="1245"/>
                </a:lnTo>
                <a:lnTo>
                  <a:pt x="263" y="1244"/>
                </a:lnTo>
                <a:lnTo>
                  <a:pt x="276" y="1241"/>
                </a:lnTo>
                <a:lnTo>
                  <a:pt x="288" y="1240"/>
                </a:lnTo>
                <a:lnTo>
                  <a:pt x="301" y="1238"/>
                </a:lnTo>
                <a:lnTo>
                  <a:pt x="312" y="1237"/>
                </a:lnTo>
                <a:lnTo>
                  <a:pt x="325" y="1235"/>
                </a:lnTo>
                <a:lnTo>
                  <a:pt x="337" y="1232"/>
                </a:lnTo>
                <a:lnTo>
                  <a:pt x="13" y="29"/>
                </a:lnTo>
                <a:close/>
              </a:path>
            </a:pathLst>
          </a:custGeom>
          <a:solidFill>
            <a:srgbClr val="F272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66" name="Freeform 16"/>
          <p:cNvSpPr>
            <a:spLocks noChangeAspect="1"/>
          </p:cNvSpPr>
          <p:nvPr/>
        </p:nvSpPr>
        <p:spPr bwMode="auto">
          <a:xfrm flipV="1">
            <a:off x="4249738" y="1901825"/>
            <a:ext cx="904875" cy="4841875"/>
          </a:xfrm>
          <a:custGeom>
            <a:avLst/>
            <a:gdLst>
              <a:gd name="T0" fmla="*/ 2147483647 w 384"/>
              <a:gd name="T1" fmla="*/ 2147483647 h 1236"/>
              <a:gd name="T2" fmla="*/ 0 w 384"/>
              <a:gd name="T3" fmla="*/ 0 h 1236"/>
              <a:gd name="T4" fmla="*/ 2147483647 w 384"/>
              <a:gd name="T5" fmla="*/ 2147483647 h 1236"/>
              <a:gd name="T6" fmla="*/ 2147483647 w 384"/>
              <a:gd name="T7" fmla="*/ 2147483647 h 1236"/>
              <a:gd name="T8" fmla="*/ 2147483647 w 384"/>
              <a:gd name="T9" fmla="*/ 2147483647 h 1236"/>
              <a:gd name="T10" fmla="*/ 2147483647 w 384"/>
              <a:gd name="T11" fmla="*/ 2147483647 h 1236"/>
              <a:gd name="T12" fmla="*/ 2147483647 w 384"/>
              <a:gd name="T13" fmla="*/ 2147483647 h 1236"/>
              <a:gd name="T14" fmla="*/ 2147483647 w 384"/>
              <a:gd name="T15" fmla="*/ 2147483647 h 1236"/>
              <a:gd name="T16" fmla="*/ 2147483647 w 384"/>
              <a:gd name="T17" fmla="*/ 2147483647 h 1236"/>
              <a:gd name="T18" fmla="*/ 2147483647 w 384"/>
              <a:gd name="T19" fmla="*/ 2147483647 h 1236"/>
              <a:gd name="T20" fmla="*/ 2147483647 w 384"/>
              <a:gd name="T21" fmla="*/ 2147483647 h 1236"/>
              <a:gd name="T22" fmla="*/ 2147483647 w 384"/>
              <a:gd name="T23" fmla="*/ 2147483647 h 1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84"/>
              <a:gd name="T37" fmla="*/ 0 h 1236"/>
              <a:gd name="T38" fmla="*/ 384 w 384"/>
              <a:gd name="T39" fmla="*/ 1236 h 12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84" h="1236">
                <a:moveTo>
                  <a:pt x="16" y="35"/>
                </a:moveTo>
                <a:lnTo>
                  <a:pt x="0" y="0"/>
                </a:lnTo>
                <a:lnTo>
                  <a:pt x="285" y="1236"/>
                </a:lnTo>
                <a:lnTo>
                  <a:pt x="299" y="1234"/>
                </a:lnTo>
                <a:lnTo>
                  <a:pt x="311" y="1233"/>
                </a:lnTo>
                <a:lnTo>
                  <a:pt x="325" y="1231"/>
                </a:lnTo>
                <a:lnTo>
                  <a:pt x="338" y="1228"/>
                </a:lnTo>
                <a:lnTo>
                  <a:pt x="349" y="1226"/>
                </a:lnTo>
                <a:lnTo>
                  <a:pt x="362" y="1222"/>
                </a:lnTo>
                <a:lnTo>
                  <a:pt x="372" y="1220"/>
                </a:lnTo>
                <a:lnTo>
                  <a:pt x="384" y="1218"/>
                </a:lnTo>
                <a:lnTo>
                  <a:pt x="16" y="35"/>
                </a:lnTo>
                <a:close/>
              </a:path>
            </a:pathLst>
          </a:custGeom>
          <a:solidFill>
            <a:srgbClr val="EF5B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67" name="Freeform 17"/>
          <p:cNvSpPr>
            <a:spLocks noChangeAspect="1"/>
          </p:cNvSpPr>
          <p:nvPr/>
        </p:nvSpPr>
        <p:spPr bwMode="auto">
          <a:xfrm flipV="1">
            <a:off x="4252913" y="1935163"/>
            <a:ext cx="1014412" cy="4791075"/>
          </a:xfrm>
          <a:custGeom>
            <a:avLst/>
            <a:gdLst>
              <a:gd name="T0" fmla="*/ 2147483647 w 430"/>
              <a:gd name="T1" fmla="*/ 2147483647 h 1226"/>
              <a:gd name="T2" fmla="*/ 0 w 430"/>
              <a:gd name="T3" fmla="*/ 0 h 1226"/>
              <a:gd name="T4" fmla="*/ 2147483647 w 430"/>
              <a:gd name="T5" fmla="*/ 2147483647 h 1226"/>
              <a:gd name="T6" fmla="*/ 2147483647 w 430"/>
              <a:gd name="T7" fmla="*/ 2147483647 h 1226"/>
              <a:gd name="T8" fmla="*/ 2147483647 w 430"/>
              <a:gd name="T9" fmla="*/ 2147483647 h 1226"/>
              <a:gd name="T10" fmla="*/ 2147483647 w 430"/>
              <a:gd name="T11" fmla="*/ 2147483647 h 1226"/>
              <a:gd name="T12" fmla="*/ 2147483647 w 430"/>
              <a:gd name="T13" fmla="*/ 2147483647 h 1226"/>
              <a:gd name="T14" fmla="*/ 2147483647 w 430"/>
              <a:gd name="T15" fmla="*/ 2147483647 h 1226"/>
              <a:gd name="T16" fmla="*/ 2147483647 w 430"/>
              <a:gd name="T17" fmla="*/ 2147483647 h 1226"/>
              <a:gd name="T18" fmla="*/ 2147483647 w 430"/>
              <a:gd name="T19" fmla="*/ 2147483647 h 1226"/>
              <a:gd name="T20" fmla="*/ 2147483647 w 430"/>
              <a:gd name="T21" fmla="*/ 2147483647 h 1226"/>
              <a:gd name="T22" fmla="*/ 2147483647 w 430"/>
              <a:gd name="T23" fmla="*/ 2147483647 h 122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30"/>
              <a:gd name="T37" fmla="*/ 0 h 1226"/>
              <a:gd name="T38" fmla="*/ 430 w 430"/>
              <a:gd name="T39" fmla="*/ 1226 h 122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30" h="1226">
                <a:moveTo>
                  <a:pt x="23" y="50"/>
                </a:moveTo>
                <a:lnTo>
                  <a:pt x="0" y="0"/>
                </a:lnTo>
                <a:lnTo>
                  <a:pt x="332" y="1226"/>
                </a:lnTo>
                <a:lnTo>
                  <a:pt x="346" y="1224"/>
                </a:lnTo>
                <a:lnTo>
                  <a:pt x="360" y="1220"/>
                </a:lnTo>
                <a:lnTo>
                  <a:pt x="373" y="1218"/>
                </a:lnTo>
                <a:lnTo>
                  <a:pt x="385" y="1215"/>
                </a:lnTo>
                <a:lnTo>
                  <a:pt x="397" y="1212"/>
                </a:lnTo>
                <a:lnTo>
                  <a:pt x="408" y="1209"/>
                </a:lnTo>
                <a:lnTo>
                  <a:pt x="420" y="1205"/>
                </a:lnTo>
                <a:lnTo>
                  <a:pt x="430" y="1202"/>
                </a:lnTo>
                <a:lnTo>
                  <a:pt x="23" y="50"/>
                </a:lnTo>
                <a:close/>
              </a:path>
            </a:pathLst>
          </a:custGeom>
          <a:solidFill>
            <a:srgbClr val="ED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68" name="Freeform 18"/>
          <p:cNvSpPr>
            <a:spLocks noChangeAspect="1"/>
          </p:cNvSpPr>
          <p:nvPr/>
        </p:nvSpPr>
        <p:spPr bwMode="auto">
          <a:xfrm flipV="1">
            <a:off x="4252913" y="1981200"/>
            <a:ext cx="1122362" cy="4738688"/>
          </a:xfrm>
          <a:custGeom>
            <a:avLst/>
            <a:gdLst>
              <a:gd name="T0" fmla="*/ 2147483647 w 475"/>
              <a:gd name="T1" fmla="*/ 2147483647 h 1214"/>
              <a:gd name="T2" fmla="*/ 0 w 475"/>
              <a:gd name="T3" fmla="*/ 0 h 1214"/>
              <a:gd name="T4" fmla="*/ 2147483647 w 475"/>
              <a:gd name="T5" fmla="*/ 2147483647 h 1214"/>
              <a:gd name="T6" fmla="*/ 2147483647 w 475"/>
              <a:gd name="T7" fmla="*/ 2147483647 h 1214"/>
              <a:gd name="T8" fmla="*/ 2147483647 w 475"/>
              <a:gd name="T9" fmla="*/ 2147483647 h 1214"/>
              <a:gd name="T10" fmla="*/ 2147483647 w 475"/>
              <a:gd name="T11" fmla="*/ 2147483647 h 1214"/>
              <a:gd name="T12" fmla="*/ 2147483647 w 475"/>
              <a:gd name="T13" fmla="*/ 2147483647 h 1214"/>
              <a:gd name="T14" fmla="*/ 2147483647 w 475"/>
              <a:gd name="T15" fmla="*/ 2147483647 h 1214"/>
              <a:gd name="T16" fmla="*/ 2147483647 w 475"/>
              <a:gd name="T17" fmla="*/ 2147483647 h 1214"/>
              <a:gd name="T18" fmla="*/ 2147483647 w 475"/>
              <a:gd name="T19" fmla="*/ 2147483647 h 1214"/>
              <a:gd name="T20" fmla="*/ 2147483647 w 475"/>
              <a:gd name="T21" fmla="*/ 2147483647 h 1214"/>
              <a:gd name="T22" fmla="*/ 2147483647 w 475"/>
              <a:gd name="T23" fmla="*/ 2147483647 h 121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75"/>
              <a:gd name="T37" fmla="*/ 0 h 1214"/>
              <a:gd name="T38" fmla="*/ 475 w 475"/>
              <a:gd name="T39" fmla="*/ 1214 h 121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75" h="1214">
                <a:moveTo>
                  <a:pt x="38" y="81"/>
                </a:moveTo>
                <a:lnTo>
                  <a:pt x="0" y="0"/>
                </a:lnTo>
                <a:lnTo>
                  <a:pt x="380" y="1214"/>
                </a:lnTo>
                <a:lnTo>
                  <a:pt x="394" y="1210"/>
                </a:lnTo>
                <a:lnTo>
                  <a:pt x="407" y="1206"/>
                </a:lnTo>
                <a:lnTo>
                  <a:pt x="421" y="1202"/>
                </a:lnTo>
                <a:lnTo>
                  <a:pt x="433" y="1198"/>
                </a:lnTo>
                <a:lnTo>
                  <a:pt x="444" y="1194"/>
                </a:lnTo>
                <a:lnTo>
                  <a:pt x="456" y="1190"/>
                </a:lnTo>
                <a:lnTo>
                  <a:pt x="466" y="1185"/>
                </a:lnTo>
                <a:lnTo>
                  <a:pt x="475" y="1180"/>
                </a:lnTo>
                <a:lnTo>
                  <a:pt x="38" y="81"/>
                </a:lnTo>
                <a:close/>
              </a:path>
            </a:pathLst>
          </a:custGeom>
          <a:solidFill>
            <a:srgbClr val="E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69" name="Freeform 19"/>
          <p:cNvSpPr>
            <a:spLocks noChangeAspect="1"/>
          </p:cNvSpPr>
          <p:nvPr/>
        </p:nvSpPr>
        <p:spPr bwMode="auto">
          <a:xfrm flipV="1">
            <a:off x="4252913" y="2028825"/>
            <a:ext cx="1222375" cy="4691063"/>
          </a:xfrm>
          <a:custGeom>
            <a:avLst/>
            <a:gdLst>
              <a:gd name="T0" fmla="*/ 2147483647 w 517"/>
              <a:gd name="T1" fmla="*/ 2147483647 h 1200"/>
              <a:gd name="T2" fmla="*/ 2147483647 w 517"/>
              <a:gd name="T3" fmla="*/ 2147483647 h 1200"/>
              <a:gd name="T4" fmla="*/ 0 w 517"/>
              <a:gd name="T5" fmla="*/ 0 h 1200"/>
              <a:gd name="T6" fmla="*/ 2147483647 w 517"/>
              <a:gd name="T7" fmla="*/ 2147483647 h 1200"/>
              <a:gd name="T8" fmla="*/ 2147483647 w 517"/>
              <a:gd name="T9" fmla="*/ 2147483647 h 1200"/>
              <a:gd name="T10" fmla="*/ 2147483647 w 517"/>
              <a:gd name="T11" fmla="*/ 2147483647 h 1200"/>
              <a:gd name="T12" fmla="*/ 2147483647 w 517"/>
              <a:gd name="T13" fmla="*/ 2147483647 h 1200"/>
              <a:gd name="T14" fmla="*/ 2147483647 w 517"/>
              <a:gd name="T15" fmla="*/ 2147483647 h 1200"/>
              <a:gd name="T16" fmla="*/ 2147483647 w 517"/>
              <a:gd name="T17" fmla="*/ 2147483647 h 1200"/>
              <a:gd name="T18" fmla="*/ 2147483647 w 517"/>
              <a:gd name="T19" fmla="*/ 2147483647 h 1200"/>
              <a:gd name="T20" fmla="*/ 2147483647 w 517"/>
              <a:gd name="T21" fmla="*/ 2147483647 h 1200"/>
              <a:gd name="T22" fmla="*/ 2147483647 w 517"/>
              <a:gd name="T23" fmla="*/ 2147483647 h 12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17"/>
              <a:gd name="T37" fmla="*/ 0 h 1200"/>
              <a:gd name="T38" fmla="*/ 517 w 517"/>
              <a:gd name="T39" fmla="*/ 1200 h 12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17" h="1200">
                <a:moveTo>
                  <a:pt x="517" y="1152"/>
                </a:moveTo>
                <a:lnTo>
                  <a:pt x="111" y="243"/>
                </a:lnTo>
                <a:lnTo>
                  <a:pt x="0" y="0"/>
                </a:lnTo>
                <a:lnTo>
                  <a:pt x="428" y="1200"/>
                </a:lnTo>
                <a:lnTo>
                  <a:pt x="444" y="1194"/>
                </a:lnTo>
                <a:lnTo>
                  <a:pt x="458" y="1189"/>
                </a:lnTo>
                <a:lnTo>
                  <a:pt x="472" y="1183"/>
                </a:lnTo>
                <a:lnTo>
                  <a:pt x="484" y="1177"/>
                </a:lnTo>
                <a:lnTo>
                  <a:pt x="494" y="1171"/>
                </a:lnTo>
                <a:lnTo>
                  <a:pt x="503" y="1164"/>
                </a:lnTo>
                <a:lnTo>
                  <a:pt x="511" y="1159"/>
                </a:lnTo>
                <a:lnTo>
                  <a:pt x="517" y="1152"/>
                </a:lnTo>
                <a:close/>
              </a:path>
            </a:pathLst>
          </a:custGeom>
          <a:solidFill>
            <a:srgbClr val="E8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70" name="Freeform 20"/>
          <p:cNvSpPr>
            <a:spLocks noChangeAspect="1"/>
          </p:cNvSpPr>
          <p:nvPr/>
        </p:nvSpPr>
        <p:spPr bwMode="auto">
          <a:xfrm flipV="1">
            <a:off x="4249738" y="2098675"/>
            <a:ext cx="1243012" cy="4651375"/>
          </a:xfrm>
          <a:custGeom>
            <a:avLst/>
            <a:gdLst>
              <a:gd name="T0" fmla="*/ 2147483647 w 529"/>
              <a:gd name="T1" fmla="*/ 2147483647 h 1190"/>
              <a:gd name="T2" fmla="*/ 0 w 529"/>
              <a:gd name="T3" fmla="*/ 0 h 1190"/>
              <a:gd name="T4" fmla="*/ 2147483647 w 529"/>
              <a:gd name="T5" fmla="*/ 2147483647 h 1190"/>
              <a:gd name="T6" fmla="*/ 2147483647 w 529"/>
              <a:gd name="T7" fmla="*/ 2147483647 h 1190"/>
              <a:gd name="T8" fmla="*/ 2147483647 w 529"/>
              <a:gd name="T9" fmla="*/ 2147483647 h 1190"/>
              <a:gd name="T10" fmla="*/ 2147483647 w 529"/>
              <a:gd name="T11" fmla="*/ 2147483647 h 1190"/>
              <a:gd name="T12" fmla="*/ 2147483647 w 529"/>
              <a:gd name="T13" fmla="*/ 2147483647 h 1190"/>
              <a:gd name="T14" fmla="*/ 2147483647 w 529"/>
              <a:gd name="T15" fmla="*/ 2147483647 h 1190"/>
              <a:gd name="T16" fmla="*/ 2147483647 w 529"/>
              <a:gd name="T17" fmla="*/ 2147483647 h 1190"/>
              <a:gd name="T18" fmla="*/ 2147483647 w 529"/>
              <a:gd name="T19" fmla="*/ 2147483647 h 1190"/>
              <a:gd name="T20" fmla="*/ 2147483647 w 529"/>
              <a:gd name="T21" fmla="*/ 2147483647 h 11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29"/>
              <a:gd name="T34" fmla="*/ 0 h 1190"/>
              <a:gd name="T35" fmla="*/ 529 w 529"/>
              <a:gd name="T36" fmla="*/ 1190 h 119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29" h="1190">
                <a:moveTo>
                  <a:pt x="529" y="1136"/>
                </a:moveTo>
                <a:lnTo>
                  <a:pt x="0" y="0"/>
                </a:lnTo>
                <a:lnTo>
                  <a:pt x="477" y="1190"/>
                </a:lnTo>
                <a:lnTo>
                  <a:pt x="489" y="1184"/>
                </a:lnTo>
                <a:lnTo>
                  <a:pt x="499" y="1177"/>
                </a:lnTo>
                <a:lnTo>
                  <a:pt x="508" y="1170"/>
                </a:lnTo>
                <a:lnTo>
                  <a:pt x="515" y="1164"/>
                </a:lnTo>
                <a:lnTo>
                  <a:pt x="521" y="1158"/>
                </a:lnTo>
                <a:lnTo>
                  <a:pt x="526" y="1151"/>
                </a:lnTo>
                <a:lnTo>
                  <a:pt x="528" y="1143"/>
                </a:lnTo>
                <a:lnTo>
                  <a:pt x="529" y="1136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71" name="Freeform 21"/>
          <p:cNvSpPr>
            <a:spLocks noChangeAspect="1"/>
          </p:cNvSpPr>
          <p:nvPr/>
        </p:nvSpPr>
        <p:spPr bwMode="auto">
          <a:xfrm flipV="1">
            <a:off x="3687763" y="1811338"/>
            <a:ext cx="555625" cy="4938712"/>
          </a:xfrm>
          <a:custGeom>
            <a:avLst/>
            <a:gdLst>
              <a:gd name="T0" fmla="*/ 2147483647 w 236"/>
              <a:gd name="T1" fmla="*/ 2147483647 h 1263"/>
              <a:gd name="T2" fmla="*/ 2147483647 w 236"/>
              <a:gd name="T3" fmla="*/ 0 h 1263"/>
              <a:gd name="T4" fmla="*/ 2147483647 w 236"/>
              <a:gd name="T5" fmla="*/ 2147483647 h 1263"/>
              <a:gd name="T6" fmla="*/ 0 w 236"/>
              <a:gd name="T7" fmla="*/ 2147483647 h 1263"/>
              <a:gd name="T8" fmla="*/ 2147483647 w 236"/>
              <a:gd name="T9" fmla="*/ 2147483647 h 1263"/>
              <a:gd name="T10" fmla="*/ 2147483647 w 236"/>
              <a:gd name="T11" fmla="*/ 2147483647 h 1263"/>
              <a:gd name="T12" fmla="*/ 2147483647 w 236"/>
              <a:gd name="T13" fmla="*/ 2147483647 h 1263"/>
              <a:gd name="T14" fmla="*/ 2147483647 w 236"/>
              <a:gd name="T15" fmla="*/ 2147483647 h 1263"/>
              <a:gd name="T16" fmla="*/ 2147483647 w 236"/>
              <a:gd name="T17" fmla="*/ 2147483647 h 1263"/>
              <a:gd name="T18" fmla="*/ 2147483647 w 236"/>
              <a:gd name="T19" fmla="*/ 2147483647 h 1263"/>
              <a:gd name="T20" fmla="*/ 2147483647 w 236"/>
              <a:gd name="T21" fmla="*/ 2147483647 h 1263"/>
              <a:gd name="T22" fmla="*/ 2147483647 w 236"/>
              <a:gd name="T23" fmla="*/ 2147483647 h 126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36"/>
              <a:gd name="T37" fmla="*/ 0 h 1263"/>
              <a:gd name="T38" fmla="*/ 236 w 236"/>
              <a:gd name="T39" fmla="*/ 1263 h 126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36" h="1263">
                <a:moveTo>
                  <a:pt x="100" y="1263"/>
                </a:moveTo>
                <a:lnTo>
                  <a:pt x="236" y="0"/>
                </a:lnTo>
                <a:lnTo>
                  <a:pt x="226" y="22"/>
                </a:lnTo>
                <a:lnTo>
                  <a:pt x="0" y="1255"/>
                </a:lnTo>
                <a:lnTo>
                  <a:pt x="12" y="1256"/>
                </a:lnTo>
                <a:lnTo>
                  <a:pt x="24" y="1258"/>
                </a:lnTo>
                <a:lnTo>
                  <a:pt x="36" y="1259"/>
                </a:lnTo>
                <a:lnTo>
                  <a:pt x="49" y="1260"/>
                </a:lnTo>
                <a:lnTo>
                  <a:pt x="61" y="1261"/>
                </a:lnTo>
                <a:lnTo>
                  <a:pt x="74" y="1261"/>
                </a:lnTo>
                <a:lnTo>
                  <a:pt x="87" y="1262"/>
                </a:lnTo>
                <a:lnTo>
                  <a:pt x="100" y="1263"/>
                </a:lnTo>
                <a:close/>
              </a:path>
            </a:pathLst>
          </a:custGeom>
          <a:solidFill>
            <a:srgbClr val="F9BA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72" name="Freeform 22"/>
          <p:cNvSpPr>
            <a:spLocks noChangeAspect="1"/>
          </p:cNvSpPr>
          <p:nvPr/>
        </p:nvSpPr>
        <p:spPr bwMode="auto">
          <a:xfrm flipV="1">
            <a:off x="3543300" y="1855788"/>
            <a:ext cx="668338" cy="4902200"/>
          </a:xfrm>
          <a:custGeom>
            <a:avLst/>
            <a:gdLst>
              <a:gd name="T0" fmla="*/ 2147483647 w 283"/>
              <a:gd name="T1" fmla="*/ 2147483647 h 1254"/>
              <a:gd name="T2" fmla="*/ 2147483647 w 283"/>
              <a:gd name="T3" fmla="*/ 0 h 1254"/>
              <a:gd name="T4" fmla="*/ 2147483647 w 283"/>
              <a:gd name="T5" fmla="*/ 2147483647 h 1254"/>
              <a:gd name="T6" fmla="*/ 0 w 283"/>
              <a:gd name="T7" fmla="*/ 2147483647 h 1254"/>
              <a:gd name="T8" fmla="*/ 2147483647 w 283"/>
              <a:gd name="T9" fmla="*/ 2147483647 h 1254"/>
              <a:gd name="T10" fmla="*/ 2147483647 w 283"/>
              <a:gd name="T11" fmla="*/ 2147483647 h 1254"/>
              <a:gd name="T12" fmla="*/ 2147483647 w 283"/>
              <a:gd name="T13" fmla="*/ 2147483647 h 1254"/>
              <a:gd name="T14" fmla="*/ 2147483647 w 283"/>
              <a:gd name="T15" fmla="*/ 2147483647 h 1254"/>
              <a:gd name="T16" fmla="*/ 2147483647 w 283"/>
              <a:gd name="T17" fmla="*/ 2147483647 h 1254"/>
              <a:gd name="T18" fmla="*/ 2147483647 w 283"/>
              <a:gd name="T19" fmla="*/ 2147483647 h 1254"/>
              <a:gd name="T20" fmla="*/ 2147483647 w 283"/>
              <a:gd name="T21" fmla="*/ 2147483647 h 1254"/>
              <a:gd name="T22" fmla="*/ 2147483647 w 283"/>
              <a:gd name="T23" fmla="*/ 2147483647 h 125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83"/>
              <a:gd name="T37" fmla="*/ 0 h 1254"/>
              <a:gd name="T38" fmla="*/ 283 w 283"/>
              <a:gd name="T39" fmla="*/ 1254 h 125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83" h="1254">
                <a:moveTo>
                  <a:pt x="100" y="1254"/>
                </a:moveTo>
                <a:lnTo>
                  <a:pt x="283" y="0"/>
                </a:lnTo>
                <a:lnTo>
                  <a:pt x="272" y="25"/>
                </a:lnTo>
                <a:lnTo>
                  <a:pt x="0" y="1242"/>
                </a:lnTo>
                <a:lnTo>
                  <a:pt x="11" y="1244"/>
                </a:lnTo>
                <a:lnTo>
                  <a:pt x="24" y="1246"/>
                </a:lnTo>
                <a:lnTo>
                  <a:pt x="35" y="1247"/>
                </a:lnTo>
                <a:lnTo>
                  <a:pt x="48" y="1248"/>
                </a:lnTo>
                <a:lnTo>
                  <a:pt x="61" y="1250"/>
                </a:lnTo>
                <a:lnTo>
                  <a:pt x="73" y="1252"/>
                </a:lnTo>
                <a:lnTo>
                  <a:pt x="86" y="1253"/>
                </a:lnTo>
                <a:lnTo>
                  <a:pt x="100" y="1254"/>
                </a:lnTo>
                <a:close/>
              </a:path>
            </a:pathLst>
          </a:custGeom>
          <a:solidFill>
            <a:srgbClr val="F7A3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73" name="Freeform 23"/>
          <p:cNvSpPr>
            <a:spLocks noChangeAspect="1"/>
          </p:cNvSpPr>
          <p:nvPr/>
        </p:nvSpPr>
        <p:spPr bwMode="auto">
          <a:xfrm flipV="1">
            <a:off x="3419475" y="1871663"/>
            <a:ext cx="781050" cy="4872037"/>
          </a:xfrm>
          <a:custGeom>
            <a:avLst/>
            <a:gdLst>
              <a:gd name="T0" fmla="*/ 2147483647 w 332"/>
              <a:gd name="T1" fmla="*/ 2147483647 h 1244"/>
              <a:gd name="T2" fmla="*/ 2147483647 w 332"/>
              <a:gd name="T3" fmla="*/ 0 h 1244"/>
              <a:gd name="T4" fmla="*/ 2147483647 w 332"/>
              <a:gd name="T5" fmla="*/ 2147483647 h 1244"/>
              <a:gd name="T6" fmla="*/ 0 w 332"/>
              <a:gd name="T7" fmla="*/ 2147483647 h 1244"/>
              <a:gd name="T8" fmla="*/ 2147483647 w 332"/>
              <a:gd name="T9" fmla="*/ 2147483647 h 1244"/>
              <a:gd name="T10" fmla="*/ 2147483647 w 332"/>
              <a:gd name="T11" fmla="*/ 2147483647 h 1244"/>
              <a:gd name="T12" fmla="*/ 2147483647 w 332"/>
              <a:gd name="T13" fmla="*/ 2147483647 h 1244"/>
              <a:gd name="T14" fmla="*/ 2147483647 w 332"/>
              <a:gd name="T15" fmla="*/ 2147483647 h 1244"/>
              <a:gd name="T16" fmla="*/ 2147483647 w 332"/>
              <a:gd name="T17" fmla="*/ 2147483647 h 1244"/>
              <a:gd name="T18" fmla="*/ 2147483647 w 332"/>
              <a:gd name="T19" fmla="*/ 2147483647 h 1244"/>
              <a:gd name="T20" fmla="*/ 2147483647 w 332"/>
              <a:gd name="T21" fmla="*/ 2147483647 h 1244"/>
              <a:gd name="T22" fmla="*/ 2147483647 w 332"/>
              <a:gd name="T23" fmla="*/ 2147483647 h 124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2"/>
              <a:gd name="T37" fmla="*/ 0 h 1244"/>
              <a:gd name="T38" fmla="*/ 332 w 332"/>
              <a:gd name="T39" fmla="*/ 1244 h 124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2" h="1244">
                <a:moveTo>
                  <a:pt x="100" y="1244"/>
                </a:moveTo>
                <a:lnTo>
                  <a:pt x="332" y="0"/>
                </a:lnTo>
                <a:lnTo>
                  <a:pt x="317" y="31"/>
                </a:lnTo>
                <a:lnTo>
                  <a:pt x="0" y="1229"/>
                </a:lnTo>
                <a:lnTo>
                  <a:pt x="12" y="1232"/>
                </a:lnTo>
                <a:lnTo>
                  <a:pt x="24" y="1234"/>
                </a:lnTo>
                <a:lnTo>
                  <a:pt x="36" y="1235"/>
                </a:lnTo>
                <a:lnTo>
                  <a:pt x="48" y="1237"/>
                </a:lnTo>
                <a:lnTo>
                  <a:pt x="61" y="1239"/>
                </a:lnTo>
                <a:lnTo>
                  <a:pt x="74" y="1241"/>
                </a:lnTo>
                <a:lnTo>
                  <a:pt x="86" y="1242"/>
                </a:lnTo>
                <a:lnTo>
                  <a:pt x="100" y="1244"/>
                </a:lnTo>
                <a:close/>
              </a:path>
            </a:pathLst>
          </a:custGeom>
          <a:solidFill>
            <a:srgbClr val="F4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74" name="Freeform 24"/>
          <p:cNvSpPr>
            <a:spLocks noChangeAspect="1"/>
          </p:cNvSpPr>
          <p:nvPr/>
        </p:nvSpPr>
        <p:spPr bwMode="auto">
          <a:xfrm flipV="1">
            <a:off x="3306763" y="1901825"/>
            <a:ext cx="892175" cy="4818063"/>
          </a:xfrm>
          <a:custGeom>
            <a:avLst/>
            <a:gdLst>
              <a:gd name="T0" fmla="*/ 2147483647 w 378"/>
              <a:gd name="T1" fmla="*/ 2147483647 h 1232"/>
              <a:gd name="T2" fmla="*/ 2147483647 w 378"/>
              <a:gd name="T3" fmla="*/ 0 h 1232"/>
              <a:gd name="T4" fmla="*/ 2147483647 w 378"/>
              <a:gd name="T5" fmla="*/ 2147483647 h 1232"/>
              <a:gd name="T6" fmla="*/ 0 w 378"/>
              <a:gd name="T7" fmla="*/ 2147483647 h 1232"/>
              <a:gd name="T8" fmla="*/ 2147483647 w 378"/>
              <a:gd name="T9" fmla="*/ 2147483647 h 1232"/>
              <a:gd name="T10" fmla="*/ 2147483647 w 378"/>
              <a:gd name="T11" fmla="*/ 2147483647 h 1232"/>
              <a:gd name="T12" fmla="*/ 2147483647 w 378"/>
              <a:gd name="T13" fmla="*/ 2147483647 h 1232"/>
              <a:gd name="T14" fmla="*/ 2147483647 w 378"/>
              <a:gd name="T15" fmla="*/ 2147483647 h 1232"/>
              <a:gd name="T16" fmla="*/ 2147483647 w 378"/>
              <a:gd name="T17" fmla="*/ 2147483647 h 1232"/>
              <a:gd name="T18" fmla="*/ 2147483647 w 378"/>
              <a:gd name="T19" fmla="*/ 2147483647 h 1232"/>
              <a:gd name="T20" fmla="*/ 2147483647 w 378"/>
              <a:gd name="T21" fmla="*/ 2147483647 h 1232"/>
              <a:gd name="T22" fmla="*/ 2147483647 w 378"/>
              <a:gd name="T23" fmla="*/ 2147483647 h 1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78"/>
              <a:gd name="T37" fmla="*/ 0 h 1232"/>
              <a:gd name="T38" fmla="*/ 378 w 378"/>
              <a:gd name="T39" fmla="*/ 1232 h 1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78" h="1232">
                <a:moveTo>
                  <a:pt x="101" y="1232"/>
                </a:moveTo>
                <a:lnTo>
                  <a:pt x="378" y="0"/>
                </a:lnTo>
                <a:lnTo>
                  <a:pt x="360" y="41"/>
                </a:lnTo>
                <a:lnTo>
                  <a:pt x="0" y="1214"/>
                </a:lnTo>
                <a:lnTo>
                  <a:pt x="12" y="1216"/>
                </a:lnTo>
                <a:lnTo>
                  <a:pt x="24" y="1219"/>
                </a:lnTo>
                <a:lnTo>
                  <a:pt x="36" y="1221"/>
                </a:lnTo>
                <a:lnTo>
                  <a:pt x="48" y="1223"/>
                </a:lnTo>
                <a:lnTo>
                  <a:pt x="60" y="1226"/>
                </a:lnTo>
                <a:lnTo>
                  <a:pt x="74" y="1228"/>
                </a:lnTo>
                <a:lnTo>
                  <a:pt x="87" y="1230"/>
                </a:lnTo>
                <a:lnTo>
                  <a:pt x="101" y="1232"/>
                </a:lnTo>
                <a:close/>
              </a:path>
            </a:pathLst>
          </a:custGeom>
          <a:solidFill>
            <a:srgbClr val="F272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75" name="Freeform 25"/>
          <p:cNvSpPr>
            <a:spLocks noChangeAspect="1"/>
          </p:cNvSpPr>
          <p:nvPr/>
        </p:nvSpPr>
        <p:spPr bwMode="auto">
          <a:xfrm flipV="1">
            <a:off x="3192463" y="1935163"/>
            <a:ext cx="1000125" cy="4760912"/>
          </a:xfrm>
          <a:custGeom>
            <a:avLst/>
            <a:gdLst>
              <a:gd name="T0" fmla="*/ 2147483647 w 424"/>
              <a:gd name="T1" fmla="*/ 2147483647 h 1218"/>
              <a:gd name="T2" fmla="*/ 2147483647 w 424"/>
              <a:gd name="T3" fmla="*/ 0 h 1218"/>
              <a:gd name="T4" fmla="*/ 2147483647 w 424"/>
              <a:gd name="T5" fmla="*/ 2147483647 h 1218"/>
              <a:gd name="T6" fmla="*/ 0 w 424"/>
              <a:gd name="T7" fmla="*/ 2147483647 h 1218"/>
              <a:gd name="T8" fmla="*/ 2147483647 w 424"/>
              <a:gd name="T9" fmla="*/ 2147483647 h 1218"/>
              <a:gd name="T10" fmla="*/ 2147483647 w 424"/>
              <a:gd name="T11" fmla="*/ 2147483647 h 1218"/>
              <a:gd name="T12" fmla="*/ 2147483647 w 424"/>
              <a:gd name="T13" fmla="*/ 2147483647 h 1218"/>
              <a:gd name="T14" fmla="*/ 2147483647 w 424"/>
              <a:gd name="T15" fmla="*/ 2147483647 h 1218"/>
              <a:gd name="T16" fmla="*/ 2147483647 w 424"/>
              <a:gd name="T17" fmla="*/ 2147483647 h 1218"/>
              <a:gd name="T18" fmla="*/ 2147483647 w 424"/>
              <a:gd name="T19" fmla="*/ 2147483647 h 1218"/>
              <a:gd name="T20" fmla="*/ 2147483647 w 424"/>
              <a:gd name="T21" fmla="*/ 2147483647 h 1218"/>
              <a:gd name="T22" fmla="*/ 2147483647 w 424"/>
              <a:gd name="T23" fmla="*/ 2147483647 h 12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4"/>
              <a:gd name="T37" fmla="*/ 0 h 1218"/>
              <a:gd name="T38" fmla="*/ 424 w 424"/>
              <a:gd name="T39" fmla="*/ 1218 h 12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4" h="1218">
                <a:moveTo>
                  <a:pt x="99" y="1218"/>
                </a:moveTo>
                <a:lnTo>
                  <a:pt x="424" y="0"/>
                </a:lnTo>
                <a:lnTo>
                  <a:pt x="398" y="57"/>
                </a:lnTo>
                <a:lnTo>
                  <a:pt x="0" y="1194"/>
                </a:lnTo>
                <a:lnTo>
                  <a:pt x="12" y="1198"/>
                </a:lnTo>
                <a:lnTo>
                  <a:pt x="22" y="1201"/>
                </a:lnTo>
                <a:lnTo>
                  <a:pt x="33" y="1205"/>
                </a:lnTo>
                <a:lnTo>
                  <a:pt x="46" y="1207"/>
                </a:lnTo>
                <a:lnTo>
                  <a:pt x="59" y="1210"/>
                </a:lnTo>
                <a:lnTo>
                  <a:pt x="72" y="1213"/>
                </a:lnTo>
                <a:lnTo>
                  <a:pt x="85" y="1216"/>
                </a:lnTo>
                <a:lnTo>
                  <a:pt x="99" y="1218"/>
                </a:lnTo>
                <a:close/>
              </a:path>
            </a:pathLst>
          </a:custGeom>
          <a:solidFill>
            <a:srgbClr val="EF5B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76" name="Freeform 26"/>
          <p:cNvSpPr>
            <a:spLocks noChangeAspect="1"/>
          </p:cNvSpPr>
          <p:nvPr/>
        </p:nvSpPr>
        <p:spPr bwMode="auto">
          <a:xfrm flipV="1">
            <a:off x="3081338" y="1974850"/>
            <a:ext cx="1101725" cy="4691063"/>
          </a:xfrm>
          <a:custGeom>
            <a:avLst/>
            <a:gdLst>
              <a:gd name="T0" fmla="*/ 2147483647 w 467"/>
              <a:gd name="T1" fmla="*/ 2147483647 h 1201"/>
              <a:gd name="T2" fmla="*/ 2147483647 w 467"/>
              <a:gd name="T3" fmla="*/ 0 h 1201"/>
              <a:gd name="T4" fmla="*/ 2147483647 w 467"/>
              <a:gd name="T5" fmla="*/ 2147483647 h 1201"/>
              <a:gd name="T6" fmla="*/ 0 w 467"/>
              <a:gd name="T7" fmla="*/ 2147483647 h 1201"/>
              <a:gd name="T8" fmla="*/ 2147483647 w 467"/>
              <a:gd name="T9" fmla="*/ 2147483647 h 1201"/>
              <a:gd name="T10" fmla="*/ 2147483647 w 467"/>
              <a:gd name="T11" fmla="*/ 2147483647 h 1201"/>
              <a:gd name="T12" fmla="*/ 2147483647 w 467"/>
              <a:gd name="T13" fmla="*/ 2147483647 h 1201"/>
              <a:gd name="T14" fmla="*/ 2147483647 w 467"/>
              <a:gd name="T15" fmla="*/ 2147483647 h 1201"/>
              <a:gd name="T16" fmla="*/ 2147483647 w 467"/>
              <a:gd name="T17" fmla="*/ 2147483647 h 1201"/>
              <a:gd name="T18" fmla="*/ 2147483647 w 467"/>
              <a:gd name="T19" fmla="*/ 2147483647 h 1201"/>
              <a:gd name="T20" fmla="*/ 2147483647 w 467"/>
              <a:gd name="T21" fmla="*/ 2147483647 h 1201"/>
              <a:gd name="T22" fmla="*/ 2147483647 w 467"/>
              <a:gd name="T23" fmla="*/ 2147483647 h 120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67"/>
              <a:gd name="T37" fmla="*/ 0 h 1201"/>
              <a:gd name="T38" fmla="*/ 467 w 467"/>
              <a:gd name="T39" fmla="*/ 1201 h 120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67" h="1201">
                <a:moveTo>
                  <a:pt x="96" y="1201"/>
                </a:moveTo>
                <a:lnTo>
                  <a:pt x="467" y="0"/>
                </a:lnTo>
                <a:lnTo>
                  <a:pt x="423" y="96"/>
                </a:lnTo>
                <a:lnTo>
                  <a:pt x="0" y="1169"/>
                </a:lnTo>
                <a:lnTo>
                  <a:pt x="9" y="1173"/>
                </a:lnTo>
                <a:lnTo>
                  <a:pt x="20" y="1177"/>
                </a:lnTo>
                <a:lnTo>
                  <a:pt x="31" y="1181"/>
                </a:lnTo>
                <a:lnTo>
                  <a:pt x="43" y="1186"/>
                </a:lnTo>
                <a:lnTo>
                  <a:pt x="54" y="1189"/>
                </a:lnTo>
                <a:lnTo>
                  <a:pt x="68" y="1194"/>
                </a:lnTo>
                <a:lnTo>
                  <a:pt x="82" y="1198"/>
                </a:lnTo>
                <a:lnTo>
                  <a:pt x="96" y="1201"/>
                </a:lnTo>
                <a:close/>
              </a:path>
            </a:pathLst>
          </a:custGeom>
          <a:solidFill>
            <a:srgbClr val="ED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77" name="Freeform 27"/>
          <p:cNvSpPr>
            <a:spLocks noChangeAspect="1"/>
          </p:cNvSpPr>
          <p:nvPr/>
        </p:nvSpPr>
        <p:spPr bwMode="auto">
          <a:xfrm flipV="1">
            <a:off x="2981325" y="2028825"/>
            <a:ext cx="1192213" cy="4605338"/>
          </a:xfrm>
          <a:custGeom>
            <a:avLst/>
            <a:gdLst>
              <a:gd name="T0" fmla="*/ 2147483647 w 506"/>
              <a:gd name="T1" fmla="*/ 0 h 1178"/>
              <a:gd name="T2" fmla="*/ 2147483647 w 506"/>
              <a:gd name="T3" fmla="*/ 2147483647 h 1178"/>
              <a:gd name="T4" fmla="*/ 0 w 506"/>
              <a:gd name="T5" fmla="*/ 2147483647 h 1178"/>
              <a:gd name="T6" fmla="*/ 2147483647 w 506"/>
              <a:gd name="T7" fmla="*/ 2147483647 h 1178"/>
              <a:gd name="T8" fmla="*/ 2147483647 w 506"/>
              <a:gd name="T9" fmla="*/ 2147483647 h 1178"/>
              <a:gd name="T10" fmla="*/ 2147483647 w 506"/>
              <a:gd name="T11" fmla="*/ 2147483647 h 1178"/>
              <a:gd name="T12" fmla="*/ 2147483647 w 506"/>
              <a:gd name="T13" fmla="*/ 2147483647 h 1178"/>
              <a:gd name="T14" fmla="*/ 2147483647 w 506"/>
              <a:gd name="T15" fmla="*/ 2147483647 h 1178"/>
              <a:gd name="T16" fmla="*/ 2147483647 w 506"/>
              <a:gd name="T17" fmla="*/ 2147483647 h 1178"/>
              <a:gd name="T18" fmla="*/ 2147483647 w 506"/>
              <a:gd name="T19" fmla="*/ 2147483647 h 1178"/>
              <a:gd name="T20" fmla="*/ 2147483647 w 506"/>
              <a:gd name="T21" fmla="*/ 2147483647 h 1178"/>
              <a:gd name="T22" fmla="*/ 2147483647 w 506"/>
              <a:gd name="T23" fmla="*/ 0 h 117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06"/>
              <a:gd name="T37" fmla="*/ 0 h 1178"/>
              <a:gd name="T38" fmla="*/ 506 w 506"/>
              <a:gd name="T39" fmla="*/ 1178 h 117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06" h="1178">
                <a:moveTo>
                  <a:pt x="506" y="0"/>
                </a:moveTo>
                <a:lnTo>
                  <a:pt x="376" y="279"/>
                </a:lnTo>
                <a:lnTo>
                  <a:pt x="0" y="1131"/>
                </a:lnTo>
                <a:lnTo>
                  <a:pt x="7" y="1138"/>
                </a:lnTo>
                <a:lnTo>
                  <a:pt x="15" y="1144"/>
                </a:lnTo>
                <a:lnTo>
                  <a:pt x="25" y="1149"/>
                </a:lnTo>
                <a:lnTo>
                  <a:pt x="35" y="1156"/>
                </a:lnTo>
                <a:lnTo>
                  <a:pt x="48" y="1162"/>
                </a:lnTo>
                <a:lnTo>
                  <a:pt x="60" y="1168"/>
                </a:lnTo>
                <a:lnTo>
                  <a:pt x="75" y="1172"/>
                </a:lnTo>
                <a:lnTo>
                  <a:pt x="90" y="1178"/>
                </a:lnTo>
                <a:lnTo>
                  <a:pt x="506" y="0"/>
                </a:lnTo>
                <a:close/>
              </a:path>
            </a:pathLst>
          </a:custGeom>
          <a:solidFill>
            <a:srgbClr val="E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78" name="Freeform 28"/>
          <p:cNvSpPr>
            <a:spLocks noChangeAspect="1"/>
          </p:cNvSpPr>
          <p:nvPr/>
        </p:nvSpPr>
        <p:spPr bwMode="auto">
          <a:xfrm flipV="1">
            <a:off x="2957513" y="2098675"/>
            <a:ext cx="1203325" cy="4479925"/>
          </a:xfrm>
          <a:custGeom>
            <a:avLst/>
            <a:gdLst>
              <a:gd name="T0" fmla="*/ 2147483647 w 509"/>
              <a:gd name="T1" fmla="*/ 0 h 1147"/>
              <a:gd name="T2" fmla="*/ 0 w 509"/>
              <a:gd name="T3" fmla="*/ 2147483647 h 1147"/>
              <a:gd name="T4" fmla="*/ 2147483647 w 509"/>
              <a:gd name="T5" fmla="*/ 2147483647 h 1147"/>
              <a:gd name="T6" fmla="*/ 2147483647 w 509"/>
              <a:gd name="T7" fmla="*/ 2147483647 h 1147"/>
              <a:gd name="T8" fmla="*/ 2147483647 w 509"/>
              <a:gd name="T9" fmla="*/ 2147483647 h 1147"/>
              <a:gd name="T10" fmla="*/ 2147483647 w 509"/>
              <a:gd name="T11" fmla="*/ 2147483647 h 1147"/>
              <a:gd name="T12" fmla="*/ 2147483647 w 509"/>
              <a:gd name="T13" fmla="*/ 2147483647 h 1147"/>
              <a:gd name="T14" fmla="*/ 2147483647 w 509"/>
              <a:gd name="T15" fmla="*/ 2147483647 h 1147"/>
              <a:gd name="T16" fmla="*/ 2147483647 w 509"/>
              <a:gd name="T17" fmla="*/ 2147483647 h 1147"/>
              <a:gd name="T18" fmla="*/ 2147483647 w 509"/>
              <a:gd name="T19" fmla="*/ 2147483647 h 1147"/>
              <a:gd name="T20" fmla="*/ 2147483647 w 509"/>
              <a:gd name="T21" fmla="*/ 0 h 11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09"/>
              <a:gd name="T34" fmla="*/ 0 h 1147"/>
              <a:gd name="T35" fmla="*/ 509 w 509"/>
              <a:gd name="T36" fmla="*/ 1147 h 114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09" h="1147">
                <a:moveTo>
                  <a:pt x="509" y="0"/>
                </a:moveTo>
                <a:lnTo>
                  <a:pt x="0" y="1092"/>
                </a:lnTo>
                <a:lnTo>
                  <a:pt x="1" y="1099"/>
                </a:lnTo>
                <a:lnTo>
                  <a:pt x="3" y="1107"/>
                </a:lnTo>
                <a:lnTo>
                  <a:pt x="8" y="1114"/>
                </a:lnTo>
                <a:lnTo>
                  <a:pt x="14" y="1120"/>
                </a:lnTo>
                <a:lnTo>
                  <a:pt x="22" y="1127"/>
                </a:lnTo>
                <a:lnTo>
                  <a:pt x="31" y="1134"/>
                </a:lnTo>
                <a:lnTo>
                  <a:pt x="41" y="1141"/>
                </a:lnTo>
                <a:lnTo>
                  <a:pt x="54" y="1147"/>
                </a:lnTo>
                <a:lnTo>
                  <a:pt x="509" y="0"/>
                </a:lnTo>
                <a:close/>
              </a:path>
            </a:pathLst>
          </a:custGeom>
          <a:solidFill>
            <a:srgbClr val="EA16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79" name="Freeform 29"/>
          <p:cNvSpPr>
            <a:spLocks noChangeAspect="1"/>
          </p:cNvSpPr>
          <p:nvPr/>
        </p:nvSpPr>
        <p:spPr bwMode="auto">
          <a:xfrm flipV="1">
            <a:off x="2957513" y="2200275"/>
            <a:ext cx="1146175" cy="4173538"/>
          </a:xfrm>
          <a:custGeom>
            <a:avLst/>
            <a:gdLst>
              <a:gd name="T0" fmla="*/ 0 w 485"/>
              <a:gd name="T1" fmla="*/ 2147483647 h 1068"/>
              <a:gd name="T2" fmla="*/ 2147483647 w 485"/>
              <a:gd name="T3" fmla="*/ 2147483647 h 1068"/>
              <a:gd name="T4" fmla="*/ 2147483647 w 485"/>
              <a:gd name="T5" fmla="*/ 2147483647 h 1068"/>
              <a:gd name="T6" fmla="*/ 2147483647 w 485"/>
              <a:gd name="T7" fmla="*/ 2147483647 h 1068"/>
              <a:gd name="T8" fmla="*/ 2147483647 w 485"/>
              <a:gd name="T9" fmla="*/ 2147483647 h 1068"/>
              <a:gd name="T10" fmla="*/ 2147483647 w 485"/>
              <a:gd name="T11" fmla="*/ 0 h 1068"/>
              <a:gd name="T12" fmla="*/ 0 w 485"/>
              <a:gd name="T13" fmla="*/ 2147483647 h 10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5"/>
              <a:gd name="T22" fmla="*/ 0 h 1068"/>
              <a:gd name="T23" fmla="*/ 485 w 485"/>
              <a:gd name="T24" fmla="*/ 1068 h 10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5" h="1068">
                <a:moveTo>
                  <a:pt x="0" y="1040"/>
                </a:moveTo>
                <a:lnTo>
                  <a:pt x="1" y="1048"/>
                </a:lnTo>
                <a:lnTo>
                  <a:pt x="3" y="1055"/>
                </a:lnTo>
                <a:lnTo>
                  <a:pt x="8" y="1062"/>
                </a:lnTo>
                <a:lnTo>
                  <a:pt x="14" y="1068"/>
                </a:lnTo>
                <a:lnTo>
                  <a:pt x="485" y="0"/>
                </a:lnTo>
                <a:lnTo>
                  <a:pt x="0" y="1040"/>
                </a:lnTo>
                <a:close/>
              </a:path>
            </a:pathLst>
          </a:cu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580" name="Arc 30"/>
          <p:cNvSpPr>
            <a:spLocks/>
          </p:cNvSpPr>
          <p:nvPr/>
        </p:nvSpPr>
        <p:spPr bwMode="auto">
          <a:xfrm rot="12756882" flipH="1">
            <a:off x="3530600" y="4329113"/>
            <a:ext cx="1587500" cy="2105025"/>
          </a:xfrm>
          <a:custGeom>
            <a:avLst/>
            <a:gdLst>
              <a:gd name="T0" fmla="*/ 0 w 21590"/>
              <a:gd name="T1" fmla="*/ 0 h 21600"/>
              <a:gd name="T2" fmla="*/ 2147483647 w 21590"/>
              <a:gd name="T3" fmla="*/ 2147483647 h 21600"/>
              <a:gd name="T4" fmla="*/ 0 w 21590"/>
              <a:gd name="T5" fmla="*/ 2147483647 h 21600"/>
              <a:gd name="T6" fmla="*/ 0 60000 65536"/>
              <a:gd name="T7" fmla="*/ 0 60000 65536"/>
              <a:gd name="T8" fmla="*/ 0 60000 65536"/>
              <a:gd name="T9" fmla="*/ 0 w 21590"/>
              <a:gd name="T10" fmla="*/ 0 h 21600"/>
              <a:gd name="T11" fmla="*/ 21590 w 2159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90" h="21600" fill="none" extrusionOk="0">
                <a:moveTo>
                  <a:pt x="-1" y="0"/>
                </a:moveTo>
                <a:cubicBezTo>
                  <a:pt x="11670" y="0"/>
                  <a:pt x="21229" y="9269"/>
                  <a:pt x="21589" y="20934"/>
                </a:cubicBezTo>
              </a:path>
              <a:path w="21590" h="21600" stroke="0" extrusionOk="0">
                <a:moveTo>
                  <a:pt x="-1" y="0"/>
                </a:moveTo>
                <a:cubicBezTo>
                  <a:pt x="11670" y="0"/>
                  <a:pt x="21229" y="9269"/>
                  <a:pt x="21589" y="2093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03200">
            <a:solidFill>
              <a:srgbClr val="008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23581" name="Rectangle 31"/>
          <p:cNvSpPr>
            <a:spLocks noChangeArrowheads="1"/>
          </p:cNvSpPr>
          <p:nvPr/>
        </p:nvSpPr>
        <p:spPr bwMode="auto">
          <a:xfrm rot="540000">
            <a:off x="5329238" y="2497138"/>
            <a:ext cx="63500" cy="280987"/>
          </a:xfrm>
          <a:prstGeom prst="rect">
            <a:avLst/>
          </a:prstGeom>
          <a:solidFill>
            <a:srgbClr val="E5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>
              <a:latin typeface="Calibri" panose="020F0502020204030204" pitchFamily="34" charset="0"/>
            </a:endParaRPr>
          </a:p>
        </p:txBody>
      </p:sp>
      <p:sp>
        <p:nvSpPr>
          <p:cNvPr id="23582" name="Text Box 32"/>
          <p:cNvSpPr txBox="1">
            <a:spLocks noChangeArrowheads="1"/>
          </p:cNvSpPr>
          <p:nvPr/>
        </p:nvSpPr>
        <p:spPr bwMode="auto">
          <a:xfrm>
            <a:off x="6351588" y="1835440"/>
            <a:ext cx="24860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nl-NL" sz="2000" b="1" dirty="0">
                <a:solidFill>
                  <a:srgbClr val="00B050"/>
                </a:solidFill>
              </a:rPr>
              <a:t>Clinical </a:t>
            </a:r>
            <a:r>
              <a:rPr lang="nl-NL" sz="2000" b="1" dirty="0" smtClean="0">
                <a:solidFill>
                  <a:srgbClr val="00B050"/>
                </a:solidFill>
              </a:rPr>
              <a:t>phase (last 2.5 years)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sz="2000" b="1" dirty="0" smtClean="0">
                <a:solidFill>
                  <a:srgbClr val="00B050"/>
                </a:solidFill>
              </a:rPr>
              <a:t> </a:t>
            </a:r>
            <a:r>
              <a:rPr lang="en-US" sz="2000" dirty="0"/>
              <a:t>Clinical rotations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Family medicine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Electives</a:t>
            </a:r>
          </a:p>
          <a:p>
            <a:pPr algn="l" eaLnBrk="1" hangingPunct="1"/>
            <a:r>
              <a:rPr lang="nl-NL" sz="2000" b="1" dirty="0" smtClean="0">
                <a:solidFill>
                  <a:srgbClr val="FF0000"/>
                </a:solidFill>
              </a:rPr>
              <a:t>+</a:t>
            </a:r>
            <a:r>
              <a:rPr lang="nl-NL" sz="2000" b="1" dirty="0">
                <a:solidFill>
                  <a:srgbClr val="FF0000"/>
                </a:solidFill>
              </a:rPr>
              <a:t>integration with basic siences </a:t>
            </a:r>
            <a:r>
              <a:rPr lang="nl-NL" sz="2000" b="1" dirty="0" smtClean="0">
                <a:solidFill>
                  <a:srgbClr val="FF0000"/>
                </a:solidFill>
              </a:rPr>
              <a:t>(</a:t>
            </a:r>
            <a:endParaRPr lang="nl-NL" sz="1600" b="1" dirty="0">
              <a:solidFill>
                <a:srgbClr val="FF0000"/>
              </a:solidFill>
            </a:endParaRPr>
          </a:p>
        </p:txBody>
      </p:sp>
      <p:sp>
        <p:nvSpPr>
          <p:cNvPr id="23583" name="Text Box 33"/>
          <p:cNvSpPr txBox="1">
            <a:spLocks noChangeArrowheads="1"/>
          </p:cNvSpPr>
          <p:nvPr/>
        </p:nvSpPr>
        <p:spPr bwMode="auto">
          <a:xfrm>
            <a:off x="6228182" y="4201917"/>
            <a:ext cx="2592387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000" b="1" dirty="0">
                <a:solidFill>
                  <a:srgbClr val="00B050"/>
                </a:solidFill>
              </a:rPr>
              <a:t>Preclinical </a:t>
            </a:r>
            <a:r>
              <a:rPr lang="en-US" sz="2000" b="1" dirty="0" smtClean="0">
                <a:solidFill>
                  <a:srgbClr val="00B050"/>
                </a:solidFill>
              </a:rPr>
              <a:t>phases (first 2.5 years) </a:t>
            </a: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Introduction</a:t>
            </a:r>
            <a:r>
              <a:rPr lang="en-US" sz="1400" dirty="0" smtClean="0"/>
              <a:t>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/>
              <a:t>Basic </a:t>
            </a:r>
            <a:r>
              <a:rPr lang="en-US" sz="1400" dirty="0"/>
              <a:t>Principles </a:t>
            </a:r>
            <a:r>
              <a:rPr lang="en-US" sz="1400" dirty="0" smtClean="0"/>
              <a:t>Organ </a:t>
            </a:r>
            <a:r>
              <a:rPr lang="en-US" sz="1400" dirty="0"/>
              <a:t>system blocks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/>
              <a:t>Vertical blocks: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smtClean="0"/>
              <a:t>/</a:t>
            </a:r>
            <a:r>
              <a:rPr lang="en-US" sz="1400" b="1" dirty="0" smtClean="0"/>
              <a:t>Patient</a:t>
            </a:r>
            <a:r>
              <a:rPr lang="en-US" sz="1400" b="1" dirty="0"/>
              <a:t>, Physician &amp; </a:t>
            </a:r>
            <a:r>
              <a:rPr lang="en-US" sz="1400" b="1" dirty="0" smtClean="0"/>
              <a:t>Society+ Introduction </a:t>
            </a:r>
            <a:r>
              <a:rPr lang="en-US" sz="1400" b="1" dirty="0"/>
              <a:t>to Patient </a:t>
            </a:r>
            <a:r>
              <a:rPr lang="en-US" sz="1400" b="1" dirty="0" smtClean="0"/>
              <a:t>Care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Electives</a:t>
            </a:r>
          </a:p>
          <a:p>
            <a:r>
              <a:rPr lang="en-US" sz="1400" b="1" dirty="0" smtClean="0"/>
              <a:t> </a:t>
            </a:r>
            <a:endParaRPr lang="en-US" sz="1400" b="1" dirty="0"/>
          </a:p>
          <a:p>
            <a:endParaRPr lang="en-US" sz="2000" dirty="0"/>
          </a:p>
          <a:p>
            <a:pPr eaLnBrk="1" hangingPunct="1"/>
            <a:endParaRPr lang="nl-NL" sz="2000" b="1" dirty="0">
              <a:solidFill>
                <a:srgbClr val="FF0000"/>
              </a:solidFill>
            </a:endParaRPr>
          </a:p>
        </p:txBody>
      </p:sp>
      <p:sp>
        <p:nvSpPr>
          <p:cNvPr id="23584" name="Arc 34"/>
          <p:cNvSpPr>
            <a:spLocks/>
          </p:cNvSpPr>
          <p:nvPr/>
        </p:nvSpPr>
        <p:spPr bwMode="auto">
          <a:xfrm rot="11745499" flipH="1">
            <a:off x="3327400" y="3003550"/>
            <a:ext cx="2254250" cy="2103438"/>
          </a:xfrm>
          <a:custGeom>
            <a:avLst/>
            <a:gdLst>
              <a:gd name="T0" fmla="*/ 0 w 21267"/>
              <a:gd name="T1" fmla="*/ 0 h 21600"/>
              <a:gd name="T2" fmla="*/ 2147483647 w 21267"/>
              <a:gd name="T3" fmla="*/ 2147483647 h 21600"/>
              <a:gd name="T4" fmla="*/ 0 w 21267"/>
              <a:gd name="T5" fmla="*/ 2147483647 h 21600"/>
              <a:gd name="T6" fmla="*/ 0 60000 65536"/>
              <a:gd name="T7" fmla="*/ 0 60000 65536"/>
              <a:gd name="T8" fmla="*/ 0 60000 65536"/>
              <a:gd name="T9" fmla="*/ 0 w 21267"/>
              <a:gd name="T10" fmla="*/ 0 h 21600"/>
              <a:gd name="T11" fmla="*/ 21267 w 21267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267" h="21600" fill="none" extrusionOk="0">
                <a:moveTo>
                  <a:pt x="-1" y="0"/>
                </a:moveTo>
                <a:cubicBezTo>
                  <a:pt x="10473" y="0"/>
                  <a:pt x="19437" y="7513"/>
                  <a:pt x="21267" y="17824"/>
                </a:cubicBezTo>
              </a:path>
              <a:path w="21267" h="21600" stroke="0" extrusionOk="0">
                <a:moveTo>
                  <a:pt x="-1" y="0"/>
                </a:moveTo>
                <a:cubicBezTo>
                  <a:pt x="10473" y="0"/>
                  <a:pt x="19437" y="7513"/>
                  <a:pt x="21267" y="1782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03200">
            <a:solidFill>
              <a:srgbClr val="99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23585" name="Arc 35"/>
          <p:cNvSpPr>
            <a:spLocks/>
          </p:cNvSpPr>
          <p:nvPr/>
        </p:nvSpPr>
        <p:spPr bwMode="auto">
          <a:xfrm rot="11745499" flipH="1">
            <a:off x="3260725" y="1812925"/>
            <a:ext cx="2290763" cy="2117725"/>
          </a:xfrm>
          <a:custGeom>
            <a:avLst/>
            <a:gdLst>
              <a:gd name="T0" fmla="*/ 0 w 21600"/>
              <a:gd name="T1" fmla="*/ 0 h 21737"/>
              <a:gd name="T2" fmla="*/ 2147483647 w 21600"/>
              <a:gd name="T3" fmla="*/ 2147483647 h 21737"/>
              <a:gd name="T4" fmla="*/ 0 w 21600"/>
              <a:gd name="T5" fmla="*/ 2147483647 h 21737"/>
              <a:gd name="T6" fmla="*/ 0 60000 65536"/>
              <a:gd name="T7" fmla="*/ 0 60000 65536"/>
              <a:gd name="T8" fmla="*/ 0 60000 65536"/>
              <a:gd name="T9" fmla="*/ 0 w 21600"/>
              <a:gd name="T10" fmla="*/ 0 h 21737"/>
              <a:gd name="T11" fmla="*/ 21600 w 21600"/>
              <a:gd name="T12" fmla="*/ 21737 h 217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73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45"/>
                  <a:pt x="21599" y="21691"/>
                  <a:pt x="21599" y="21736"/>
                </a:cubicBezTo>
              </a:path>
              <a:path w="21600" h="2173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45"/>
                  <a:pt x="21599" y="21691"/>
                  <a:pt x="21599" y="21736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03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endParaRPr lang="ar-EG"/>
          </a:p>
        </p:txBody>
      </p:sp>
      <p:sp>
        <p:nvSpPr>
          <p:cNvPr id="23586" name="AutoShape 36"/>
          <p:cNvSpPr>
            <a:spLocks noChangeArrowheads="1"/>
          </p:cNvSpPr>
          <p:nvPr/>
        </p:nvSpPr>
        <p:spPr bwMode="auto">
          <a:xfrm>
            <a:off x="5810250" y="2009775"/>
            <a:ext cx="541338" cy="4640263"/>
          </a:xfrm>
          <a:prstGeom prst="upArrow">
            <a:avLst>
              <a:gd name="adj1" fmla="val 50000"/>
              <a:gd name="adj2" fmla="val 1978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 sz="1400">
              <a:solidFill>
                <a:schemeClr val="bg1"/>
              </a:solidFill>
            </a:endParaRPr>
          </a:p>
        </p:txBody>
      </p:sp>
      <p:sp>
        <p:nvSpPr>
          <p:cNvPr id="23587" name="Rectangle 37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sz="1100" b="1" dirty="0" smtClean="0">
                <a:effectLst/>
              </a:rPr>
              <a:t/>
            </a:r>
            <a:br>
              <a:rPr lang="en-US" sz="1100" b="1" dirty="0" smtClean="0">
                <a:effectLst/>
              </a:rPr>
            </a:br>
            <a:r>
              <a:rPr lang="nl-BE" sz="2400" dirty="0" smtClean="0">
                <a:effectLst/>
              </a:rPr>
              <a:t>our curriculum is </a:t>
            </a:r>
            <a:br>
              <a:rPr lang="nl-BE" sz="2400" dirty="0" smtClean="0">
                <a:effectLst/>
              </a:rPr>
            </a:br>
            <a:r>
              <a:rPr lang="nl-BE" sz="2400" dirty="0" smtClean="0"/>
              <a:t>spiral curriculum</a:t>
            </a:r>
            <a:br>
              <a:rPr lang="nl-BE" sz="2400" dirty="0" smtClean="0"/>
            </a:br>
            <a:r>
              <a:rPr lang="nl-BE" sz="2400" dirty="0" smtClean="0"/>
              <a:t>five years followed by two foundation years</a:t>
            </a:r>
            <a:endParaRPr lang="nl-BE" sz="2400" dirty="0" smtClean="0">
              <a:effectLst/>
            </a:endParaRPr>
          </a:p>
        </p:txBody>
      </p:sp>
      <p:sp>
        <p:nvSpPr>
          <p:cNvPr id="23588" name="Rectangle 35"/>
          <p:cNvSpPr>
            <a:spLocks noChangeArrowheads="1"/>
          </p:cNvSpPr>
          <p:nvPr/>
        </p:nvSpPr>
        <p:spPr bwMode="auto">
          <a:xfrm>
            <a:off x="0" y="2413000"/>
            <a:ext cx="266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b="1">
                <a:solidFill>
                  <a:schemeClr val="bg1"/>
                </a:solidFill>
              </a:rPr>
              <a:t>Human </a:t>
            </a:r>
            <a:r>
              <a:rPr lang="nl-BE" b="1">
                <a:solidFill>
                  <a:schemeClr val="bg1"/>
                </a:solidFill>
              </a:rPr>
              <a:t>e</a:t>
            </a:r>
            <a:endParaRPr lang="nl-NL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49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023" y="0"/>
            <a:ext cx="6139784" cy="980501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System-based blocks</a:t>
            </a:r>
            <a:endParaRPr lang="ar-EG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SmartArt Placeholder 5"/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3980521549"/>
              </p:ext>
            </p:extLst>
          </p:nvPr>
        </p:nvGraphicFramePr>
        <p:xfrm>
          <a:off x="0" y="848298"/>
          <a:ext cx="9144000" cy="6009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625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7044"/>
            <a:ext cx="9143999" cy="122039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National Academic Reference Standards (NARS 2017</a:t>
            </a:r>
            <a:r>
              <a:rPr lang="en-US" sz="2400" b="1" dirty="0" smtClean="0">
                <a:solidFill>
                  <a:srgbClr val="7030A0"/>
                </a:solidFill>
              </a:rPr>
              <a:t>):</a:t>
            </a:r>
            <a:br>
              <a:rPr lang="en-US" sz="2400" b="1" dirty="0" smtClean="0">
                <a:solidFill>
                  <a:srgbClr val="7030A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Knowledge/ skills/ attitudes 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002060"/>
                </a:solidFill>
              </a:rPr>
              <a:t>to be achieved from this curriculum </a:t>
            </a:r>
            <a:endParaRPr lang="ar-EG" sz="2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37617"/>
            <a:ext cx="9144000" cy="4620383"/>
          </a:xfrm>
        </p:spPr>
        <p:txBody>
          <a:bodyPr/>
          <a:lstStyle/>
          <a:p>
            <a:pPr lvl="0"/>
            <a:r>
              <a:rPr lang="en-US" sz="3600" b="1" u="sng" dirty="0" smtClean="0">
                <a:solidFill>
                  <a:srgbClr val="7030A0"/>
                </a:solidFill>
              </a:rPr>
              <a:t>consists </a:t>
            </a:r>
            <a:r>
              <a:rPr lang="en-US" sz="3600" b="1" u="sng" dirty="0">
                <a:solidFill>
                  <a:srgbClr val="7030A0"/>
                </a:solidFill>
              </a:rPr>
              <a:t>of 6 competency areas, </a:t>
            </a:r>
            <a:endParaRPr lang="en-US" sz="3600" b="1" u="sng" dirty="0" smtClean="0">
              <a:solidFill>
                <a:srgbClr val="7030A0"/>
              </a:solidFill>
            </a:endParaRPr>
          </a:p>
          <a:p>
            <a:pPr lvl="0"/>
            <a:r>
              <a:rPr lang="en-US" sz="2800" b="1" dirty="0" smtClean="0"/>
              <a:t>I- </a:t>
            </a:r>
            <a:r>
              <a:rPr lang="en-US" sz="2800" b="1" dirty="0"/>
              <a:t>The graduate as </a:t>
            </a:r>
            <a:r>
              <a:rPr lang="en-US" sz="2800" b="1" dirty="0">
                <a:solidFill>
                  <a:srgbClr val="FF0000"/>
                </a:solidFill>
              </a:rPr>
              <a:t>a health care provider. </a:t>
            </a:r>
          </a:p>
          <a:p>
            <a:r>
              <a:rPr lang="en-US" sz="2800" b="1" dirty="0"/>
              <a:t>II-The graduate as </a:t>
            </a:r>
            <a:r>
              <a:rPr lang="en-US" sz="2800" b="1" dirty="0">
                <a:solidFill>
                  <a:srgbClr val="FF0000"/>
                </a:solidFill>
              </a:rPr>
              <a:t>a health promoter. </a:t>
            </a:r>
          </a:p>
          <a:p>
            <a:r>
              <a:rPr lang="en-US" sz="2800" b="1" dirty="0"/>
              <a:t>III- The graduate as </a:t>
            </a:r>
            <a:r>
              <a:rPr lang="en-US" sz="2800" b="1" dirty="0">
                <a:solidFill>
                  <a:srgbClr val="FF0000"/>
                </a:solidFill>
              </a:rPr>
              <a:t>a professional. </a:t>
            </a:r>
          </a:p>
          <a:p>
            <a:r>
              <a:rPr lang="en-US" sz="2800" b="1" dirty="0"/>
              <a:t>IV- The graduate as </a:t>
            </a:r>
            <a:r>
              <a:rPr lang="en-US" sz="2800" b="1" dirty="0">
                <a:solidFill>
                  <a:srgbClr val="FF0000"/>
                </a:solidFill>
              </a:rPr>
              <a:t>a scholar and scientist. </a:t>
            </a:r>
          </a:p>
          <a:p>
            <a:r>
              <a:rPr lang="en-US" sz="2800" b="1" dirty="0"/>
              <a:t>V- The graduate as </a:t>
            </a:r>
            <a:r>
              <a:rPr lang="en-US" sz="2800" b="1" dirty="0">
                <a:solidFill>
                  <a:srgbClr val="FF0000"/>
                </a:solidFill>
              </a:rPr>
              <a:t>a member of the health team and </a:t>
            </a:r>
            <a:r>
              <a:rPr lang="en-US" sz="2800" b="1" dirty="0" smtClean="0">
                <a:solidFill>
                  <a:srgbClr val="FF0000"/>
                </a:solidFill>
              </a:rPr>
              <a:t> a part </a:t>
            </a:r>
            <a:r>
              <a:rPr lang="en-US" sz="2800" b="1" dirty="0">
                <a:solidFill>
                  <a:srgbClr val="FF0000"/>
                </a:solidFill>
              </a:rPr>
              <a:t>of the health care system. </a:t>
            </a:r>
          </a:p>
          <a:p>
            <a:r>
              <a:rPr lang="en-US" sz="2800" b="1" dirty="0" smtClean="0"/>
              <a:t> </a:t>
            </a:r>
            <a:r>
              <a:rPr lang="en-US" sz="2800" b="1" dirty="0"/>
              <a:t>VI- The graduate as </a:t>
            </a:r>
            <a:r>
              <a:rPr lang="en-US" sz="2800" b="1" dirty="0">
                <a:solidFill>
                  <a:srgbClr val="FF0000"/>
                </a:solidFill>
              </a:rPr>
              <a:t>a lifelong learner and researcher</a:t>
            </a:r>
            <a:endParaRPr lang="ar-EG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91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2173821"/>
              </p:ext>
            </p:extLst>
          </p:nvPr>
        </p:nvGraphicFramePr>
        <p:xfrm>
          <a:off x="0" y="1136073"/>
          <a:ext cx="9144001" cy="539761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673740"/>
                <a:gridCol w="1374261"/>
                <a:gridCol w="1524000"/>
              </a:tblGrid>
              <a:tr h="1427018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rgbClr val="FFFF00"/>
                          </a:solidFill>
                        </a:rPr>
                        <a:t>a lifelong learner and researcher</a:t>
                      </a:r>
                      <a:endParaRPr lang="ar-EG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FF00"/>
                          </a:solidFill>
                        </a:rPr>
                        <a:t>a member of the health team and  a part of the health care system. </a:t>
                      </a:r>
                      <a:endParaRPr lang="en-US" sz="1800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rgbClr val="FFFF00"/>
                          </a:solidFill>
                        </a:rPr>
                        <a:t>a scholar and scientist</a:t>
                      </a:r>
                      <a:endParaRPr lang="ar-EG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rgbClr val="FFFF00"/>
                          </a:solidFill>
                        </a:rPr>
                        <a:t>a professional</a:t>
                      </a:r>
                      <a:endParaRPr lang="ar-EG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rgbClr val="FFFF00"/>
                          </a:solidFill>
                        </a:rPr>
                        <a:t>a health promoter</a:t>
                      </a:r>
                      <a:endParaRPr lang="ar-EG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rgbClr val="FFFF00"/>
                          </a:solidFill>
                        </a:rPr>
                        <a:t>a health care provider. </a:t>
                      </a:r>
                      <a:endParaRPr lang="ar-EG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</a:tr>
              <a:tr h="3660259">
                <a:tc>
                  <a:txBody>
                    <a:bodyPr/>
                    <a:lstStyle/>
                    <a:p>
                      <a:pPr rtl="1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Deal with practice uncertainty and knowledge gaps and  reflect on his own performance, 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 and collaborate effectively with physicians and other colleagues as a part of health care system, 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build his clinical practice on a base of knowledge of scientific principles and basic medical and social sciences, 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adhere to the professional and ethical codes, standards of practice, and laws governing practice. 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Improves health of individuals and communities prevent diseases, reduce deaths and promote quality life style 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provide quality, safe, patient-centered care, applying integrated knowledge and clinical skills, and adhering to professional values </a:t>
                      </a:r>
                      <a:endParaRPr lang="ar-EG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22039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National Academic Reference Standards (NARS 2017</a:t>
            </a:r>
            <a:r>
              <a:rPr lang="en-US" sz="2400" b="1" dirty="0" smtClean="0">
                <a:solidFill>
                  <a:srgbClr val="7030A0"/>
                </a:solidFill>
              </a:rPr>
              <a:t>):</a:t>
            </a:r>
            <a:br>
              <a:rPr lang="en-US" sz="2400" b="1" dirty="0" smtClean="0">
                <a:solidFill>
                  <a:srgbClr val="7030A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Knowledge/ skills/ attitudes 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002060"/>
                </a:solidFill>
              </a:rPr>
              <a:t>to be achieved from this curriculum </a:t>
            </a:r>
            <a:endParaRPr lang="ar-EG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49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32657"/>
            <a:ext cx="7924800" cy="870333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I</a:t>
            </a:r>
            <a:r>
              <a:rPr lang="en-US" sz="3200" b="1" dirty="0">
                <a:solidFill>
                  <a:srgbClr val="FF0000"/>
                </a:solidFill>
              </a:rPr>
              <a:t>: The graduate as a health care provider</a:t>
            </a:r>
            <a:endParaRPr lang="ar-EG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33" y="914400"/>
            <a:ext cx="9066881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 smtClean="0"/>
              <a:t>1.1</a:t>
            </a:r>
            <a:r>
              <a:rPr lang="en-US" sz="1400" b="1" dirty="0"/>
              <a:t>. Take and record a structured, patient centered history. </a:t>
            </a:r>
          </a:p>
          <a:p>
            <a:pPr marL="0" indent="0">
              <a:buNone/>
            </a:pPr>
            <a:r>
              <a:rPr lang="en-US" sz="1400" b="1" dirty="0"/>
              <a:t>1.2. Adopt an empathic and holistic approach to the patients and their problems. </a:t>
            </a:r>
          </a:p>
          <a:p>
            <a:pPr marL="0" indent="0">
              <a:buNone/>
            </a:pPr>
            <a:r>
              <a:rPr lang="en-US" sz="1400" b="1" dirty="0"/>
              <a:t>1.3. Assess the mental state of the patient. </a:t>
            </a:r>
          </a:p>
          <a:p>
            <a:pPr marL="0" indent="0">
              <a:buNone/>
            </a:pPr>
            <a:r>
              <a:rPr lang="en-US" sz="1400" b="1" dirty="0"/>
              <a:t>1.4. Perform appropriately timed full physical examination 1of patients appropriate to the age, gender, and clinical presentation of the patient while being culturally sensitive. </a:t>
            </a:r>
          </a:p>
          <a:p>
            <a:pPr marL="0" indent="0">
              <a:buNone/>
            </a:pPr>
            <a:r>
              <a:rPr lang="en-US" sz="1400" b="1" dirty="0"/>
              <a:t>1.5. Prioritize issues to be addressed in a patient encounter. </a:t>
            </a:r>
          </a:p>
          <a:p>
            <a:pPr marL="0" indent="0">
              <a:buNone/>
            </a:pPr>
            <a:r>
              <a:rPr lang="en-US" sz="1400" b="1" dirty="0"/>
              <a:t>1.6. Select the appropriate investigations and interpret their results taking into consideration cost/ effectiveness factors. </a:t>
            </a:r>
          </a:p>
          <a:p>
            <a:pPr marL="0" indent="0">
              <a:buNone/>
            </a:pPr>
            <a:r>
              <a:rPr lang="en-US" sz="1400" b="1" dirty="0"/>
              <a:t>1.7. Recognize and respond to the complexity, uncertainty, and ambiguity inherent in medical practice. </a:t>
            </a:r>
          </a:p>
          <a:p>
            <a:pPr marL="0" indent="0">
              <a:buNone/>
            </a:pPr>
            <a:r>
              <a:rPr lang="en-US" sz="1400" b="1" dirty="0"/>
              <a:t>1.8. Apply knowledge of the clinical and biomedical sciences relevant to the clinical problem at hand. </a:t>
            </a:r>
          </a:p>
          <a:p>
            <a:pPr marL="0" indent="0">
              <a:buNone/>
            </a:pPr>
            <a:r>
              <a:rPr lang="en-US" sz="1400" b="1" dirty="0"/>
              <a:t>1.9. Retrieve, analyze, and evaluate relevant and current data from literature, using information technologies and library resources, in order to help solve a clinical problem based on evidence (EBM). </a:t>
            </a:r>
          </a:p>
          <a:p>
            <a:pPr marL="0" indent="0">
              <a:buNone/>
            </a:pPr>
            <a:r>
              <a:rPr lang="en-US" sz="1400" b="1" dirty="0"/>
              <a:t>1.10. Integrate the results of history, physical and laboratory test findings into a meaningful diagnostic formulation. </a:t>
            </a:r>
          </a:p>
          <a:p>
            <a:pPr marL="0" indent="0">
              <a:buNone/>
            </a:pPr>
            <a:r>
              <a:rPr lang="en-US" sz="1400" b="1" dirty="0"/>
              <a:t>1.11. Perform diagnostic and intervention procedures2 in a skillful and safe manner, adapting to unanticipated findings or changing clinical circumstances. </a:t>
            </a:r>
          </a:p>
          <a:p>
            <a:pPr marL="0" indent="0">
              <a:buNone/>
            </a:pPr>
            <a:r>
              <a:rPr lang="en-US" sz="1400" b="1" dirty="0"/>
              <a:t>1.12. Adopt strategies and apply measures that promote patient safety. </a:t>
            </a:r>
          </a:p>
          <a:p>
            <a:pPr marL="0" indent="0">
              <a:buNone/>
            </a:pPr>
            <a:r>
              <a:rPr lang="en-US" sz="1400" b="1" dirty="0"/>
              <a:t>1.13. Establish patient-centered management plans in partnership with the patient, his/her family and other health professionals as appropriate, using Evidence Based Medicine in management decisions. </a:t>
            </a:r>
          </a:p>
          <a:p>
            <a:pPr marL="0" indent="0">
              <a:buNone/>
            </a:pPr>
            <a:r>
              <a:rPr lang="en-US" sz="1400" b="1" dirty="0"/>
              <a:t>1.14. Respect patients’ rights and involve them and /or their families/</a:t>
            </a:r>
            <a:r>
              <a:rPr lang="en-US" sz="1400" b="1" dirty="0" err="1"/>
              <a:t>carers</a:t>
            </a:r>
            <a:r>
              <a:rPr lang="en-US" sz="1400" b="1" dirty="0"/>
              <a:t> in management decisions. </a:t>
            </a:r>
          </a:p>
          <a:p>
            <a:pPr marL="0" indent="0">
              <a:buNone/>
            </a:pPr>
            <a:r>
              <a:rPr lang="en-US" sz="1400" b="1" dirty="0"/>
              <a:t>1.15. Provide the appropriate care in cases of emergency, including cardio-pulmonary resuscitation, immediate life support measures and basic first aid procedures. </a:t>
            </a:r>
          </a:p>
          <a:p>
            <a:pPr marL="0" indent="0">
              <a:buNone/>
            </a:pPr>
            <a:r>
              <a:rPr lang="en-US" sz="1400" b="1" dirty="0"/>
              <a:t>1.16. Apply the appropriate pharmacological and </a:t>
            </a:r>
            <a:r>
              <a:rPr lang="en-US" sz="1400" b="1" dirty="0" err="1"/>
              <a:t>nonpharmacological</a:t>
            </a:r>
            <a:r>
              <a:rPr lang="en-US" sz="1400" b="1" dirty="0"/>
              <a:t> approaches to alleviate pain and provide palliative care for seriously ill people, aiming to relieve their suffering and improve their quality of life. </a:t>
            </a:r>
          </a:p>
          <a:p>
            <a:pPr marL="0" indent="0">
              <a:buNone/>
            </a:pPr>
            <a:r>
              <a:rPr lang="en-US" sz="1400" b="1" dirty="0"/>
              <a:t>1.17. Contribute to the care of patients and their families at the end of life, including management of symptoms, practical issues of law and certification </a:t>
            </a:r>
          </a:p>
          <a:p>
            <a:pPr marL="0" indent="0">
              <a:buNone/>
            </a:pPr>
            <a:endParaRPr lang="ar-EG" sz="1400" b="1" dirty="0"/>
          </a:p>
        </p:txBody>
      </p:sp>
    </p:spTree>
    <p:extLst>
      <p:ext uri="{BB962C8B-B14F-4D97-AF65-F5344CB8AC3E}">
        <p14:creationId xmlns:p14="http://schemas.microsoft.com/office/powerpoint/2010/main" val="376992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277" y="142436"/>
            <a:ext cx="6169446" cy="705863"/>
          </a:xfrm>
          <a:solidFill>
            <a:srgbClr val="FFFF00"/>
          </a:solidFill>
        </p:spPr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</a:rPr>
              <a:t>The graduate as a health promoter</a:t>
            </a:r>
            <a:endParaRPr lang="ar-EG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9029" y="990600"/>
            <a:ext cx="914400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2.1 </a:t>
            </a:r>
            <a:r>
              <a:rPr lang="en-US" sz="2000" b="1" dirty="0"/>
              <a:t>Identify the basic determinants of health and principles of health improvement. </a:t>
            </a:r>
          </a:p>
          <a:p>
            <a:pPr marL="0" indent="0">
              <a:buNone/>
            </a:pPr>
            <a:r>
              <a:rPr lang="en-US" sz="2000" b="1" dirty="0"/>
              <a:t>2.2 Recognize the economic, psychological, social, and cultural factors that interfere with wellbeing. </a:t>
            </a:r>
          </a:p>
          <a:p>
            <a:pPr marL="0" indent="0">
              <a:buNone/>
            </a:pPr>
            <a:r>
              <a:rPr lang="en-US" sz="2000" b="1" dirty="0"/>
              <a:t>2.3 Discuss the role of nutrition and physical activity in health. </a:t>
            </a:r>
          </a:p>
          <a:p>
            <a:pPr marL="0" indent="0">
              <a:buNone/>
            </a:pPr>
            <a:r>
              <a:rPr lang="en-US" sz="2000" b="1" dirty="0"/>
              <a:t>2.4 Identify the major health risks in his/her community, including demographic, occupational and environmental risks; endemic diseases, and prevalent chronic diseases. </a:t>
            </a:r>
          </a:p>
          <a:p>
            <a:pPr marL="0" indent="0">
              <a:buNone/>
            </a:pPr>
            <a:r>
              <a:rPr lang="en-US" sz="2000" b="1" dirty="0"/>
              <a:t>2.5 Describe the principles of disease prevention, and empower communities, specific groups or individuals by raising their awareness and building their capacity. </a:t>
            </a:r>
          </a:p>
          <a:p>
            <a:pPr marL="0" indent="0">
              <a:buNone/>
            </a:pPr>
            <a:r>
              <a:rPr lang="en-US" sz="2000" b="1" dirty="0"/>
              <a:t>2.6 Recognize the epidemiology of common diseases within his/her community, and apply the systematic approaches useful in reducing the incidence and prevalence of those diseases. </a:t>
            </a:r>
          </a:p>
          <a:p>
            <a:pPr marL="0" indent="0">
              <a:buNone/>
            </a:pPr>
            <a:r>
              <a:rPr lang="en-US" sz="2000" b="1" dirty="0"/>
              <a:t>2.7 Provide care for specific groups including pregnant women, newborns and infants, adolescents and the elderly. </a:t>
            </a:r>
          </a:p>
          <a:p>
            <a:pPr marL="0" indent="0">
              <a:buNone/>
            </a:pPr>
            <a:r>
              <a:rPr lang="en-US" sz="2000" b="1" dirty="0"/>
              <a:t>2.8 Identify vulnerable individuals that may be suffering from abuse or neglect and take the proper actions to safeguard their welfare. </a:t>
            </a:r>
          </a:p>
          <a:p>
            <a:pPr marL="0" indent="0">
              <a:buNone/>
            </a:pPr>
            <a:r>
              <a:rPr lang="en-US" sz="2000" b="1" dirty="0"/>
              <a:t>2.9 Adopt suitable measures for infection control. </a:t>
            </a:r>
            <a:endParaRPr lang="ar-EG" sz="2000" b="1" dirty="0"/>
          </a:p>
        </p:txBody>
      </p:sp>
    </p:spTree>
    <p:extLst>
      <p:ext uri="{BB962C8B-B14F-4D97-AF65-F5344CB8AC3E}">
        <p14:creationId xmlns:p14="http://schemas.microsoft.com/office/powerpoint/2010/main" val="253472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14514"/>
            <a:ext cx="6345716" cy="860099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graduate as a professional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3.1</a:t>
            </a:r>
            <a:r>
              <a:rPr lang="en-US" sz="2000" b="1" dirty="0"/>
              <a:t>. Exhibit appropriate professional behaviors and relationships in all aspects of practice, demonstrating honesty, integrity, commitment, compassion, and respect. </a:t>
            </a:r>
          </a:p>
          <a:p>
            <a:r>
              <a:rPr lang="en-US" sz="2000" b="1" dirty="0"/>
              <a:t>3.2. Adhere to the professional standards and laws governing the practice, and abide by the national code of ethics issued by the Egyptian Medical Syndicate. </a:t>
            </a:r>
          </a:p>
          <a:p>
            <a:r>
              <a:rPr lang="en-US" sz="2000" b="1" dirty="0"/>
              <a:t>3.3. Respect the different cultural beliefs and values in the community they serve. </a:t>
            </a:r>
          </a:p>
          <a:p>
            <a:r>
              <a:rPr lang="en-US" sz="2000" b="1" dirty="0"/>
              <a:t>3.4. Treat all patients equally, and avoid stigmatizing any category regardless of their social, cultural, ethnic backgrounds, or their disabilities. </a:t>
            </a:r>
          </a:p>
          <a:p>
            <a:r>
              <a:rPr lang="en-US" sz="2000" b="1" dirty="0"/>
              <a:t>3.5. Ensure confidentiality and privacy of patients’ information. </a:t>
            </a:r>
          </a:p>
          <a:p>
            <a:r>
              <a:rPr lang="en-US" sz="2000" b="1" dirty="0"/>
              <a:t>3.6. Recognize basics of medico-legal aspects of practice, malpractice and avoid common medical errors. </a:t>
            </a:r>
          </a:p>
          <a:p>
            <a:r>
              <a:rPr lang="en-US" sz="2000" b="1" dirty="0"/>
              <a:t>3.7. Recognize and manage conflicts of interest. </a:t>
            </a:r>
          </a:p>
          <a:p>
            <a:r>
              <a:rPr lang="en-US" sz="2000" b="1" dirty="0"/>
              <a:t>3.8. Refer patients to appropriate health facility at the appropriate stage. </a:t>
            </a:r>
          </a:p>
          <a:p>
            <a:r>
              <a:rPr lang="en-US" sz="2000" b="1" dirty="0"/>
              <a:t>3.9. Identify and report any unprofessional and unethical behaviors or physical or mental conditions related to himself, colleagues or any other person that might jeopardize patients’ safety. </a:t>
            </a:r>
          </a:p>
          <a:p>
            <a:endParaRPr lang="ar-EG" sz="2000" b="1" dirty="0"/>
          </a:p>
        </p:txBody>
      </p:sp>
    </p:spTree>
    <p:extLst>
      <p:ext uri="{BB962C8B-B14F-4D97-AF65-F5344CB8AC3E}">
        <p14:creationId xmlns:p14="http://schemas.microsoft.com/office/powerpoint/2010/main" val="202640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239000" cy="827049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graduate as a scholar and scientist</a:t>
            </a:r>
            <a:endParaRPr lang="ar-EG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4.1 </a:t>
            </a:r>
            <a:r>
              <a:rPr lang="en-US" sz="1800" b="1" dirty="0"/>
              <a:t>Describe the normal structure of the body and its major organ systems and explain their functions. </a:t>
            </a:r>
          </a:p>
          <a:p>
            <a:r>
              <a:rPr lang="en-US" sz="1800" b="1" dirty="0"/>
              <a:t>4.2 Explain the molecular, biochemical, and cellular mechanisms that are important in maintaining the body’s homeostasis. </a:t>
            </a:r>
          </a:p>
          <a:p>
            <a:r>
              <a:rPr lang="en-US" sz="1800" b="1" dirty="0"/>
              <a:t>4.3 Recognize and describe main developmental changes in humans and the effect of growth, development and aging on the individual and his family. </a:t>
            </a:r>
          </a:p>
          <a:p>
            <a:r>
              <a:rPr lang="en-US" sz="1800" b="1" dirty="0"/>
              <a:t>4.4 Explain normal human behavior and apply theoretical frameworks of psychology to interpret the varied responses of individuals, groups and societies to disease. </a:t>
            </a:r>
          </a:p>
          <a:p>
            <a:r>
              <a:rPr lang="en-US" sz="1800" b="1" dirty="0"/>
              <a:t>4.5 Identify various causes (genetic, developmental, metabolic, toxic, microbiologic, autoimmune, neoplastic, degenerative, and traumatic) of illness/disease and explain the ways in which they operate on the body (pathogenesis). </a:t>
            </a:r>
          </a:p>
          <a:p>
            <a:r>
              <a:rPr lang="en-US" sz="1800" b="1" dirty="0"/>
              <a:t>4.6 Describe altered structure and function of the body and its major organ systems that are seen in various diseases and conditions. </a:t>
            </a:r>
          </a:p>
          <a:p>
            <a:r>
              <a:rPr lang="en-US" sz="1800" b="1" dirty="0"/>
              <a:t>4.7 Describe drug actions: therapeutics and pharmacokinetics; side effects and interactions, including multiple treatments, long term conditions and non-prescribed medication; and effects on the population. </a:t>
            </a:r>
          </a:p>
          <a:p>
            <a:r>
              <a:rPr lang="en-US" sz="1800" b="1" dirty="0"/>
              <a:t>4.8 Demonstrate basic sciences specific practical skills and procedures relevant to future practice, recognizing their scientific basis, and interpret common diagnostic modalities, including: imaging, electrocardiograms, laboratory assays, pathologic studies, and functional assessment tests. </a:t>
            </a:r>
          </a:p>
        </p:txBody>
      </p:sp>
    </p:spTree>
    <p:extLst>
      <p:ext uri="{BB962C8B-B14F-4D97-AF65-F5344CB8AC3E}">
        <p14:creationId xmlns:p14="http://schemas.microsoft.com/office/powerpoint/2010/main" val="255525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8382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graduate as a member of the health team and a part of the health care system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4525963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5.1 </a:t>
            </a:r>
            <a:r>
              <a:rPr lang="en-US" sz="1600" b="1" dirty="0"/>
              <a:t>Recognize the important role played by other health care professions in patients’ management. </a:t>
            </a:r>
          </a:p>
          <a:p>
            <a:r>
              <a:rPr lang="en-US" sz="1600" b="1" dirty="0"/>
              <a:t>5.2 Respect colleagues and other health care professionals and work cooperatively with them, negotiating overlapping and shared responsibilities and engaging in shared decision-making for effective patient management. </a:t>
            </a:r>
          </a:p>
          <a:p>
            <a:r>
              <a:rPr lang="en-US" sz="1600" b="1" dirty="0"/>
              <a:t>5.3 Implement strategies to promote understanding, manage differences, and resolve conflicts in a manner that supports collaborative work. </a:t>
            </a:r>
          </a:p>
          <a:p>
            <a:r>
              <a:rPr lang="en-US" sz="1600" b="1" dirty="0"/>
              <a:t>5.4 Apply leadership skills to enhance team functioning, the learning environment, and/or the health care delivery system. </a:t>
            </a:r>
          </a:p>
          <a:p>
            <a:r>
              <a:rPr lang="en-US" sz="1600" b="1" dirty="0"/>
              <a:t>5.5 Communicate effectively using a written health record, electronic medical record, or other digital technology. </a:t>
            </a:r>
          </a:p>
          <a:p>
            <a:r>
              <a:rPr lang="en-US" sz="1600" b="1" dirty="0"/>
              <a:t>5.6 Evaluate his/her work and that of others using constructive feedback. </a:t>
            </a:r>
          </a:p>
          <a:p>
            <a:r>
              <a:rPr lang="en-US" sz="1600" b="1" dirty="0"/>
              <a:t>5.7 Recognize own personal and professional limits and seek help from colleagues and supervisors when necessary. </a:t>
            </a:r>
          </a:p>
          <a:p>
            <a:r>
              <a:rPr lang="en-US" sz="1600" b="1" dirty="0"/>
              <a:t>5.8 Apply fundamental knowledge of health economics to ensure the efficiency and effectiveness of the health care system. </a:t>
            </a:r>
          </a:p>
          <a:p>
            <a:r>
              <a:rPr lang="en-US" sz="1600" b="1" dirty="0"/>
              <a:t>5.9 Use health informatics to improve the quality of patient care. </a:t>
            </a:r>
          </a:p>
          <a:p>
            <a:r>
              <a:rPr lang="en-US" sz="1600" b="1" dirty="0"/>
              <a:t>5.10 Document clinical encounters in an accurate, complete, timely, and accessible manner, in compliance with regulatory and legal requirements. </a:t>
            </a:r>
          </a:p>
          <a:p>
            <a:r>
              <a:rPr lang="en-US" sz="1600" b="1" dirty="0"/>
              <a:t>5.11 Improve the health service provision by applying a process of continuous quality improvement. </a:t>
            </a:r>
          </a:p>
          <a:p>
            <a:r>
              <a:rPr lang="en-US" sz="1600" b="1" dirty="0"/>
              <a:t>5.12 Demonstrate accountability to patients, society, and the profession. </a:t>
            </a:r>
          </a:p>
        </p:txBody>
      </p:sp>
    </p:spTree>
    <p:extLst>
      <p:ext uri="{BB962C8B-B14F-4D97-AF65-F5344CB8AC3E}">
        <p14:creationId xmlns:p14="http://schemas.microsoft.com/office/powerpoint/2010/main" val="87228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4514"/>
            <a:ext cx="8991600" cy="89315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graduate as a lifelong learner and researcher</a:t>
            </a:r>
            <a:endParaRPr lang="ar-EG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6" y="914400"/>
            <a:ext cx="9133114" cy="4525963"/>
          </a:xfrm>
        </p:spPr>
        <p:txBody>
          <a:bodyPr>
            <a:noAutofit/>
          </a:bodyPr>
          <a:lstStyle/>
          <a:p>
            <a:r>
              <a:rPr lang="en-US" sz="1900" b="1" dirty="0" smtClean="0"/>
              <a:t>6.1 </a:t>
            </a:r>
            <a:r>
              <a:rPr lang="en-US" sz="1900" b="1" dirty="0"/>
              <a:t>Regularly reflect on and assess his/her performance using various performance indicators and information sources. </a:t>
            </a:r>
          </a:p>
          <a:p>
            <a:r>
              <a:rPr lang="en-US" sz="1900" b="1" dirty="0"/>
              <a:t>6.2 Develop, implement, monitor, and revise a personal learning plan to enhance professional practice </a:t>
            </a:r>
          </a:p>
          <a:p>
            <a:r>
              <a:rPr lang="en-US" sz="1900" b="1" dirty="0"/>
              <a:t>6.3 Identify opportunities and use various resources for learning. </a:t>
            </a:r>
          </a:p>
          <a:p>
            <a:r>
              <a:rPr lang="en-US" sz="1900" b="1" dirty="0"/>
              <a:t>6.4 Engage in inter-professional activities and collaborative learning to continuously improve personal practice and contribute to collective improvements in practice. </a:t>
            </a:r>
          </a:p>
          <a:p>
            <a:r>
              <a:rPr lang="en-US" sz="1900" b="1" dirty="0"/>
              <a:t>6.5 Recognize practice uncertainty and knowledge gaps in clinical and other professional encounters and generate focused questions that address them. </a:t>
            </a:r>
          </a:p>
          <a:p>
            <a:r>
              <a:rPr lang="en-US" sz="1900" b="1" dirty="0"/>
              <a:t>6.6 Effectively manage learning time and resources and set priorities. </a:t>
            </a:r>
          </a:p>
          <a:p>
            <a:r>
              <a:rPr lang="en-US" sz="1900" b="1" dirty="0"/>
              <a:t>6.7 Demonstrate an understanding of the scientific principles of research including its ethical aspects and scholarly inquiry and Contribute to the work of a research study. </a:t>
            </a:r>
          </a:p>
          <a:p>
            <a:r>
              <a:rPr lang="en-US" sz="1900" b="1" dirty="0"/>
              <a:t>6.8 Critically appraise research studies and scientific papers in terms of integrity, reliability, and applicability. </a:t>
            </a:r>
          </a:p>
          <a:p>
            <a:r>
              <a:rPr lang="en-US" sz="1900" b="1" dirty="0"/>
              <a:t>6.9 Analyze and use numerical data including the use of basic statistical methods. </a:t>
            </a:r>
          </a:p>
          <a:p>
            <a:r>
              <a:rPr lang="en-US" sz="1900" b="1" dirty="0"/>
              <a:t>6.10 Summarize and present to professional and lay audiences the findings of relevant research and scholarly inquiry </a:t>
            </a:r>
          </a:p>
        </p:txBody>
      </p:sp>
    </p:spTree>
    <p:extLst>
      <p:ext uri="{BB962C8B-B14F-4D97-AF65-F5344CB8AC3E}">
        <p14:creationId xmlns:p14="http://schemas.microsoft.com/office/powerpoint/2010/main" val="121709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599" y="78687"/>
            <a:ext cx="7886700" cy="1144185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 rtl="0"/>
            <a:r>
              <a:rPr lang="en-US" sz="3600" b="1" dirty="0">
                <a:solidFill>
                  <a:srgbClr val="FF0000"/>
                </a:solidFill>
              </a:rPr>
              <a:t>Fundamental </a:t>
            </a:r>
            <a:r>
              <a:rPr lang="en-US" sz="3600" b="1" dirty="0">
                <a:solidFill>
                  <a:srgbClr val="7030A0"/>
                </a:solidFill>
              </a:rPr>
              <a:t>physical examination </a:t>
            </a:r>
            <a:r>
              <a:rPr lang="en-US" sz="3600" b="1" dirty="0" smtClean="0">
                <a:solidFill>
                  <a:srgbClr val="7030A0"/>
                </a:solidFill>
              </a:rPr>
              <a:t>skills </a:t>
            </a:r>
            <a:r>
              <a:rPr lang="en-US" sz="3600" b="1" dirty="0">
                <a:solidFill>
                  <a:srgbClr val="FF0000"/>
                </a:solidFill>
              </a:rPr>
              <a:t>to be achieved from this curriculum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42371" y="1277957"/>
            <a:ext cx="4863029" cy="5580043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l" rtl="0"/>
            <a:r>
              <a:rPr lang="en-US" sz="2400" b="1" dirty="0"/>
              <a:t>Measuring body temperature </a:t>
            </a:r>
          </a:p>
          <a:p>
            <a:pPr algn="l" rtl="0"/>
            <a:r>
              <a:rPr lang="ar-EG" sz="2400" b="1" dirty="0" smtClean="0"/>
              <a:t>.</a:t>
            </a:r>
            <a:r>
              <a:rPr lang="en-US" sz="2400" b="1" dirty="0" smtClean="0"/>
              <a:t>Measuring </a:t>
            </a:r>
            <a:r>
              <a:rPr lang="en-US" sz="2400" b="1" dirty="0"/>
              <a:t>pulse rate, respiratory rate and blood pressure 	</a:t>
            </a:r>
          </a:p>
          <a:p>
            <a:pPr algn="l" rtl="0"/>
            <a:r>
              <a:rPr lang="en-US" sz="2400" b="1" dirty="0" smtClean="0"/>
              <a:t>Anthropometric </a:t>
            </a:r>
            <a:r>
              <a:rPr lang="en-US" sz="2400" b="1" dirty="0"/>
              <a:t>Measurements and assessment of nutritional status 	</a:t>
            </a:r>
          </a:p>
          <a:p>
            <a:pPr algn="l" rtl="0"/>
            <a:r>
              <a:rPr lang="en-US" sz="2400" b="1" dirty="0" smtClean="0"/>
              <a:t>Chest </a:t>
            </a:r>
            <a:r>
              <a:rPr lang="en-US" sz="2400" b="1" dirty="0"/>
              <a:t>examination 	</a:t>
            </a:r>
          </a:p>
          <a:p>
            <a:pPr algn="l" rtl="0"/>
            <a:r>
              <a:rPr lang="en-US" sz="2400" b="1" dirty="0" smtClean="0"/>
              <a:t>Heart </a:t>
            </a:r>
            <a:r>
              <a:rPr lang="en-US" sz="2400" b="1" dirty="0"/>
              <a:t>examination 	</a:t>
            </a:r>
          </a:p>
          <a:p>
            <a:pPr algn="l" rtl="0"/>
            <a:r>
              <a:rPr lang="en-US" sz="2400" b="1" dirty="0" smtClean="0"/>
              <a:t>Abdominal </a:t>
            </a:r>
            <a:r>
              <a:rPr lang="en-US" sz="2400" b="1" dirty="0"/>
              <a:t>examination 	</a:t>
            </a:r>
          </a:p>
          <a:p>
            <a:pPr algn="l" rtl="0"/>
            <a:r>
              <a:rPr lang="en-US" sz="2400" b="1" dirty="0" err="1" smtClean="0"/>
              <a:t>Locomotor</a:t>
            </a:r>
            <a:r>
              <a:rPr lang="en-US" sz="2400" b="1" dirty="0" smtClean="0"/>
              <a:t> </a:t>
            </a:r>
            <a:r>
              <a:rPr lang="en-US" sz="2400" b="1" dirty="0"/>
              <a:t>system examination </a:t>
            </a:r>
          </a:p>
          <a:p>
            <a:pPr algn="l" rtl="0"/>
            <a:r>
              <a:rPr lang="en-US" sz="2400" b="1" dirty="0" smtClean="0"/>
              <a:t>Nervous </a:t>
            </a:r>
            <a:r>
              <a:rPr lang="en-US" sz="2400" b="1" dirty="0"/>
              <a:t>system examination </a:t>
            </a:r>
          </a:p>
          <a:p>
            <a:pPr algn="l" rtl="0"/>
            <a:r>
              <a:rPr lang="en-US" sz="2400" b="1" dirty="0" smtClean="0"/>
              <a:t>Examination </a:t>
            </a:r>
            <a:r>
              <a:rPr lang="en-US" sz="2400" b="1" dirty="0"/>
              <a:t>of the jugular veins </a:t>
            </a:r>
          </a:p>
          <a:p>
            <a:pPr algn="l" rtl="0"/>
            <a:r>
              <a:rPr lang="en-US" sz="2400" b="1" dirty="0" smtClean="0"/>
              <a:t>Ear </a:t>
            </a:r>
            <a:r>
              <a:rPr lang="en-US" sz="2400" b="1" dirty="0"/>
              <a:t>examination 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334000" y="1277957"/>
            <a:ext cx="3589662" cy="5580043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l" rtl="0"/>
            <a:r>
              <a:rPr lang="en-US" sz="2000" b="1" dirty="0"/>
              <a:t>Throat examination 	</a:t>
            </a:r>
          </a:p>
          <a:p>
            <a:pPr algn="l" rtl="0"/>
            <a:r>
              <a:rPr lang="en-US" sz="2000" b="1" dirty="0" smtClean="0"/>
              <a:t>External </a:t>
            </a:r>
            <a:r>
              <a:rPr lang="en-US" sz="2000" b="1" dirty="0"/>
              <a:t>Eye and fundus examination 	</a:t>
            </a:r>
          </a:p>
          <a:p>
            <a:pPr algn="l" rtl="0"/>
            <a:r>
              <a:rPr lang="en-US" sz="2000" b="1" dirty="0" smtClean="0"/>
              <a:t>Breast </a:t>
            </a:r>
            <a:r>
              <a:rPr lang="en-US" sz="2000" b="1" dirty="0"/>
              <a:t>examination 	</a:t>
            </a:r>
          </a:p>
          <a:p>
            <a:pPr algn="l" rtl="0"/>
            <a:r>
              <a:rPr lang="en-US" sz="2000" b="1" dirty="0" smtClean="0"/>
              <a:t>Examination </a:t>
            </a:r>
            <a:r>
              <a:rPr lang="en-US" sz="2000" b="1" dirty="0"/>
              <a:t>of the thyroid </a:t>
            </a:r>
          </a:p>
          <a:p>
            <a:pPr algn="l" rtl="0"/>
            <a:r>
              <a:rPr lang="en-US" sz="2000" b="1" dirty="0" smtClean="0"/>
              <a:t>Lymph </a:t>
            </a:r>
            <a:r>
              <a:rPr lang="en-US" sz="2000" b="1" dirty="0"/>
              <a:t>nodes examination </a:t>
            </a:r>
          </a:p>
          <a:p>
            <a:pPr algn="l" rtl="0"/>
            <a:r>
              <a:rPr lang="en-US" sz="2000" b="1" dirty="0" smtClean="0"/>
              <a:t>PV </a:t>
            </a:r>
            <a:r>
              <a:rPr lang="en-US" sz="2000" b="1" dirty="0"/>
              <a:t>examination 	</a:t>
            </a:r>
          </a:p>
          <a:p>
            <a:pPr algn="l" rtl="0"/>
            <a:r>
              <a:rPr lang="en-US" sz="2000" b="1" dirty="0" smtClean="0"/>
              <a:t>Assessment </a:t>
            </a:r>
            <a:r>
              <a:rPr lang="en-US" sz="2000" b="1" dirty="0"/>
              <a:t>of uterine fundus level in pregnancy </a:t>
            </a:r>
          </a:p>
          <a:p>
            <a:pPr algn="l" rtl="0"/>
            <a:r>
              <a:rPr lang="en-US" sz="2000" b="1" dirty="0" smtClean="0"/>
              <a:t>PR </a:t>
            </a:r>
            <a:r>
              <a:rPr lang="en-US" sz="2000" b="1" dirty="0"/>
              <a:t>examination 	</a:t>
            </a:r>
          </a:p>
          <a:p>
            <a:pPr algn="l" rtl="0"/>
            <a:r>
              <a:rPr lang="en-US" sz="2000" b="1" dirty="0" smtClean="0"/>
              <a:t>Examining </a:t>
            </a:r>
            <a:r>
              <a:rPr lang="en-US" sz="2000" b="1" dirty="0"/>
              <a:t>lumps 	</a:t>
            </a:r>
          </a:p>
          <a:p>
            <a:pPr algn="l" rtl="0"/>
            <a:endParaRPr lang="ar-EG" sz="2000" b="1" dirty="0"/>
          </a:p>
        </p:txBody>
      </p:sp>
    </p:spTree>
    <p:extLst>
      <p:ext uri="{BB962C8B-B14F-4D97-AF65-F5344CB8AC3E}">
        <p14:creationId xmlns:p14="http://schemas.microsoft.com/office/powerpoint/2010/main" val="239201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1999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 rtl="0"/>
            <a:r>
              <a:rPr lang="en-US" sz="3200" b="1" dirty="0">
                <a:solidFill>
                  <a:srgbClr val="FF0000"/>
                </a:solidFill>
              </a:rPr>
              <a:t>Basic </a:t>
            </a:r>
            <a:r>
              <a:rPr lang="en-US" sz="3200" b="1" dirty="0">
                <a:solidFill>
                  <a:srgbClr val="7030A0"/>
                </a:solidFill>
              </a:rPr>
              <a:t>diagnostic and intervention </a:t>
            </a:r>
            <a:r>
              <a:rPr lang="en-US" sz="3200" b="1" dirty="0" smtClean="0">
                <a:solidFill>
                  <a:srgbClr val="7030A0"/>
                </a:solidFill>
              </a:rPr>
              <a:t>procedures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</a:rPr>
              <a:t>to be achieved from this curriculum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692726"/>
            <a:ext cx="4876800" cy="6165273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l" rtl="0"/>
            <a:r>
              <a:rPr lang="en-US" sz="2000" b="1" dirty="0"/>
              <a:t>Performing venipuncture and collect blood samples. 	</a:t>
            </a:r>
          </a:p>
          <a:p>
            <a:pPr algn="l" rtl="0"/>
            <a:r>
              <a:rPr lang="en-US" sz="2000" b="1" dirty="0" smtClean="0"/>
              <a:t>Inserting </a:t>
            </a:r>
            <a:r>
              <a:rPr lang="en-US" sz="2000" b="1" dirty="0"/>
              <a:t>a cannula into peripheral veins. 	</a:t>
            </a:r>
          </a:p>
          <a:p>
            <a:pPr algn="l" rtl="0"/>
            <a:r>
              <a:rPr lang="en-US" sz="2000" b="1" dirty="0" smtClean="0"/>
              <a:t>Establishing </a:t>
            </a:r>
            <a:r>
              <a:rPr lang="en-US" sz="2000" b="1" dirty="0"/>
              <a:t>peripheral intravenous access and setting up an infusion; use of infusion devices 	</a:t>
            </a:r>
          </a:p>
          <a:p>
            <a:pPr algn="l" rtl="0"/>
            <a:r>
              <a:rPr lang="en-US" sz="2000" b="1" dirty="0" smtClean="0"/>
              <a:t>Giving </a:t>
            </a:r>
            <a:r>
              <a:rPr lang="en-US" sz="2000" b="1" dirty="0"/>
              <a:t>intramuscular, subcutaneous, intradermal and intravenous injections. 	</a:t>
            </a:r>
          </a:p>
          <a:p>
            <a:pPr algn="l" rtl="0"/>
            <a:r>
              <a:rPr lang="en-US" sz="2000" b="1" dirty="0" smtClean="0"/>
              <a:t>Suturing </a:t>
            </a:r>
            <a:r>
              <a:rPr lang="en-US" sz="2000" b="1" dirty="0"/>
              <a:t>of superficial wounds. 	</a:t>
            </a:r>
          </a:p>
          <a:p>
            <a:pPr algn="l" rtl="0"/>
            <a:r>
              <a:rPr lang="en-US" sz="2000" b="1" dirty="0" smtClean="0"/>
              <a:t>Performing </a:t>
            </a:r>
            <a:r>
              <a:rPr lang="en-US" sz="2000" b="1" dirty="0"/>
              <a:t>cardiopulmonary resuscitation and basic life-support </a:t>
            </a:r>
          </a:p>
          <a:p>
            <a:pPr algn="l" rtl="0"/>
            <a:r>
              <a:rPr lang="en-US" sz="2000" b="1" dirty="0" smtClean="0"/>
              <a:t>Performing </a:t>
            </a:r>
            <a:r>
              <a:rPr lang="en-US" sz="2000" b="1" dirty="0"/>
              <a:t>and interpreting basic bedside laboratory tests 	</a:t>
            </a:r>
          </a:p>
          <a:p>
            <a:pPr algn="l" rtl="0"/>
            <a:r>
              <a:rPr lang="en-US" sz="2000" b="1" dirty="0" smtClean="0"/>
              <a:t>Performing </a:t>
            </a:r>
            <a:r>
              <a:rPr lang="en-US" sz="2000" b="1" dirty="0"/>
              <a:t>and interpreting ECG </a:t>
            </a:r>
          </a:p>
          <a:p>
            <a:pPr algn="l" rtl="0"/>
            <a:r>
              <a:rPr lang="en-US" sz="2000" b="1" dirty="0" smtClean="0"/>
              <a:t>Managing </a:t>
            </a:r>
            <a:r>
              <a:rPr lang="en-US" sz="2000" b="1" dirty="0"/>
              <a:t>an electrocardiograph (ECG) monitor 	</a:t>
            </a:r>
          </a:p>
          <a:p>
            <a:pPr marL="0" indent="0" algn="l" rtl="0">
              <a:buNone/>
            </a:pPr>
            <a:r>
              <a:rPr lang="en-US" sz="2000" b="1" dirty="0"/>
              <a:t>	</a:t>
            </a:r>
          </a:p>
          <a:p>
            <a:pPr algn="l" rtl="0"/>
            <a:endParaRPr lang="ar-EG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692726"/>
            <a:ext cx="4267199" cy="6165273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l" rtl="0"/>
            <a:r>
              <a:rPr lang="en-US" sz="2200" b="1" dirty="0"/>
              <a:t>Using a nebulizer for administration of inhalation therapy 	</a:t>
            </a:r>
          </a:p>
          <a:p>
            <a:pPr algn="l" rtl="0"/>
            <a:r>
              <a:rPr lang="en-US" sz="2200" b="1" dirty="0" smtClean="0"/>
              <a:t>Performing </a:t>
            </a:r>
            <a:r>
              <a:rPr lang="en-US" sz="2200" b="1" dirty="0"/>
              <a:t>male and female bladder catheterization 	</a:t>
            </a:r>
          </a:p>
          <a:p>
            <a:pPr algn="l" rtl="0"/>
            <a:r>
              <a:rPr lang="en-US" sz="2200" b="1" dirty="0" smtClean="0"/>
              <a:t>Administering </a:t>
            </a:r>
            <a:r>
              <a:rPr lang="en-US" sz="2200" b="1" dirty="0"/>
              <a:t>basic oxygen therapy 	</a:t>
            </a:r>
          </a:p>
          <a:p>
            <a:pPr algn="l" rtl="0"/>
            <a:r>
              <a:rPr lang="en-US" sz="2200" b="1" dirty="0" smtClean="0"/>
              <a:t>Wound </a:t>
            </a:r>
            <a:r>
              <a:rPr lang="en-US" sz="2200" b="1" dirty="0"/>
              <a:t>care and basic wound dressing 	</a:t>
            </a:r>
          </a:p>
          <a:p>
            <a:pPr algn="l" rtl="0"/>
            <a:r>
              <a:rPr lang="en-US" sz="2200" b="1" dirty="0" smtClean="0"/>
              <a:t>Managing </a:t>
            </a:r>
            <a:r>
              <a:rPr lang="en-US" sz="2200" b="1" dirty="0"/>
              <a:t>Blood transfusion </a:t>
            </a:r>
          </a:p>
          <a:p>
            <a:pPr algn="l" rtl="0"/>
            <a:r>
              <a:rPr lang="en-US" sz="2200" b="1" dirty="0" smtClean="0"/>
              <a:t>Inserting </a:t>
            </a:r>
            <a:r>
              <a:rPr lang="en-US" sz="2200" b="1" dirty="0"/>
              <a:t>a nasogastric tube. </a:t>
            </a:r>
          </a:p>
          <a:p>
            <a:pPr algn="l" rtl="0"/>
            <a:r>
              <a:rPr lang="en-US" sz="2200" b="1" dirty="0" smtClean="0"/>
              <a:t>Administering </a:t>
            </a:r>
            <a:r>
              <a:rPr lang="en-US" sz="2200" b="1" dirty="0"/>
              <a:t>local anesthetics </a:t>
            </a:r>
          </a:p>
          <a:p>
            <a:pPr algn="l" rtl="0"/>
            <a:r>
              <a:rPr lang="en-US" sz="2200" b="1" dirty="0" smtClean="0"/>
              <a:t>Performing </a:t>
            </a:r>
            <a:r>
              <a:rPr lang="en-US" sz="2200" b="1" dirty="0"/>
              <a:t>the procedure of normal labor </a:t>
            </a:r>
            <a:endParaRPr lang="en-US" sz="2200" b="1" dirty="0" smtClean="0"/>
          </a:p>
          <a:p>
            <a:pPr algn="l" rtl="0"/>
            <a:r>
              <a:rPr lang="en-US" sz="2200" b="1" dirty="0"/>
              <a:t>Taking swabs for different diagnostic purposes 	</a:t>
            </a:r>
          </a:p>
        </p:txBody>
      </p:sp>
    </p:spTree>
    <p:extLst>
      <p:ext uri="{BB962C8B-B14F-4D97-AF65-F5344CB8AC3E}">
        <p14:creationId xmlns:p14="http://schemas.microsoft.com/office/powerpoint/2010/main" val="122193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88136"/>
            <a:ext cx="7886700" cy="837282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Practical </a:t>
            </a:r>
            <a:r>
              <a:rPr lang="en-US" sz="3600" b="1" dirty="0" smtClean="0">
                <a:solidFill>
                  <a:srgbClr val="7030A0"/>
                </a:solidFill>
              </a:rPr>
              <a:t>skills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to be achieved from this curriculum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80498"/>
            <a:ext cx="4494882" cy="5877502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l" rtl="0"/>
            <a:r>
              <a:rPr lang="en-US" sz="2000" dirty="0"/>
              <a:t>Dissecting the different parts and organs of the human </a:t>
            </a:r>
            <a:r>
              <a:rPr lang="en-US" sz="2000" dirty="0" smtClean="0"/>
              <a:t>body</a:t>
            </a:r>
          </a:p>
          <a:p>
            <a:pPr algn="l" rtl="0"/>
            <a:r>
              <a:rPr lang="en-US" sz="2000" dirty="0"/>
              <a:t>Performing Biochemical and microscopic urine and stool analysis 	</a:t>
            </a:r>
          </a:p>
          <a:p>
            <a:pPr algn="l" rtl="0"/>
            <a:r>
              <a:rPr lang="en-US" sz="2000" dirty="0"/>
              <a:t>Performing basic biochemical blood tests 	</a:t>
            </a:r>
          </a:p>
          <a:p>
            <a:pPr algn="l" rtl="0"/>
            <a:r>
              <a:rPr lang="en-US" sz="2000" dirty="0"/>
              <a:t>Preparing urine and stool specimen for microscopic examination 	</a:t>
            </a:r>
          </a:p>
          <a:p>
            <a:pPr algn="l" rtl="0"/>
            <a:r>
              <a:rPr lang="en-US" sz="2000" dirty="0"/>
              <a:t>Identification of parasites and parasitic ova under the microscope 	</a:t>
            </a:r>
          </a:p>
          <a:p>
            <a:pPr algn="l" rtl="0"/>
            <a:r>
              <a:rPr lang="en-US" sz="2000" dirty="0"/>
              <a:t>Identification of different normal tissue sections under the microscope 	</a:t>
            </a:r>
          </a:p>
          <a:p>
            <a:pPr algn="l" rtl="0"/>
            <a:r>
              <a:rPr lang="en-US" sz="2000" dirty="0"/>
              <a:t>Identification of different pathological alterations in tissue sections under the microscope 	</a:t>
            </a:r>
          </a:p>
          <a:p>
            <a:pPr marL="0" indent="0" algn="l" rtl="0">
              <a:buNone/>
            </a:pP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253" y="1144686"/>
            <a:ext cx="4406747" cy="5713313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l" rtl="0"/>
            <a:r>
              <a:rPr lang="en-US" sz="1800" dirty="0"/>
              <a:t>Identification of gross pathological alterations in different body organ specimens </a:t>
            </a:r>
            <a:endParaRPr lang="en-US" sz="1800" dirty="0" smtClean="0"/>
          </a:p>
          <a:p>
            <a:pPr algn="l" rtl="0"/>
            <a:r>
              <a:rPr lang="en-US" sz="1800" dirty="0"/>
              <a:t>Determining blood group and performing cross matching and computability tests 	</a:t>
            </a:r>
          </a:p>
          <a:p>
            <a:pPr algn="l" rtl="0"/>
            <a:r>
              <a:rPr lang="en-US" sz="1800" dirty="0"/>
              <a:t>Preparing and examining blood films and assessing hemoglobin value in a blood sample 	</a:t>
            </a:r>
          </a:p>
          <a:p>
            <a:pPr algn="l" rtl="0"/>
            <a:r>
              <a:rPr lang="en-US" sz="1800" dirty="0"/>
              <a:t>Obtaining and handling a blood sample for culture 	</a:t>
            </a:r>
          </a:p>
          <a:p>
            <a:pPr algn="l" rtl="0"/>
            <a:r>
              <a:rPr lang="en-US" sz="1800" dirty="0" smtClean="0"/>
              <a:t>Performing </a:t>
            </a:r>
            <a:r>
              <a:rPr lang="en-US" sz="1800" dirty="0"/>
              <a:t>and interpreting basic respiratory function tests. 	</a:t>
            </a:r>
          </a:p>
          <a:p>
            <a:pPr algn="l" rtl="0"/>
            <a:endParaRPr lang="ar-EG" sz="1800" dirty="0"/>
          </a:p>
          <a:p>
            <a:pPr algn="l" rtl="0"/>
            <a:r>
              <a:rPr lang="en-US" sz="1800" dirty="0" smtClean="0"/>
              <a:t>Identifying </a:t>
            </a:r>
            <a:r>
              <a:rPr lang="en-US" sz="1800" dirty="0"/>
              <a:t>different bacteria and fungi under the microscope 	</a:t>
            </a:r>
          </a:p>
          <a:p>
            <a:pPr algn="l" rtl="0"/>
            <a:endParaRPr lang="ar-EG" sz="1800" dirty="0"/>
          </a:p>
          <a:p>
            <a:pPr algn="l" rtl="0"/>
            <a:r>
              <a:rPr lang="en-US" sz="1800" dirty="0" smtClean="0"/>
              <a:t>Differentiating </a:t>
            </a:r>
            <a:r>
              <a:rPr lang="en-US" sz="1800" dirty="0"/>
              <a:t>different bacterial growth in culture 	</a:t>
            </a:r>
          </a:p>
          <a:p>
            <a:pPr marL="0" indent="0" algn="l" rtl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4568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65" y="2040876"/>
            <a:ext cx="8229600" cy="1165032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b="1" dirty="0" smtClean="0">
                <a:solidFill>
                  <a:srgbClr val="FF0000"/>
                </a:solidFill>
              </a:rPr>
              <a:t>Curriculum Map</a:t>
            </a:r>
            <a:endParaRPr lang="ar-EG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53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99060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Why </a:t>
            </a:r>
            <a:r>
              <a:rPr lang="en-US" b="1" dirty="0" smtClean="0">
                <a:solidFill>
                  <a:srgbClr val="FF0000"/>
                </a:solidFill>
              </a:rPr>
              <a:t>Credit points </a:t>
            </a:r>
            <a:r>
              <a:rPr lang="en-US" b="1" dirty="0">
                <a:solidFill>
                  <a:srgbClr val="FF0000"/>
                </a:solidFill>
              </a:rPr>
              <a:t>are not credit </a:t>
            </a:r>
            <a:r>
              <a:rPr lang="en-US" b="1" dirty="0" smtClean="0">
                <a:solidFill>
                  <a:srgbClr val="FF0000"/>
                </a:solidFill>
              </a:rPr>
              <a:t>hours?</a:t>
            </a:r>
            <a:endParaRPr lang="ar-EG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3983718"/>
              </p:ext>
            </p:extLst>
          </p:nvPr>
        </p:nvGraphicFramePr>
        <p:xfrm>
          <a:off x="0" y="990600"/>
          <a:ext cx="9144000" cy="5867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79800"/>
                <a:gridCol w="5664200"/>
              </a:tblGrid>
              <a:tr h="869244">
                <a:tc>
                  <a:txBody>
                    <a:bodyPr/>
                    <a:lstStyle/>
                    <a:p>
                      <a:pPr algn="ctr" rtl="1"/>
                      <a:r>
                        <a:rPr lang="en-US" sz="40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Credit Hours </a:t>
                      </a:r>
                      <a:endParaRPr lang="ar-EG" sz="40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40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Credit Points</a:t>
                      </a:r>
                      <a:endParaRPr lang="ar-EG" sz="40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998156">
                <a:tc>
                  <a:txBody>
                    <a:bodyPr/>
                    <a:lstStyle/>
                    <a:p>
                      <a:pPr rtl="1"/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Measure and record </a:t>
                      </a:r>
                      <a:r>
                        <a:rPr lang="en-US" sz="2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only student attendance within classes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laboratories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workshops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2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conferences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 the presence of the teacher only.</a:t>
                      </a:r>
                      <a:endParaRPr lang="ar-EG" sz="2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800" b="1" dirty="0" smtClean="0"/>
                        <a:t>Measure and record the student's </a:t>
                      </a:r>
                      <a: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a:t>overall achievements </a:t>
                      </a:r>
                      <a:r>
                        <a:rPr lang="en-US" sz="2800" b="1" dirty="0" smtClean="0"/>
                        <a:t>in order to acquire the required information and skills, whether in </a:t>
                      </a:r>
                      <a: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a:t>classrooms</a:t>
                      </a:r>
                      <a:r>
                        <a:rPr lang="en-US" sz="2800" b="1" dirty="0" smtClean="0"/>
                        <a:t>, </a:t>
                      </a:r>
                      <a: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a:t>laboratories</a:t>
                      </a:r>
                      <a:r>
                        <a:rPr lang="en-US" sz="2800" b="1" dirty="0" smtClean="0"/>
                        <a:t>, </a:t>
                      </a:r>
                      <a: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a:t>workshops</a:t>
                      </a:r>
                      <a:r>
                        <a:rPr lang="en-US" sz="2800" b="1" dirty="0" smtClean="0"/>
                        <a:t>, </a:t>
                      </a:r>
                      <a: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a:t>conferences</a:t>
                      </a:r>
                      <a:r>
                        <a:rPr lang="en-US" sz="2800" b="1" dirty="0" smtClean="0"/>
                        <a:t>, </a:t>
                      </a:r>
                      <a: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a:t>exams</a:t>
                      </a:r>
                      <a:r>
                        <a:rPr lang="en-US" sz="2800" b="1" dirty="0" smtClean="0"/>
                        <a:t> or </a:t>
                      </a:r>
                      <a: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a:t>training</a:t>
                      </a:r>
                      <a:r>
                        <a:rPr lang="en-US" sz="2800" b="1" dirty="0" smtClean="0"/>
                        <a:t> in skills during work or field training, or patient-managements</a:t>
                      </a:r>
                      <a:r>
                        <a:rPr lang="en-US" sz="2800" b="1" baseline="0" dirty="0" smtClean="0"/>
                        <a:t>; Weather </a:t>
                      </a:r>
                      <a:r>
                        <a:rPr lang="en-US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 the presence of the teacher </a:t>
                      </a:r>
                      <a:r>
                        <a:rPr lang="en-US" sz="2800" b="1" dirty="0" smtClean="0"/>
                        <a:t>or </a:t>
                      </a:r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self-directed activities. </a:t>
                      </a:r>
                      <a:r>
                        <a:rPr lang="en-US" sz="2800" b="1" dirty="0" smtClean="0"/>
                        <a:t>It is more suitable for Medicine.</a:t>
                      </a:r>
                      <a:endParaRPr lang="ar-EG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43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- </a:t>
            </a:r>
            <a:r>
              <a:rPr lang="en-US" sz="2800" b="1" dirty="0" smtClean="0">
                <a:solidFill>
                  <a:srgbClr val="7030A0"/>
                </a:solidFill>
              </a:rPr>
              <a:t>Each </a:t>
            </a:r>
            <a:r>
              <a:rPr lang="en-US" sz="2800" b="1" dirty="0">
                <a:solidFill>
                  <a:srgbClr val="7030A0"/>
                </a:solidFill>
              </a:rPr>
              <a:t>credit point </a:t>
            </a:r>
            <a:r>
              <a:rPr lang="en-US" sz="2800" b="1" dirty="0"/>
              <a:t>= 30 hours </a:t>
            </a:r>
            <a:r>
              <a:rPr lang="en-US" sz="2800" b="1" dirty="0" smtClean="0"/>
              <a:t>“maximum” </a:t>
            </a:r>
            <a:r>
              <a:rPr lang="en-US" sz="2800" b="1" dirty="0"/>
              <a:t>student activity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- </a:t>
            </a:r>
            <a:r>
              <a:rPr lang="en-US" sz="2800" b="1" dirty="0" smtClean="0">
                <a:solidFill>
                  <a:srgbClr val="002060"/>
                </a:solidFill>
              </a:rPr>
              <a:t>Student </a:t>
            </a:r>
            <a:r>
              <a:rPr lang="en-US" sz="2800" b="1" dirty="0">
                <a:solidFill>
                  <a:srgbClr val="002060"/>
                </a:solidFill>
              </a:rPr>
              <a:t>activity includes</a:t>
            </a:r>
            <a:r>
              <a:rPr lang="en-US" sz="2800" b="1" dirty="0"/>
              <a:t>: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- </a:t>
            </a:r>
            <a:r>
              <a:rPr lang="en-US" sz="2800" b="1" dirty="0" smtClean="0">
                <a:solidFill>
                  <a:srgbClr val="FF0000"/>
                </a:solidFill>
              </a:rPr>
              <a:t>Contact </a:t>
            </a:r>
            <a:r>
              <a:rPr lang="en-US" sz="2800" b="1" dirty="0">
                <a:solidFill>
                  <a:srgbClr val="FF0000"/>
                </a:solidFill>
              </a:rPr>
              <a:t>Hours </a:t>
            </a:r>
            <a:r>
              <a:rPr lang="en-US" sz="2800" b="1" dirty="0" smtClean="0">
                <a:solidFill>
                  <a:srgbClr val="FF0000"/>
                </a:solidFill>
              </a:rPr>
              <a:t>with </a:t>
            </a:r>
            <a:r>
              <a:rPr lang="en-US" sz="2800" b="1" dirty="0">
                <a:solidFill>
                  <a:srgbClr val="FF0000"/>
                </a:solidFill>
              </a:rPr>
              <a:t>the teacher </a:t>
            </a:r>
            <a:r>
              <a:rPr lang="en-US" sz="2800" b="1" dirty="0"/>
              <a:t>(theoretical - interactive - practical - clinical): 50%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- </a:t>
            </a:r>
            <a:r>
              <a:rPr lang="en-US" sz="2800" b="1" dirty="0" smtClean="0">
                <a:solidFill>
                  <a:srgbClr val="FF0000"/>
                </a:solidFill>
              </a:rPr>
              <a:t>Self-directed learning </a:t>
            </a:r>
            <a:r>
              <a:rPr lang="en-US" sz="2800" b="1" dirty="0">
                <a:solidFill>
                  <a:srgbClr val="FF0000"/>
                </a:solidFill>
              </a:rPr>
              <a:t>activities</a:t>
            </a:r>
            <a:r>
              <a:rPr lang="en-US" sz="2800" b="1" dirty="0"/>
              <a:t>: 40%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- </a:t>
            </a:r>
            <a:r>
              <a:rPr lang="en-US" sz="2800" b="1" dirty="0" smtClean="0">
                <a:solidFill>
                  <a:srgbClr val="FF0000"/>
                </a:solidFill>
              </a:rPr>
              <a:t>Attendance </a:t>
            </a:r>
            <a:r>
              <a:rPr lang="en-US" sz="2800" b="1" dirty="0">
                <a:solidFill>
                  <a:srgbClr val="FF0000"/>
                </a:solidFill>
              </a:rPr>
              <a:t>in the formative examinations</a:t>
            </a:r>
            <a:r>
              <a:rPr lang="en-US" sz="2800" b="1" dirty="0"/>
              <a:t>: 10%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- </a:t>
            </a:r>
            <a:r>
              <a:rPr lang="en-US" sz="2800" b="1" u="sng" dirty="0" smtClean="0">
                <a:solidFill>
                  <a:srgbClr val="002060"/>
                </a:solidFill>
              </a:rPr>
              <a:t>Example</a:t>
            </a:r>
            <a:r>
              <a:rPr lang="en-US" sz="2800" b="1" dirty="0" smtClean="0"/>
              <a:t>: A course with 2 </a:t>
            </a:r>
            <a:r>
              <a:rPr lang="en-US" sz="2800" b="1" dirty="0"/>
              <a:t>points = 60 </a:t>
            </a:r>
            <a:r>
              <a:rPr lang="en-US" sz="2800" b="1" dirty="0" smtClean="0"/>
              <a:t>hours; </a:t>
            </a:r>
            <a:r>
              <a:rPr lang="en-US" sz="2800" b="1" dirty="0"/>
              <a:t>Divided into: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* </a:t>
            </a:r>
            <a:r>
              <a:rPr lang="en-US" sz="2800" b="1" dirty="0" smtClean="0">
                <a:solidFill>
                  <a:srgbClr val="FF0000"/>
                </a:solidFill>
              </a:rPr>
              <a:t>One point</a:t>
            </a:r>
            <a:r>
              <a:rPr lang="en-US" sz="2800" b="1" dirty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(30 hours): </a:t>
            </a:r>
            <a:r>
              <a:rPr lang="en-US" sz="2800" b="1" dirty="0" smtClean="0"/>
              <a:t>for lectures, small groups’ discussion</a:t>
            </a:r>
            <a:r>
              <a:rPr lang="en-US" sz="2800" b="1" dirty="0"/>
              <a:t>, </a:t>
            </a:r>
            <a:r>
              <a:rPr lang="en-US" sz="2800" b="1" dirty="0" smtClean="0"/>
              <a:t>&amp; </a:t>
            </a:r>
            <a:r>
              <a:rPr lang="en-US" sz="2800" b="1" dirty="0"/>
              <a:t>practical / clinical</a:t>
            </a:r>
            <a:r>
              <a:rPr lang="en-US" sz="2800" b="1" dirty="0" smtClean="0"/>
              <a:t>.</a:t>
            </a:r>
            <a:br>
              <a:rPr lang="en-US" sz="2800" b="1" dirty="0" smtClean="0"/>
            </a:br>
            <a:r>
              <a:rPr lang="en-US" sz="2800" b="1" dirty="0"/>
              <a:t>*</a:t>
            </a:r>
            <a:r>
              <a:rPr lang="en-US" sz="2800" b="1" dirty="0" smtClean="0"/>
              <a:t> </a:t>
            </a:r>
            <a:r>
              <a:rPr lang="en-US" sz="2800" b="1" dirty="0">
                <a:solidFill>
                  <a:srgbClr val="FF0000"/>
                </a:solidFill>
              </a:rPr>
              <a:t>0.8 </a:t>
            </a:r>
            <a:r>
              <a:rPr lang="en-US" sz="2800" b="1" dirty="0" smtClean="0">
                <a:solidFill>
                  <a:srgbClr val="FF0000"/>
                </a:solidFill>
              </a:rPr>
              <a:t>points (24 hours)</a:t>
            </a:r>
            <a:r>
              <a:rPr lang="en-US" sz="2800" b="1" dirty="0" smtClean="0"/>
              <a:t>: self-directed learning (</a:t>
            </a:r>
            <a:r>
              <a:rPr lang="en-US" sz="2800" b="1" dirty="0"/>
              <a:t>presentation - electronic interaction - research preparation ...)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* </a:t>
            </a:r>
            <a:r>
              <a:rPr lang="en-US" sz="2800" b="1" dirty="0" smtClean="0">
                <a:solidFill>
                  <a:srgbClr val="FF0000"/>
                </a:solidFill>
              </a:rPr>
              <a:t>0.2 points (6 hours)</a:t>
            </a:r>
            <a:r>
              <a:rPr lang="en-US" sz="2800" b="1" dirty="0" smtClean="0"/>
              <a:t>: formative </a:t>
            </a:r>
            <a:r>
              <a:rPr lang="en-US" sz="2800" b="1" dirty="0"/>
              <a:t>examinations.</a:t>
            </a:r>
            <a:endParaRPr lang="ar-EG" sz="2800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43210" y="0"/>
            <a:ext cx="6235547" cy="8482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Rules for the bylaws</a:t>
            </a:r>
            <a:endParaRPr lang="ar-E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6673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3200" b="1" dirty="0" smtClean="0"/>
              <a:t>- It </a:t>
            </a:r>
            <a:r>
              <a:rPr lang="en-US" sz="3200" b="1" dirty="0" smtClean="0"/>
              <a:t>is </a:t>
            </a:r>
            <a:r>
              <a:rPr lang="en-US" sz="3200" b="1" dirty="0"/>
              <a:t>an integral part of </a:t>
            </a:r>
            <a:r>
              <a:rPr lang="en-US" sz="3200" b="1" dirty="0" smtClean="0"/>
              <a:t>the learning activities</a:t>
            </a:r>
            <a:r>
              <a:rPr lang="en-US" sz="3200" b="1" dirty="0"/>
              <a:t>.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- </a:t>
            </a:r>
            <a:r>
              <a:rPr lang="en-US" sz="3200" b="1" dirty="0" smtClean="0"/>
              <a:t>The </a:t>
            </a:r>
            <a:r>
              <a:rPr lang="en-US" sz="3200" b="1" dirty="0"/>
              <a:t>design of student assessment should be based on the </a:t>
            </a:r>
            <a:r>
              <a:rPr lang="en-US" sz="3200" b="1" dirty="0" smtClean="0"/>
              <a:t>ILOs of the </a:t>
            </a:r>
            <a:r>
              <a:rPr lang="en-US" sz="3200" b="1" dirty="0"/>
              <a:t>learning program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- Realistic and </a:t>
            </a:r>
            <a:r>
              <a:rPr lang="en-US" sz="3200" b="1" dirty="0"/>
              <a:t>reliable assessment tools must be used.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- The </a:t>
            </a:r>
            <a:r>
              <a:rPr lang="en-US" sz="3200" b="1" dirty="0"/>
              <a:t>assessment of the students should be based on the integrated evaluation, not the assessment of the subjects,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- It </a:t>
            </a:r>
            <a:r>
              <a:rPr lang="en-US" sz="3200" b="1" dirty="0" smtClean="0"/>
              <a:t>should be based on </a:t>
            </a:r>
            <a:r>
              <a:rPr lang="en-US" sz="3200" b="1" dirty="0">
                <a:solidFill>
                  <a:srgbClr val="7030A0"/>
                </a:solidFill>
              </a:rPr>
              <a:t>blue-print</a:t>
            </a:r>
            <a:r>
              <a:rPr lang="en-US" sz="3200" b="1" dirty="0"/>
              <a:t> </a:t>
            </a:r>
            <a:r>
              <a:rPr lang="en-US" sz="3200" b="1" dirty="0" smtClean="0"/>
              <a:t>of </a:t>
            </a:r>
            <a:r>
              <a:rPr lang="en-US" sz="3200" b="1" dirty="0"/>
              <a:t>each </a:t>
            </a:r>
            <a:r>
              <a:rPr lang="en-US" sz="3200" b="1" dirty="0" smtClean="0"/>
              <a:t>Block, </a:t>
            </a:r>
            <a:r>
              <a:rPr lang="en-US" sz="3200" b="1" dirty="0"/>
              <a:t>taking into consideration the </a:t>
            </a:r>
            <a:r>
              <a:rPr lang="en-US" sz="3200" b="1" dirty="0">
                <a:solidFill>
                  <a:srgbClr val="7030A0"/>
                </a:solidFill>
              </a:rPr>
              <a:t>NARS</a:t>
            </a:r>
            <a:r>
              <a:rPr lang="en-US" sz="3200" b="1" dirty="0"/>
              <a:t> evaluation </a:t>
            </a:r>
            <a:r>
              <a:rPr lang="en-US" sz="3200" b="1" dirty="0" smtClean="0"/>
              <a:t>rules</a:t>
            </a:r>
            <a:endParaRPr lang="ar-EG" sz="2800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43210" y="0"/>
            <a:ext cx="6235547" cy="8482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Students Evaluation</a:t>
            </a:r>
            <a:endParaRPr lang="ar-E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540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3600" b="1" dirty="0"/>
              <a:t>- Students are not allowed to enter the examinations unless they meet the attendance </a:t>
            </a:r>
            <a:r>
              <a:rPr lang="en-US" sz="3600" b="1" dirty="0" smtClean="0"/>
              <a:t>of </a:t>
            </a:r>
            <a:r>
              <a:rPr lang="en-US" sz="3600" b="1" dirty="0">
                <a:solidFill>
                  <a:srgbClr val="7030A0"/>
                </a:solidFill>
              </a:rPr>
              <a:t>75</a:t>
            </a:r>
            <a:r>
              <a:rPr lang="en-US" sz="3600" b="1" dirty="0" smtClean="0">
                <a:solidFill>
                  <a:srgbClr val="7030A0"/>
                </a:solidFill>
              </a:rPr>
              <a:t>% of the hrs</a:t>
            </a:r>
            <a:r>
              <a:rPr lang="en-US" sz="3600" b="1" dirty="0" smtClean="0"/>
              <a:t>.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>-</a:t>
            </a:r>
            <a:r>
              <a:rPr lang="en-US" sz="3600" b="1" dirty="0"/>
              <a:t>The faculty must adopt the </a:t>
            </a:r>
            <a:r>
              <a:rPr lang="en-US" sz="3600" b="1" dirty="0">
                <a:solidFill>
                  <a:srgbClr val="7030A0"/>
                </a:solidFill>
              </a:rPr>
              <a:t>Formative Assessment </a:t>
            </a:r>
            <a:r>
              <a:rPr lang="en-US" sz="3600" b="1" dirty="0"/>
              <a:t>System, which does not include any grades, and the coordinator is obliged to give feedback to the </a:t>
            </a:r>
            <a:r>
              <a:rPr lang="en-US" sz="3600" b="1" dirty="0" smtClean="0"/>
              <a:t>student, </a:t>
            </a:r>
            <a:r>
              <a:rPr lang="en-US" sz="3600" b="1" dirty="0"/>
              <a:t>and </a:t>
            </a:r>
            <a:r>
              <a:rPr lang="en-US" sz="3600" b="1" dirty="0" smtClean="0"/>
              <a:t>its attendance is </a:t>
            </a:r>
            <a:r>
              <a:rPr lang="en-US" sz="3600" b="1" dirty="0"/>
              <a:t>a requirement for the entry of the </a:t>
            </a:r>
            <a:r>
              <a:rPr lang="en-US" sz="3600" b="1" dirty="0">
                <a:solidFill>
                  <a:srgbClr val="7030A0"/>
                </a:solidFill>
              </a:rPr>
              <a:t>Summative Assessment</a:t>
            </a:r>
            <a:r>
              <a:rPr lang="en-US" sz="3600" b="1" dirty="0"/>
              <a:t>. The student uses the </a:t>
            </a:r>
            <a:r>
              <a:rPr lang="en-US" sz="3600" b="1" dirty="0" smtClean="0"/>
              <a:t>(</a:t>
            </a:r>
            <a:r>
              <a:rPr lang="en-US" sz="3600" b="1" dirty="0" smtClean="0">
                <a:solidFill>
                  <a:srgbClr val="7030A0"/>
                </a:solidFill>
              </a:rPr>
              <a:t>Student </a:t>
            </a:r>
            <a:r>
              <a:rPr lang="en-US" sz="3600" b="1" dirty="0">
                <a:solidFill>
                  <a:srgbClr val="7030A0"/>
                </a:solidFill>
              </a:rPr>
              <a:t>Portfolio </a:t>
            </a:r>
            <a:r>
              <a:rPr lang="en-US" sz="3600" b="1" dirty="0"/>
              <a:t>) For </a:t>
            </a:r>
            <a:r>
              <a:rPr lang="en-US" sz="3600" b="1" dirty="0" smtClean="0"/>
              <a:t>follow-up.</a:t>
            </a:r>
            <a:endParaRPr lang="ar-EG" sz="3600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43210" y="0"/>
            <a:ext cx="6235547" cy="8482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Students Evaluation</a:t>
            </a:r>
            <a:endParaRPr lang="ar-E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517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3600" b="1" dirty="0" smtClean="0"/>
              <a:t>-</a:t>
            </a:r>
            <a:r>
              <a:rPr lang="en-US" sz="3600" b="1" dirty="0"/>
              <a:t>The </a:t>
            </a:r>
            <a:r>
              <a:rPr lang="en-US" sz="3600" b="1" dirty="0" smtClean="0">
                <a:solidFill>
                  <a:srgbClr val="7030A0"/>
                </a:solidFill>
              </a:rPr>
              <a:t>Summative Assessment </a:t>
            </a:r>
            <a:r>
              <a:rPr lang="en-US" sz="3600" b="1" dirty="0"/>
              <a:t>includes the </a:t>
            </a:r>
            <a:r>
              <a:rPr lang="en-US" sz="3600" b="1" dirty="0" smtClean="0">
                <a:solidFill>
                  <a:srgbClr val="7030A0"/>
                </a:solidFill>
              </a:rPr>
              <a:t>continuous </a:t>
            </a:r>
            <a:r>
              <a:rPr lang="en-US" sz="3600" b="1" dirty="0">
                <a:solidFill>
                  <a:srgbClr val="7030A0"/>
                </a:solidFill>
              </a:rPr>
              <a:t>periodic</a:t>
            </a:r>
            <a:r>
              <a:rPr lang="en-US" sz="3600" b="1" dirty="0"/>
              <a:t> </a:t>
            </a:r>
            <a:r>
              <a:rPr lang="en-US" sz="3600" b="1" dirty="0" smtClean="0">
                <a:solidFill>
                  <a:srgbClr val="7030A0"/>
                </a:solidFill>
              </a:rPr>
              <a:t>Evaluation</a:t>
            </a:r>
            <a:r>
              <a:rPr lang="en-US" sz="3600" b="1" dirty="0" smtClean="0"/>
              <a:t>, and </a:t>
            </a:r>
            <a:r>
              <a:rPr lang="en-US" sz="3600" b="1" dirty="0">
                <a:solidFill>
                  <a:srgbClr val="7030A0"/>
                </a:solidFill>
              </a:rPr>
              <a:t>final examinations</a:t>
            </a:r>
            <a:r>
              <a:rPr lang="en-US" sz="3600" b="1" dirty="0"/>
              <a:t>.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7030A0"/>
                </a:solidFill>
              </a:rPr>
              <a:t>- </a:t>
            </a:r>
            <a:r>
              <a:rPr lang="en-US" sz="3600" b="1" u="sng" dirty="0" smtClean="0">
                <a:solidFill>
                  <a:srgbClr val="7030A0"/>
                </a:solidFill>
              </a:rPr>
              <a:t>The </a:t>
            </a:r>
            <a:r>
              <a:rPr lang="en-US" sz="3600" b="1" u="sng" dirty="0">
                <a:solidFill>
                  <a:srgbClr val="7030A0"/>
                </a:solidFill>
              </a:rPr>
              <a:t>continuous periodic</a:t>
            </a:r>
            <a:r>
              <a:rPr lang="en-US" sz="3600" b="1" u="sng" dirty="0"/>
              <a:t> </a:t>
            </a:r>
            <a:r>
              <a:rPr lang="en-US" sz="3600" b="1" u="sng" dirty="0">
                <a:solidFill>
                  <a:srgbClr val="7030A0"/>
                </a:solidFill>
              </a:rPr>
              <a:t>Evaluation </a:t>
            </a:r>
            <a:r>
              <a:rPr lang="en-US" sz="3600" b="1" dirty="0" smtClean="0"/>
              <a:t>: </a:t>
            </a:r>
            <a:r>
              <a:rPr lang="en-US" sz="3600" b="1" dirty="0"/>
              <a:t>is done at the end of the block or the unit of study or semester and the student is tested </a:t>
            </a:r>
            <a:r>
              <a:rPr lang="en-US" sz="3600" b="1" dirty="0" smtClean="0"/>
              <a:t>for </a:t>
            </a:r>
            <a:r>
              <a:rPr lang="en-US" sz="3600" b="1" dirty="0"/>
              <a:t>30% of the </a:t>
            </a:r>
            <a:r>
              <a:rPr lang="en-US" sz="3600" b="1" dirty="0" smtClean="0"/>
              <a:t>total mark.</a:t>
            </a:r>
            <a:endParaRPr lang="ar-EG" sz="3600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43210" y="0"/>
            <a:ext cx="6235547" cy="8482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Students Evaluation</a:t>
            </a:r>
            <a:endParaRPr lang="ar-E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54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3600" b="1" dirty="0" smtClean="0"/>
              <a:t>-</a:t>
            </a:r>
            <a:r>
              <a:rPr lang="en-US" sz="3600" b="1" dirty="0" smtClean="0">
                <a:solidFill>
                  <a:srgbClr val="7030A0"/>
                </a:solidFill>
              </a:rPr>
              <a:t>Final </a:t>
            </a:r>
            <a:r>
              <a:rPr lang="en-US" sz="3600" b="1" dirty="0" smtClean="0">
                <a:solidFill>
                  <a:srgbClr val="7030A0"/>
                </a:solidFill>
              </a:rPr>
              <a:t>Examinations</a:t>
            </a:r>
            <a:r>
              <a:rPr lang="en-US" sz="3600" b="1" dirty="0"/>
              <a:t>: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>*</a:t>
            </a:r>
            <a:r>
              <a:rPr lang="en-US" sz="3600" b="1" dirty="0" smtClean="0">
                <a:solidFill>
                  <a:srgbClr val="FF0000"/>
                </a:solidFill>
              </a:rPr>
              <a:t>Date</a:t>
            </a:r>
            <a:r>
              <a:rPr lang="en-US" sz="3600" b="1" dirty="0"/>
              <a:t>: Done at: The end of the semester in the first three </a:t>
            </a:r>
            <a:r>
              <a:rPr lang="en-US" sz="3600" b="1" dirty="0" smtClean="0"/>
              <a:t>years&amp; </a:t>
            </a:r>
            <a:r>
              <a:rPr lang="en-US" sz="3600" b="1" dirty="0"/>
              <a:t>The end of the academic year in the last two years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>*</a:t>
            </a:r>
            <a:r>
              <a:rPr lang="en-US" sz="3600" b="1" dirty="0" smtClean="0">
                <a:solidFill>
                  <a:srgbClr val="FF0000"/>
                </a:solidFill>
              </a:rPr>
              <a:t>Components</a:t>
            </a:r>
            <a:r>
              <a:rPr lang="en-US" sz="3600" b="1" dirty="0"/>
              <a:t>: The final exam consists of 70% divided into: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= </a:t>
            </a:r>
            <a:r>
              <a:rPr lang="en-US" sz="3600" b="1" u="sng" dirty="0" smtClean="0">
                <a:solidFill>
                  <a:srgbClr val="0070C0"/>
                </a:solidFill>
              </a:rPr>
              <a:t>Integrated </a:t>
            </a:r>
            <a:r>
              <a:rPr lang="en-US" sz="3600" b="1" u="sng" dirty="0">
                <a:solidFill>
                  <a:srgbClr val="0070C0"/>
                </a:solidFill>
              </a:rPr>
              <a:t>editorial test</a:t>
            </a:r>
            <a:r>
              <a:rPr lang="en-US" sz="3600" b="1" dirty="0"/>
              <a:t>: 40% «minimum».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= </a:t>
            </a:r>
            <a:r>
              <a:rPr lang="en-US" sz="3600" b="1" u="sng" dirty="0" smtClean="0">
                <a:solidFill>
                  <a:srgbClr val="0070C0"/>
                </a:solidFill>
              </a:rPr>
              <a:t>Practical</a:t>
            </a:r>
            <a:r>
              <a:rPr lang="en-US" sz="3600" b="1" dirty="0" smtClean="0"/>
              <a:t>/ </a:t>
            </a:r>
            <a:r>
              <a:rPr lang="en-US" sz="3600" b="1" u="sng" dirty="0" smtClean="0">
                <a:solidFill>
                  <a:srgbClr val="0070C0"/>
                </a:solidFill>
              </a:rPr>
              <a:t>Clinical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/>
              <a:t>test: 30%.</a:t>
            </a:r>
            <a:endParaRPr lang="ar-EG" sz="3600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43210" y="0"/>
            <a:ext cx="6235547" cy="8482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Students Evaluation</a:t>
            </a:r>
            <a:endParaRPr lang="ar-E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5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43210" y="0"/>
            <a:ext cx="6235547" cy="8482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Students Evaluation</a:t>
            </a:r>
            <a:endParaRPr lang="ar-EG" b="1" dirty="0">
              <a:solidFill>
                <a:srgbClr val="FF0000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 rot="10800000" flipV="1">
            <a:off x="-11017" y="1143000"/>
            <a:ext cx="91440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EG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cs typeface="+mj-cs"/>
              </a:rPr>
              <a:t>Written Exams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+mj-cs"/>
              </a:rPr>
              <a:t>: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+mj-cs"/>
              </a:rPr>
              <a:t> Sub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+mj-cs"/>
              </a:rPr>
              <a:t>jec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+mj-cs"/>
              </a:rPr>
              <a:t>tive </a:t>
            </a:r>
            <a:r>
              <a:rPr kumimoji="0" lang="ar-EG" altLang="ar-EG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+mj-cs"/>
              </a:rPr>
              <a:t>questions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+mj-cs"/>
              </a:rPr>
              <a:t>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+mj-cs"/>
              </a:rPr>
              <a:t>e.g.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+mj-cs"/>
              </a:rPr>
              <a:t>multiple choice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+mj-cs"/>
              </a:rPr>
              <a:t>,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+mj-cs"/>
              </a:rPr>
              <a:t>extended pairing questions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+mj-cs"/>
              </a:rPr>
              <a:t>, or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+mj-cs"/>
              </a:rPr>
              <a:t>scenario questions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+mj-cs"/>
              </a:rPr>
              <a:t>based on clinical cases</a:t>
            </a:r>
            <a:r>
              <a:rPr kumimoji="0" lang="ar-EG" altLang="ar-EG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+mj-cs"/>
              </a:rPr>
              <a:t> 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EG" altLang="ar-EG" sz="3600" b="1" u="sng" dirty="0">
                <a:solidFill>
                  <a:srgbClr val="FF0000"/>
                </a:solidFill>
                <a:latin typeface="Arial Unicode MS" pitchFamily="34" charset="-128"/>
                <a:cs typeface="+mj-cs"/>
              </a:rPr>
              <a:t>Practical Test</a:t>
            </a:r>
            <a:r>
              <a:rPr lang="ar-EG" altLang="ar-EG" sz="3600" b="1" dirty="0">
                <a:latin typeface="Arial Unicode MS" pitchFamily="34" charset="-128"/>
                <a:cs typeface="+mj-cs"/>
              </a:rPr>
              <a:t>: </a:t>
            </a:r>
            <a:r>
              <a:rPr lang="ar-EG" altLang="ar-EG" sz="3600" b="1" dirty="0" smtClean="0">
                <a:solidFill>
                  <a:srgbClr val="7030A0"/>
                </a:solidFill>
                <a:latin typeface="Arial Unicode MS" pitchFamily="34" charset="-128"/>
                <a:cs typeface="+mj-cs"/>
              </a:rPr>
              <a:t>OP</a:t>
            </a:r>
            <a:r>
              <a:rPr lang="en-US" altLang="ar-EG" sz="3600" b="1" dirty="0" smtClean="0">
                <a:solidFill>
                  <a:srgbClr val="7030A0"/>
                </a:solidFill>
                <a:latin typeface="Arial Unicode MS" pitchFamily="34" charset="-128"/>
                <a:cs typeface="+mj-cs"/>
              </a:rPr>
              <a:t>C</a:t>
            </a:r>
            <a:r>
              <a:rPr lang="ar-EG" altLang="ar-EG" sz="3600" b="1" dirty="0" smtClean="0">
                <a:solidFill>
                  <a:srgbClr val="7030A0"/>
                </a:solidFill>
                <a:latin typeface="Arial Unicode MS" pitchFamily="34" charset="-128"/>
                <a:cs typeface="+mj-cs"/>
              </a:rPr>
              <a:t>E</a:t>
            </a:r>
            <a:r>
              <a:rPr lang="ar-EG" altLang="ar-EG" sz="3600" b="1" dirty="0">
                <a:latin typeface="Arial Unicode MS" pitchFamily="34" charset="-128"/>
                <a:cs typeface="+mj-cs"/>
              </a:rPr>
              <a:t>, </a:t>
            </a:r>
            <a:r>
              <a:rPr lang="ar-EG" altLang="ar-EG" sz="3600" b="1" dirty="0" smtClean="0">
                <a:solidFill>
                  <a:srgbClr val="7030A0"/>
                </a:solidFill>
                <a:latin typeface="Arial Unicode MS" pitchFamily="34" charset="-128"/>
                <a:cs typeface="+mj-cs"/>
              </a:rPr>
              <a:t>OSPE </a:t>
            </a:r>
            <a:r>
              <a:rPr lang="ar-EG" altLang="ar-EG" sz="3600" b="1" dirty="0" smtClean="0">
                <a:latin typeface="Arial Unicode MS" pitchFamily="34" charset="-128"/>
                <a:cs typeface="+mj-cs"/>
              </a:rPr>
              <a:t>and </a:t>
            </a:r>
            <a:r>
              <a:rPr lang="ar-EG" altLang="ar-EG" sz="3600" b="1" dirty="0" smtClean="0">
                <a:solidFill>
                  <a:srgbClr val="7030A0"/>
                </a:solidFill>
                <a:latin typeface="Arial Unicode MS" pitchFamily="34" charset="-128"/>
                <a:cs typeface="+mj-cs"/>
              </a:rPr>
              <a:t>direct</a:t>
            </a:r>
            <a:r>
              <a:rPr lang="ar-EG" altLang="ar-EG" sz="3600" b="1" dirty="0" smtClean="0">
                <a:latin typeface="Arial Unicode MS" pitchFamily="34" charset="-128"/>
                <a:cs typeface="+mj-cs"/>
              </a:rPr>
              <a:t> </a:t>
            </a:r>
            <a:r>
              <a:rPr lang="ar-EG" altLang="ar-EG" sz="3600" b="1" dirty="0">
                <a:solidFill>
                  <a:srgbClr val="7030A0"/>
                </a:solidFill>
                <a:latin typeface="Arial Unicode MS" pitchFamily="34" charset="-128"/>
                <a:cs typeface="+mj-cs"/>
              </a:rPr>
              <a:t>monitoring</a:t>
            </a:r>
            <a:r>
              <a:rPr lang="ar-EG" altLang="ar-EG" sz="3600" b="1" dirty="0">
                <a:latin typeface="Arial Unicode MS" pitchFamily="34" charset="-128"/>
                <a:cs typeface="+mj-cs"/>
              </a:rPr>
              <a:t> such as </a:t>
            </a:r>
            <a:r>
              <a:rPr lang="ar-EG" altLang="ar-EG" sz="3600" b="1" dirty="0" smtClean="0">
                <a:latin typeface="Arial Unicode MS" pitchFamily="34" charset="-128"/>
                <a:cs typeface="+mj-cs"/>
              </a:rPr>
              <a:t>Mini </a:t>
            </a:r>
            <a:r>
              <a:rPr lang="ar-EG" altLang="ar-EG" sz="3600" b="1" dirty="0">
                <a:latin typeface="Arial Unicode MS" pitchFamily="34" charset="-128"/>
                <a:cs typeface="+mj-cs"/>
              </a:rPr>
              <a:t>Clinical Evaluation Exercise </a:t>
            </a:r>
            <a:r>
              <a:rPr lang="ar-EG" altLang="ar-EG" sz="3600" b="1" dirty="0">
                <a:latin typeface="Arial Unicode MS" pitchFamily="34" charset="-128"/>
                <a:cs typeface="+mj-cs"/>
              </a:rPr>
              <a:t>(</a:t>
            </a:r>
            <a:r>
              <a:rPr lang="ar-EG" altLang="ar-EG" sz="3600" b="1" dirty="0" smtClean="0">
                <a:solidFill>
                  <a:srgbClr val="7030A0"/>
                </a:solidFill>
                <a:latin typeface="Arial Unicode MS" pitchFamily="34" charset="-128"/>
                <a:cs typeface="+mj-cs"/>
              </a:rPr>
              <a:t>Mini-CEX</a:t>
            </a:r>
            <a:r>
              <a:rPr lang="ar-EG" altLang="ar-EG" sz="3600" b="1" dirty="0" smtClean="0">
                <a:latin typeface="Arial Unicode MS" pitchFamily="34" charset="-128"/>
                <a:cs typeface="+mj-cs"/>
              </a:rPr>
              <a:t>( </a:t>
            </a:r>
            <a:endParaRPr lang="ar-EG" altLang="ar-EG" sz="3600" b="1" dirty="0">
              <a:latin typeface="Arial Unicode MS" pitchFamily="34" charset="-128"/>
              <a:cs typeface="+mj-cs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altLang="ar-EG" sz="6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2455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43210" y="0"/>
            <a:ext cx="6235547" cy="8482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Students Evaluation</a:t>
            </a:r>
            <a:endParaRPr lang="ar-EG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-33319" y="1052441"/>
            <a:ext cx="8774017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altLang="ar-EG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cs typeface="Arial" pitchFamily="34" charset="0"/>
              </a:rPr>
              <a:t>There is no role for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EG" altLang="ar-EG" sz="5400" b="1" dirty="0" smtClean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 -</a:t>
            </a:r>
            <a:r>
              <a:rPr kumimoji="0" lang="en-US" altLang="ar-EG" sz="5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T</a:t>
            </a:r>
            <a:r>
              <a:rPr kumimoji="0" lang="ar-EG" altLang="ar-EG" sz="5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raditional  </a:t>
            </a:r>
            <a:r>
              <a:rPr kumimoji="0" lang="en-US" altLang="ar-EG" sz="5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Oral </a:t>
            </a:r>
            <a:r>
              <a:rPr kumimoji="0" lang="ar-EG" altLang="ar-EG" sz="5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tests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EG" altLang="ar-EG" sz="5400" b="1" dirty="0" smtClean="0">
                <a:latin typeface="Arial Unicode MS" pitchFamily="34" charset="-128"/>
                <a:cs typeface="Arial" pitchFamily="34" charset="0"/>
              </a:rPr>
              <a:t> -</a:t>
            </a:r>
            <a:r>
              <a:rPr kumimoji="0" lang="ar-EG" altLang="ar-EG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Clinical tests for </a:t>
            </a:r>
            <a:r>
              <a:rPr kumimoji="0" lang="ar-EG" altLang="ar-EG" sz="5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short and long cases</a:t>
            </a:r>
            <a:r>
              <a:rPr kumimoji="0" lang="ar-EG" altLang="ar-EG" sz="8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ar-EG" altLang="ar-EG" sz="9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37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43210" y="0"/>
            <a:ext cx="6235547" cy="8482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Students Evaluation</a:t>
            </a:r>
            <a:endParaRPr lang="ar-EG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4" y="915206"/>
            <a:ext cx="9155017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ar-EG" sz="3600" b="1" dirty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F</a:t>
            </a:r>
            <a:r>
              <a:rPr lang="ar-EG" altLang="ar-EG" sz="3600" b="1" dirty="0" smtClean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or </a:t>
            </a:r>
            <a:r>
              <a:rPr lang="ar-EG" altLang="ar-EG" sz="3600" b="1" dirty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the </a:t>
            </a:r>
            <a:r>
              <a:rPr lang="ar-EG" altLang="ar-EG" sz="3600" b="1" dirty="0" smtClean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student</a:t>
            </a:r>
            <a:r>
              <a:rPr lang="en-US" altLang="ar-EG" sz="3600" b="1" dirty="0" smtClean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;</a:t>
            </a:r>
            <a:r>
              <a:rPr lang="ar-EG" altLang="ar-EG" sz="3600" b="1" dirty="0" smtClean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In order to succeed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; should obtain:</a:t>
            </a:r>
          </a:p>
          <a:p>
            <a:pPr marL="571500" lvl="0" indent="-5715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60%</a:t>
            </a:r>
            <a:r>
              <a:rPr kumimoji="0" lang="en-US" altLang="ar-EG" sz="3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of the final grades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;</a:t>
            </a:r>
            <a:endParaRPr kumimoji="0" lang="ar-EG" altLang="ar-EG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571500" lvl="0" indent="-5715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40%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in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written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examination scores.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If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a student fails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: He is allowed to enter the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summer</a:t>
            </a:r>
            <a:r>
              <a:rPr kumimoji="0" lang="en-US" altLang="ar-EG" sz="3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round exam and his score of success is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60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%</a:t>
            </a:r>
            <a:r>
              <a:rPr kumimoji="0" lang="ar-EG" altLang="ar-EG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ar-EG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If he fails in the </a:t>
            </a:r>
            <a:r>
              <a:rPr lang="en-US" altLang="ar-EG" sz="3600" b="1" dirty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summer </a:t>
            </a:r>
            <a:r>
              <a:rPr lang="en-US" sz="3600" b="1" dirty="0" smtClean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round</a:t>
            </a:r>
            <a:r>
              <a:rPr lang="en-US" sz="3600" b="1" dirty="0">
                <a:latin typeface="Arial Unicode MS" pitchFamily="34" charset="-128"/>
                <a:cs typeface="Arial" pitchFamily="34" charset="0"/>
              </a:rPr>
              <a:t>, he is entitled to a maximum score of 84.9% at the end of the </a:t>
            </a:r>
            <a:r>
              <a:rPr lang="en-US" sz="3600" b="1" dirty="0" smtClean="0">
                <a:latin typeface="Arial Unicode MS" pitchFamily="34" charset="-128"/>
                <a:cs typeface="Arial" pitchFamily="34" charset="0"/>
              </a:rPr>
              <a:t>2</a:t>
            </a:r>
            <a:r>
              <a:rPr lang="en-US" sz="3600" b="1" baseline="30000" dirty="0" smtClean="0">
                <a:latin typeface="Arial Unicode MS" pitchFamily="34" charset="-128"/>
                <a:cs typeface="Arial" pitchFamily="34" charset="0"/>
              </a:rPr>
              <a:t>nd</a:t>
            </a:r>
            <a:r>
              <a:rPr lang="en-US" sz="3600" b="1" dirty="0" smtClean="0">
                <a:latin typeface="Arial Unicode MS" pitchFamily="34" charset="-128"/>
                <a:cs typeface="Arial" pitchFamily="34" charset="0"/>
              </a:rPr>
              <a:t> school </a:t>
            </a:r>
            <a:r>
              <a:rPr lang="en-US" sz="3600" b="1" dirty="0">
                <a:latin typeface="Arial Unicode MS" pitchFamily="34" charset="-128"/>
                <a:cs typeface="Arial" pitchFamily="34" charset="0"/>
              </a:rPr>
              <a:t>year.</a:t>
            </a:r>
            <a:r>
              <a:rPr lang="en-US" altLang="ar-EG" sz="3600" b="1" dirty="0">
                <a:latin typeface="Arial Unicode MS" pitchFamily="34" charset="-128"/>
                <a:cs typeface="Arial" pitchFamily="34" charset="0"/>
              </a:rPr>
              <a:t> </a:t>
            </a:r>
            <a:endParaRPr lang="ar-EG" altLang="ar-EG" sz="3600" b="1" dirty="0">
              <a:latin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37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43210" y="0"/>
            <a:ext cx="6235547" cy="8482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Students Evaluation</a:t>
            </a:r>
            <a:endParaRPr lang="ar-EG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444" y="1953399"/>
            <a:ext cx="9144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Students are not transferred from one </a:t>
            </a:r>
            <a:r>
              <a:rPr lang="en-US" altLang="ar-EG" sz="3600" b="1" dirty="0">
                <a:solidFill>
                  <a:srgbClr val="7030A0"/>
                </a:solidFill>
                <a:latin typeface="Arial Unicode MS" pitchFamily="34" charset="-128"/>
                <a:cs typeface="Arial" pitchFamily="34" charset="0"/>
              </a:rPr>
              <a:t>grade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 to another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unless they succeed in all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Blocks,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educational units or clinical courses.</a:t>
            </a:r>
            <a:r>
              <a:rPr kumimoji="0" lang="ar-EG" altLang="ar-EG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ar-EG" altLang="ar-EG" sz="6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24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43210" y="0"/>
            <a:ext cx="6235547" cy="8482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Students Evaluation</a:t>
            </a:r>
            <a:endParaRPr lang="ar-EG" b="1" dirty="0">
              <a:solidFill>
                <a:srgbClr val="FF0000"/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" y="1295400"/>
            <a:ext cx="91440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Unicode MS" pitchFamily="34" charset="-128"/>
                <a:cs typeface="Arial" pitchFamily="34" charset="0"/>
              </a:rPr>
              <a:t>Calculation of grades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ar-EG" sz="3600" b="1" dirty="0">
                <a:solidFill>
                  <a:srgbClr val="FF0000"/>
                </a:solidFill>
                <a:latin typeface="Arial Unicode MS" pitchFamily="34" charset="-128"/>
                <a:cs typeface="Arial" pitchFamily="34" charset="0"/>
              </a:rPr>
              <a:t>G.P.A.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= Number of credit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points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x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15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for the first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5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semesters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cs typeface="Arial" pitchFamily="34" charset="0"/>
              </a:rPr>
              <a:t>G.P.A.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= Number of credits x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20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for the last </a:t>
            </a:r>
            <a:r>
              <a:rPr kumimoji="0" lang="en-US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5 </a:t>
            </a:r>
            <a:r>
              <a:rPr kumimoji="0" lang="ar-EG" altLang="ar-EG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semesters</a:t>
            </a:r>
            <a:r>
              <a:rPr kumimoji="0" lang="ar-EG" altLang="ar-EG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ar-EG" altLang="ar-EG" sz="6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63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9367" y="268882"/>
            <a:ext cx="6441743" cy="1143008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First year/ First semester:  15 weeks /30 points: preclinical phase (introduction, principles blocks and vertical "Patient, Physician &amp; Society (PPS)"themes</a:t>
            </a:r>
            <a:r>
              <a:rPr lang="en-US" sz="2400" b="1" dirty="0" smtClean="0">
                <a:solidFill>
                  <a:schemeClr val="tx1"/>
                </a:solidFill>
              </a:rPr>
              <a:t>)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936544"/>
              </p:ext>
            </p:extLst>
          </p:nvPr>
        </p:nvGraphicFramePr>
        <p:xfrm>
          <a:off x="214282" y="1943306"/>
          <a:ext cx="8621486" cy="4848189"/>
        </p:xfrm>
        <a:graphic>
          <a:graphicData uri="http://schemas.openxmlformats.org/drawingml/2006/table">
            <a:tbl>
              <a:tblPr rtl="1"/>
              <a:tblGrid>
                <a:gridCol w="1666183"/>
                <a:gridCol w="1637155"/>
                <a:gridCol w="1163629"/>
                <a:gridCol w="1284278"/>
                <a:gridCol w="1134603"/>
                <a:gridCol w="1735638"/>
              </a:tblGrid>
              <a:tr h="326989">
                <a:tc gridSpan="3"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learning activities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days/week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Block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980966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assignment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and other home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and</a:t>
                      </a:r>
                      <a:r>
                        <a:rPr lang="en-US" sz="1400" baseline="0" dirty="0" smtClean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self 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learning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 portfolio based</a:t>
                      </a:r>
                      <a:r>
                        <a:rPr lang="en-US" sz="1400" baseline="0" dirty="0" smtClean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evidence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)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formative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assessment/feedback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Contact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hours/points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endParaRPr lang="ar-EG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endParaRPr lang="ar-EG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endParaRPr lang="ar-EG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408736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15hours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 week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1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Principles of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studying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medicine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97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5.5 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150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7 weeks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12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Principles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of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microscopic and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Macroscopic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Times New Roman"/>
                          <a:ea typeface="Calibri"/>
                          <a:cs typeface="Arial"/>
                        </a:rPr>
                        <a:t>tructures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989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150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7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Cell biology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and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function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345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2 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65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2.5 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vertical: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5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eaLnBrk="0" hangingPunct="0"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latin typeface="Times New Roman"/>
                          <a:ea typeface="Times New Roman"/>
                          <a:cs typeface="Times New Roman"/>
                        </a:rPr>
                        <a:t>Patient, Physician </a:t>
                      </a:r>
                      <a:r>
                        <a:rPr lang="en-US" sz="1400" b="1" kern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&amp;</a:t>
                      </a:r>
                    </a:p>
                    <a:p>
                      <a:pPr marL="528955" indent="-528955" algn="l" rtl="0" eaLnBrk="0" hangingPunct="0"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Society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Introduction to </a:t>
                      </a:r>
                      <a:r>
                        <a:rPr lang="en-US" sz="1400" u="sng" kern="12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"/>
                        </a:rPr>
                        <a:t>Being</a:t>
                      </a:r>
                    </a:p>
                    <a:p>
                      <a:pPr marL="528955" indent="-528955" algn="l" rtl="0" eaLnBrk="0" hangingPunct="0"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"/>
                        </a:rPr>
                        <a:t>a Physician</a:t>
                      </a:r>
                      <a:endParaRPr lang="en-US" sz="1400" u="sng" kern="1200" dirty="0" smtClean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Ethics</a:t>
                      </a: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, Law </a:t>
                      </a:r>
                      <a:r>
                        <a:rPr lang="en-US" sz="1400" u="sng" kern="12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&amp;</a:t>
                      </a:r>
                      <a:r>
                        <a:rPr lang="en-US" sz="1400" u="sng" kern="1200" baseline="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lang="en-US" sz="1400" u="sng" kern="12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Professionalism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4"/>
                        </a:rPr>
                        <a:t>Behavioral Medicine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26276" marR="262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24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1000132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First year/Second semester: 16 weeks/30points: preclinical phase (introduction, principles blocks and vertical "Introduction to Patient Care" themes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274011"/>
              </p:ext>
            </p:extLst>
          </p:nvPr>
        </p:nvGraphicFramePr>
        <p:xfrm>
          <a:off x="285720" y="1285860"/>
          <a:ext cx="8569944" cy="5380587"/>
        </p:xfrm>
        <a:graphic>
          <a:graphicData uri="http://schemas.openxmlformats.org/drawingml/2006/table">
            <a:tbl>
              <a:tblPr rtl="1"/>
              <a:tblGrid>
                <a:gridCol w="1342334"/>
                <a:gridCol w="1579098"/>
                <a:gridCol w="1520958"/>
                <a:gridCol w="1250798"/>
                <a:gridCol w="1210574"/>
                <a:gridCol w="1666182"/>
              </a:tblGrid>
              <a:tr h="385474">
                <a:tc gridSpan="3"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learning activities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days/week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Block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002233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assignment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and other home and self learning (portfolio based evidence)t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formative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assessment/feedback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Contact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hours/points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002233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162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12.5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Infection and immunity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759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162 hours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12.5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eaLnBrk="0" hangingPunct="0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latin typeface="Times New Roman"/>
                          <a:ea typeface="Times New Roman"/>
                          <a:cs typeface="Times New Roman"/>
                        </a:rPr>
                        <a:t>Mechanisms and  principles of </a:t>
                      </a:r>
                      <a:r>
                        <a:rPr lang="en-US" sz="1400" kern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diseases and therapy 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057301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vertical: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latin typeface="Times New Roman"/>
                          <a:ea typeface="Times New Roman"/>
                          <a:cs typeface="Times New Roman"/>
                        </a:rPr>
                        <a:t>Introduction to Patient Care 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Medical Interviewing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Introduction to Physical Examination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4"/>
                        </a:rPr>
                        <a:t>Clinical Experiences 1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24780" marR="24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64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9494" y="214290"/>
            <a:ext cx="6305264" cy="1143008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Second year/Third semester: 15 weeks/30 points/preclinical phase (organ system blocks and vertical "Introduction to Patient Care" themes</a:t>
            </a:r>
            <a:r>
              <a:rPr lang="en-US" sz="2000" b="1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3983" y="1395042"/>
          <a:ext cx="8554297" cy="5320106"/>
        </p:xfrm>
        <a:graphic>
          <a:graphicData uri="http://schemas.openxmlformats.org/drawingml/2006/table">
            <a:tbl>
              <a:tblPr rtl="1"/>
              <a:tblGrid>
                <a:gridCol w="2262339"/>
                <a:gridCol w="1579096"/>
                <a:gridCol w="1002840"/>
                <a:gridCol w="1045248"/>
                <a:gridCol w="813022"/>
                <a:gridCol w="1851752"/>
              </a:tblGrid>
              <a:tr h="346083">
                <a:tc gridSpan="3"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learning activities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days/week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Block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899815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assignments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and other home and self learning (portfolio based evidence)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formative 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assessment/feedback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Contact</a:t>
                      </a:r>
                      <a:endParaRPr lang="en-US" sz="1400" baseline="0" dirty="0" smtClean="0"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hours/points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53732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3.75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Cardiovascular system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732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3.75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GIT, 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53732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3.75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Skin &amp; Musculoskeletal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173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0.75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vertical: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Introduction to Patient Care Block 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Advanced Physical Examination 2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Clinical Experiences 2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4"/>
                        </a:rPr>
                        <a:t>Advanced Medical Interviewing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Arial"/>
                          <a:hlinkClick r:id="rId5"/>
                        </a:rPr>
                        <a:t>Clinical Procedures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53732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1.5 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60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2 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Vertical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4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Elective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2248" marR="22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563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2196" y="12768"/>
            <a:ext cx="6223379" cy="1042998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Second year: Fourth semester: 17 weeks/30 points/preclinical phase (organ system blocks and vertical "Introduction to Patient Care" themes</a:t>
            </a:r>
            <a:r>
              <a:rPr lang="en-US" sz="2400" b="1" dirty="0" smtClean="0">
                <a:solidFill>
                  <a:schemeClr val="tx1"/>
                </a:solidFill>
              </a:rPr>
              <a:t>)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28596" y="1564660"/>
          <a:ext cx="8429052" cy="4864736"/>
        </p:xfrm>
        <a:graphic>
          <a:graphicData uri="http://schemas.openxmlformats.org/drawingml/2006/table">
            <a:tbl>
              <a:tblPr rtl="1"/>
              <a:tblGrid>
                <a:gridCol w="1867052"/>
                <a:gridCol w="1268632"/>
                <a:gridCol w="1371078"/>
                <a:gridCol w="1563450"/>
                <a:gridCol w="574276"/>
                <a:gridCol w="1784564"/>
              </a:tblGrid>
              <a:tr h="356236">
                <a:tc gridSpan="3"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learning activities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days/week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Block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37933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assignments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and other home and self learning (portfolio based evidence)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formative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assessment/feedback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contact hours/points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68966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143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7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9.5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Respiratory and renal systems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970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2.25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75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Arial"/>
                          <a:hlinkClick r:id="rId2"/>
                        </a:rPr>
                        <a:t>Hematology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09963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143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7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9.5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Health &amp; illness in the community 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212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0.75 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vertical: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latin typeface="Times New Roman"/>
                          <a:ea typeface="Times New Roman"/>
                          <a:cs typeface="Times New Roman"/>
                        </a:rPr>
                        <a:t>Introduction to Patient Care Block 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Advanced Physical Examination 2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4"/>
                        </a:rPr>
                        <a:t>Clinical Experiences 2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eaLnBrk="0" hangingPunct="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5"/>
                        </a:rPr>
                        <a:t>Advanced Medical Interviewing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u="sng" kern="1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6"/>
                        </a:rPr>
                        <a:t>Clinical Procedures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27970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1.75 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60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2 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vertical: 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4</a:t>
                      </a:r>
                      <a:endParaRPr lang="en-US" sz="1400" baseline="0" dirty="0" smtClean="0"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hours/week/semester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4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elective 2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02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5027" y="214289"/>
            <a:ext cx="6073254" cy="1300611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Third year/ Fifth Semester: 16 weeks/30 points/preclinical phase (organ system blocks and vertical "</a:t>
            </a:r>
            <a:r>
              <a:rPr lang="en-US" b="1" u="sng" dirty="0">
                <a:solidFill>
                  <a:schemeClr val="tx1"/>
                </a:solidFill>
                <a:hlinkClick r:id="rId2"/>
              </a:rPr>
              <a:t>Investigation and Discovery</a:t>
            </a:r>
            <a:r>
              <a:rPr lang="en-US" b="1" dirty="0">
                <a:solidFill>
                  <a:schemeClr val="tx1"/>
                </a:solidFill>
              </a:rPr>
              <a:t>" themes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34" y="1428736"/>
          <a:ext cx="8362212" cy="5061243"/>
        </p:xfrm>
        <a:graphic>
          <a:graphicData uri="http://schemas.openxmlformats.org/drawingml/2006/table">
            <a:tbl>
              <a:tblPr rtl="1"/>
              <a:tblGrid>
                <a:gridCol w="1920576"/>
                <a:gridCol w="1592478"/>
                <a:gridCol w="1092192"/>
                <a:gridCol w="1016222"/>
                <a:gridCol w="837798"/>
                <a:gridCol w="1902946"/>
              </a:tblGrid>
              <a:tr h="312615">
                <a:tc gridSpan="3"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learning activities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days/week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Block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assignments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and other home and self learning (portfolio based evidence)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formative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assessment/feedback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Contact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hours/points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25231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162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12.5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Neurosciences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231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162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12.5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Endocrinology, </a:t>
                      </a:r>
                      <a:r>
                        <a:rPr lang="en-US" sz="14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Arial"/>
                          <a:hlinkClick r:id="rId3"/>
                        </a:rPr>
                        <a:t>Reproduction &amp; Developmental Biology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2615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0.75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vertical: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Arial"/>
                          <a:hlinkClick r:id="rId4"/>
                        </a:rPr>
                        <a:t>Evidence-Based Medicine - Fundamentals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231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0.50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22.5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0.75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vertical: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1.5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Arial"/>
                          <a:hlinkClick r:id="rId2"/>
                        </a:rPr>
                        <a:t>Investigation and Discovery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/</a:t>
                      </a:r>
                      <a:r>
                        <a:rPr lang="en-US" sz="14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Arial"/>
                          <a:hlinkClick r:id="rId5"/>
                        </a:rPr>
                        <a:t>Scholarly Project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Epidemiology and data management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4707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0.50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22.5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0.75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vertical: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1.5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elective 3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5121" marR="251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0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084" y="214290"/>
            <a:ext cx="6059606" cy="642942"/>
          </a:xfrm>
        </p:spPr>
        <p:txBody>
          <a:bodyPr>
            <a:normAutofit fontScale="475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Third year/ Sixth Semester: 18 weeks/33 points /clinical phase (clinical rotations and vertical "</a:t>
            </a:r>
            <a:r>
              <a:rPr lang="en-US" b="1" u="sng" dirty="0">
                <a:solidFill>
                  <a:schemeClr val="tx1"/>
                </a:solidFill>
                <a:hlinkClick r:id="rId2"/>
              </a:rPr>
              <a:t>Investigation and Discovery</a:t>
            </a:r>
            <a:r>
              <a:rPr lang="en-US" b="1" dirty="0">
                <a:solidFill>
                  <a:schemeClr val="tx1"/>
                </a:solidFill>
              </a:rPr>
              <a:t>" themes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993248"/>
              </p:ext>
            </p:extLst>
          </p:nvPr>
        </p:nvGraphicFramePr>
        <p:xfrm>
          <a:off x="214282" y="874078"/>
          <a:ext cx="8739299" cy="5330920"/>
        </p:xfrm>
        <a:graphic>
          <a:graphicData uri="http://schemas.openxmlformats.org/drawingml/2006/table">
            <a:tbl>
              <a:tblPr rtl="1"/>
              <a:tblGrid>
                <a:gridCol w="1362233"/>
                <a:gridCol w="942514"/>
                <a:gridCol w="973812"/>
                <a:gridCol w="826400"/>
                <a:gridCol w="515934"/>
                <a:gridCol w="4118406"/>
              </a:tblGrid>
              <a:tr h="281760">
                <a:tc gridSpan="3"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learning activities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days/week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points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Block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915721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assignments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and other </a:t>
                      </a: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home</a:t>
                      </a:r>
                      <a:r>
                        <a:rPr lang="en-US" sz="1300" baseline="0" dirty="0" smtClean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and 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self learning </a:t>
                      </a:r>
                      <a:endParaRPr lang="en-US" sz="1300" dirty="0" smtClean="0"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(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portfolio based </a:t>
                      </a:r>
                      <a:endParaRPr lang="en-US" sz="1300" dirty="0" smtClean="0"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evidence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)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formative 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assessment</a:t>
                      </a: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/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feedback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Contact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hours/points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63520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4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135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4.5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Medicine 1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Introduction to general medicine, Hematology, Endocrinology, Nephrology,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398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6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195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6.5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Times New Roman"/>
                        </a:rPr>
                        <a:t>Surgery I</a:t>
                      </a:r>
                      <a:endParaRPr lang="en-US" sz="13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fontAlgn="base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Times New Roman"/>
                        </a:rPr>
                        <a:t>Wound  Healing, bleeding, shock, blood transfusion,  </a:t>
                      </a:r>
                      <a:r>
                        <a:rPr lang="en-US" sz="1300" dirty="0" err="1">
                          <a:latin typeface="Times New Roman"/>
                          <a:ea typeface="Calibri"/>
                          <a:cs typeface="Times New Roman"/>
                        </a:rPr>
                        <a:t>haemostasis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Times New Roman"/>
                        </a:rPr>
                        <a:t>,  surgical infections, postoperative  complications, abdominal trauma emergencies, surgical </a:t>
                      </a:r>
                      <a:r>
                        <a:rPr lang="en-US" sz="1300" dirty="0" err="1">
                          <a:latin typeface="Times New Roman"/>
                          <a:ea typeface="Calibri"/>
                          <a:cs typeface="Times New Roman"/>
                        </a:rPr>
                        <a:t>anuria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Times New Roman"/>
                        </a:rPr>
                        <a:t>, surgical nutrition (</a:t>
                      </a:r>
                      <a:r>
                        <a:rPr lang="en-US" sz="1300" dirty="0" err="1">
                          <a:latin typeface="Times New Roman"/>
                          <a:ea typeface="Calibri"/>
                          <a:cs typeface="Times New Roman"/>
                        </a:rPr>
                        <a:t>enteral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Times New Roman"/>
                        </a:rPr>
                        <a:t> and </a:t>
                      </a:r>
                      <a:r>
                        <a:rPr lang="en-US" sz="1300" dirty="0" err="1">
                          <a:latin typeface="Times New Roman"/>
                          <a:ea typeface="Calibri"/>
                          <a:cs typeface="Times New Roman"/>
                        </a:rPr>
                        <a:t>parenteral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Times New Roman"/>
                        </a:rPr>
                        <a:t>)Surgery of  head and neck, lymphatic system ( 3 weeks)</a:t>
                      </a:r>
                      <a:endParaRPr lang="en-US" sz="1300" dirty="0">
                        <a:latin typeface="Calibri"/>
                        <a:ea typeface="Times New Roman"/>
                      </a:endParaRPr>
                    </a:p>
                    <a:p>
                      <a:pPr marL="342900" lvl="0" indent="-342900" algn="l" rtl="0" fontAlgn="base">
                        <a:spcAft>
                          <a:spcPts val="500"/>
                        </a:spcAft>
                        <a:buFont typeface="Times New Roman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 Thyroid and Para thyroid, supra renal gland, abdominal walls and hernias, Breast.  ( 4</a:t>
                      </a:r>
                      <a:r>
                        <a:rPr lang="en-US" sz="1300" b="1" dirty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weeks)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lvl="0" indent="-342900" algn="l" rtl="0" fontAlgn="base">
                        <a:spcAft>
                          <a:spcPts val="500"/>
                        </a:spcAft>
                        <a:buFont typeface="Times New Roman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Oncology (principles)</a:t>
                      </a:r>
                      <a:r>
                        <a:rPr lang="ar-SA" sz="1300" dirty="0">
                          <a:latin typeface="Times New Roman"/>
                          <a:ea typeface="Calibri"/>
                          <a:cs typeface="Arial"/>
                        </a:rPr>
                        <a:t>. 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(one week)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63520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2.5 point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90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Forensic Medicine and toxicology 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200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0.75 point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30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 point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vertical: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Arial"/>
                          <a:hlinkClick r:id="rId2"/>
                        </a:rPr>
                        <a:t>Investigation and Discovery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/</a:t>
                      </a:r>
                      <a:r>
                        <a:rPr lang="en-US" sz="13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Arial"/>
                          <a:hlinkClick r:id="rId3"/>
                        </a:rPr>
                        <a:t>Scholarly Project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Epidemiology and data management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0880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0.75 point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30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 point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vertical: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elective 4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6415" marR="26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6286520"/>
            <a:ext cx="86439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sz="1400" dirty="0"/>
              <a:t>Three rotations to be as follows: 6 weeks for medicine 1, 6 weeks for surgery 1, 6 for weeks fronsic"4 weeks" and completion of surgery1 "2 weeks</a:t>
            </a:r>
            <a:r>
              <a:rPr lang="en-US" sz="1400" dirty="0" smtClean="0"/>
              <a:t>"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422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316" y="23218"/>
            <a:ext cx="7677292" cy="500066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Fourth year:  35 weeks 65 points clinical phase (clinical rotations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4282" y="642918"/>
          <a:ext cx="8684541" cy="5634692"/>
        </p:xfrm>
        <a:graphic>
          <a:graphicData uri="http://schemas.openxmlformats.org/drawingml/2006/table">
            <a:tbl>
              <a:tblPr rtl="1"/>
              <a:tblGrid>
                <a:gridCol w="1936973"/>
                <a:gridCol w="842048"/>
                <a:gridCol w="1045248"/>
                <a:gridCol w="797374"/>
                <a:gridCol w="987192"/>
                <a:gridCol w="3075706"/>
              </a:tblGrid>
              <a:tr h="426197">
                <a:tc gridSpan="3"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learning activities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days/week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Block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62973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assignments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and other home and self </a:t>
                      </a:r>
                      <a:endParaRPr lang="en-US" sz="1400" dirty="0" smtClean="0"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Learning (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portfolio based </a:t>
                      </a:r>
                      <a:endParaRPr lang="en-US" sz="1400" dirty="0" smtClean="0"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evidence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)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formative 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assessment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/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feedback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contact </a:t>
                      </a:r>
                      <a:endParaRPr lang="en-US" sz="1400" dirty="0" smtClean="0"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Arial"/>
                        </a:rPr>
                        <a:t>hours/points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endParaRPr lang="ar-EG" sz="1400" dirty="0"/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endParaRPr lang="ar-EG" sz="1400" dirty="0"/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/>
                      <a:endParaRPr lang="ar-EG" sz="1400" dirty="0"/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17563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195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latin typeface="Times New Roman"/>
                          <a:ea typeface="Times New Roman"/>
                          <a:cs typeface="Times New Roman"/>
                        </a:rPr>
                        <a:t>8 weeks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#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3.5tropical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Medicine II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lvl="0" indent="-342900" algn="l" rtl="0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Liver–</a:t>
                      </a:r>
                      <a:r>
                        <a:rPr lang="en-US" sz="1400" dirty="0" err="1">
                          <a:latin typeface="Times New Roman"/>
                          <a:ea typeface="Calibri"/>
                          <a:cs typeface="Arial"/>
                        </a:rPr>
                        <a:t>biliary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 system (2 weeks)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lvl="0" indent="-342900" algn="l" rtl="0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Tropical medicine (2 weeks)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lvl="0" indent="-342900" algn="l" rtl="0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Nutrition, GIT, (2 weeks)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342900" lvl="0" indent="-342900" algn="l" rtl="0"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Rheumatology and clinical immunology (2 weeks)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72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250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9 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latin typeface="Times New Roman"/>
                          <a:ea typeface="Times New Roman"/>
                          <a:cs typeface="Times New Roman"/>
                        </a:rPr>
                        <a:t>10 weeks</a:t>
                      </a:r>
                      <a:endParaRPr lang="en-US" sz="140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18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latin typeface="Times New Roman"/>
                          <a:ea typeface="Times New Roman"/>
                          <a:cs typeface="Times New Roman"/>
                        </a:rPr>
                        <a:t>Gynecology &amp; Obstetrics 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47272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250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9 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latin typeface="Times New Roman"/>
                          <a:ea typeface="Times New Roman"/>
                          <a:cs typeface="Times New Roman"/>
                        </a:rPr>
                        <a:t>10 weeks</a:t>
                      </a:r>
                      <a:endParaRPr lang="en-US" sz="140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18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1200" dirty="0">
                          <a:latin typeface="Times New Roman"/>
                          <a:ea typeface="Times New Roman"/>
                          <a:cs typeface="Times New Roman"/>
                        </a:rPr>
                        <a:t>Pediatrics.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842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2.25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 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75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latin typeface="Times New Roman"/>
                          <a:ea typeface="Times New Roman"/>
                          <a:cs typeface="Times New Roman"/>
                        </a:rPr>
                        <a:t>3 weeks*</a:t>
                      </a:r>
                      <a:endParaRPr lang="en-US" sz="140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1200" dirty="0" err="1">
                          <a:latin typeface="Times New Roman"/>
                          <a:ea typeface="Times New Roman"/>
                          <a:cs typeface="Times New Roman"/>
                        </a:rPr>
                        <a:t>Physichatry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3148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1.75 points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0.25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 kern="1200">
                          <a:latin typeface="Times New Roman"/>
                          <a:ea typeface="Calibri"/>
                          <a:cs typeface="Arial"/>
                        </a:rPr>
                        <a:t>2 weeks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*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1200" dirty="0">
                          <a:latin typeface="Times New Roman"/>
                          <a:ea typeface="Times New Roman"/>
                          <a:cs typeface="Times New Roman"/>
                        </a:rPr>
                        <a:t>Surgery  II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Anesthesia, pain management ,intensive care, fluids and electrolytes and  body response to trauma.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908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vertical:  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elective 5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3148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45, 1.5 points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 weeks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Family medicine (at end of year)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17758" marR="177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6190984"/>
            <a:ext cx="87868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sz="1400" dirty="0"/>
              <a:t>Rotations are 11 weeks each as follow: Obstetrics and </a:t>
            </a:r>
            <a:r>
              <a:rPr lang="en-US" sz="1400" dirty="0" err="1"/>
              <a:t>Gync</a:t>
            </a:r>
            <a:r>
              <a:rPr lang="en-US" sz="1400" dirty="0"/>
              <a:t>. + 1 week </a:t>
            </a:r>
            <a:r>
              <a:rPr lang="en-US" sz="1400" dirty="0" err="1"/>
              <a:t>Physichatry,Pediatrics</a:t>
            </a:r>
            <a:r>
              <a:rPr lang="en-US" sz="1400" dirty="0"/>
              <a:t> + 1 week </a:t>
            </a:r>
            <a:r>
              <a:rPr lang="en-US" sz="1400" dirty="0" err="1" smtClean="0"/>
              <a:t>Physichatry</a:t>
            </a:r>
            <a:r>
              <a:rPr lang="en-US" sz="1400" dirty="0" smtClean="0"/>
              <a:t>, Medicine </a:t>
            </a:r>
            <a:r>
              <a:rPr lang="en-US" sz="1400" dirty="0"/>
              <a:t>II + Surgery II + 1 week </a:t>
            </a:r>
            <a:r>
              <a:rPr lang="en-US" sz="1400" dirty="0" err="1" smtClean="0"/>
              <a:t>Physichatry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7843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9492" y="159698"/>
            <a:ext cx="6168789" cy="714380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Fifth year: 40 weeks/ 70points: clinical phase (clinical rotations and family medicine</a:t>
            </a:r>
            <a:r>
              <a:rPr lang="en-US" sz="2000" b="1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021611"/>
              </p:ext>
            </p:extLst>
          </p:nvPr>
        </p:nvGraphicFramePr>
        <p:xfrm>
          <a:off x="357158" y="1071386"/>
          <a:ext cx="8567677" cy="5395756"/>
        </p:xfrm>
        <a:graphic>
          <a:graphicData uri="http://schemas.openxmlformats.org/drawingml/2006/table">
            <a:tbl>
              <a:tblPr rtl="1"/>
              <a:tblGrid>
                <a:gridCol w="1844603"/>
                <a:gridCol w="900106"/>
                <a:gridCol w="1150250"/>
                <a:gridCol w="1047514"/>
                <a:gridCol w="502554"/>
                <a:gridCol w="3122650"/>
              </a:tblGrid>
              <a:tr h="152638">
                <a:tc gridSpan="3"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learning activities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days/week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ctr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Block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96075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Assignments and </a:t>
                      </a: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other </a:t>
                      </a:r>
                      <a:endParaRPr lang="en-US" sz="1300" dirty="0" smtClean="0"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Home  and self</a:t>
                      </a:r>
                      <a:r>
                        <a:rPr lang="en-US" sz="1300" baseline="0" dirty="0" smtClean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learning 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formative 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assessment</a:t>
                      </a: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/feedback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contact </a:t>
                      </a:r>
                      <a:endParaRPr lang="en-US" sz="1300" dirty="0" smtClean="0"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hours/points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1">
                        <a:spcAft>
                          <a:spcPts val="0"/>
                        </a:spcAft>
                      </a:pPr>
                      <a:endParaRPr lang="ar-EG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4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0.5 point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135/4.5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6weeks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i="1" kern="1200" dirty="0">
                          <a:latin typeface="Times New Roman"/>
                          <a:ea typeface="Times New Roman"/>
                          <a:cs typeface="Times New Roman"/>
                        </a:rPr>
                        <a:t>Ophthalmology</a:t>
                      </a: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#</a:t>
                      </a:r>
                      <a:endParaRPr lang="en-US" sz="1300" dirty="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105/3.5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4 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.5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i="1" kern="1200" dirty="0">
                          <a:latin typeface="Times New Roman"/>
                          <a:ea typeface="Times New Roman"/>
                          <a:cs typeface="Times New Roman"/>
                        </a:rPr>
                        <a:t>Ear, Nose &amp; Throat</a:t>
                      </a:r>
                      <a:endParaRPr lang="en-US" sz="1300" dirty="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105/3.5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4 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6.5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latin typeface="Times New Roman"/>
                          <a:ea typeface="Times New Roman"/>
                          <a:cs typeface="Times New Roman"/>
                        </a:rPr>
                        <a:t>Medicine III</a:t>
                      </a:r>
                      <a:endParaRPr lang="en-US" sz="1300" dirty="0">
                        <a:latin typeface="Calibri"/>
                        <a:ea typeface="Times New Roman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Clinical investigations (laboratory and infection control :2 weeks  and radiology: 2 weeks)</a:t>
                      </a:r>
                      <a:endParaRPr lang="en-US" sz="1300" dirty="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105/3.5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4 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6 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Bef>
                          <a:spcPts val="670"/>
                        </a:spcBef>
                        <a:spcAft>
                          <a:spcPts val="500"/>
                        </a:spcAft>
                      </a:pPr>
                      <a:r>
                        <a:rPr lang="en-US" sz="1300" i="1" kern="1200" dirty="0">
                          <a:latin typeface="Times New Roman"/>
                          <a:ea typeface="Times New Roman"/>
                          <a:cs typeface="Times New Roman"/>
                        </a:rPr>
                        <a:t>Surgery IV </a:t>
                      </a: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cardiothoracic surgery, </a:t>
                      </a:r>
                      <a:r>
                        <a:rPr lang="en-US" sz="13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plasticsurgery,Neurosurgery,Vascular</a:t>
                      </a:r>
                      <a:r>
                        <a:rPr lang="en-US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surgery</a:t>
                      </a: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(one week each)</a:t>
                      </a:r>
                      <a:endParaRPr lang="en-US" sz="1300" dirty="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100/3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4 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5.5 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i="1" kern="1200" dirty="0">
                          <a:latin typeface="Times New Roman"/>
                          <a:ea typeface="Times New Roman"/>
                          <a:cs typeface="Times New Roman"/>
                        </a:rPr>
                        <a:t>Surgery  IV</a:t>
                      </a: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 Orthopedics</a:t>
                      </a: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&amp; trauma</a:t>
                      </a:r>
                      <a:endParaRPr lang="en-US" sz="1300" dirty="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100/3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4 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5.5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i="1" kern="1200" dirty="0">
                          <a:latin typeface="Times New Roman"/>
                          <a:ea typeface="Times New Roman"/>
                          <a:cs typeface="Times New Roman"/>
                        </a:rPr>
                        <a:t>Surgery  IV</a:t>
                      </a: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 Urology</a:t>
                      </a:r>
                      <a:endParaRPr lang="en-US" sz="1300" dirty="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105/3.5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4 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.5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i="1" kern="1200" dirty="0">
                          <a:latin typeface="Times New Roman"/>
                          <a:ea typeface="Times New Roman"/>
                          <a:cs typeface="Times New Roman"/>
                        </a:rPr>
                        <a:t>Surgery  III</a:t>
                      </a: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 a GIT, Liver–</a:t>
                      </a:r>
                      <a:r>
                        <a:rPr lang="en-US" sz="1300" b="1" dirty="0" err="1">
                          <a:latin typeface="Times New Roman"/>
                          <a:ea typeface="Times New Roman"/>
                          <a:cs typeface="Times New Roman"/>
                        </a:rPr>
                        <a:t>biliary</a:t>
                      </a: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 system, </a:t>
                      </a:r>
                      <a:endParaRPr lang="en-US" sz="13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pancreas</a:t>
                      </a: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, abdomen and peritoneum</a:t>
                      </a:r>
                      <a:endParaRPr lang="en-US" sz="1300" dirty="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105/3.5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4 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6.5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i="1" kern="1200">
                          <a:latin typeface="Times New Roman"/>
                          <a:ea typeface="Times New Roman"/>
                          <a:cs typeface="Times New Roman"/>
                        </a:rPr>
                        <a:t>Medicine IV</a:t>
                      </a: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Neurology, Dermatology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3.25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105/3.5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4 weeks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latin typeface="Times New Roman"/>
                          <a:ea typeface="Times New Roman"/>
                          <a:cs typeface="Times New Roman"/>
                        </a:rPr>
                        <a:t>6.5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300" i="1" kern="1200">
                          <a:latin typeface="Times New Roman"/>
                          <a:ea typeface="Times New Roman"/>
                          <a:cs typeface="Times New Roman"/>
                        </a:rPr>
                        <a:t>Medicine IV</a:t>
                      </a: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cardiology, chest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995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23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vertical: 2 </a:t>
                      </a:r>
                      <a:endParaRPr lang="en-US" sz="1300" dirty="0" smtClean="0"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Arial"/>
                        </a:rPr>
                        <a:t>hrs/week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first 15 weeks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2.5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28955" indent="-528955" algn="l" rtl="0" fontAlgn="base"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Elective  6</a:t>
                      </a:r>
                      <a:endParaRPr lang="en-US" sz="1300">
                        <a:latin typeface="Calibri"/>
                        <a:ea typeface="Times New Roman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1.75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60, 2 points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2 weeks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4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Calibri"/>
                          <a:cs typeface="Arial"/>
                        </a:rPr>
                        <a:t>Surgery IIIb # acute emergencies</a:t>
                      </a:r>
                      <a:endParaRPr lang="en-US" sz="13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17"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1.25 points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0.25 points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45, 1.5 points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vertical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8955" indent="-528955" algn="l" rtl="0"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Arial"/>
                        </a:rPr>
                        <a:t>Family medicine(2 ours/week for36  weeks)</a:t>
                      </a:r>
                      <a:endParaRPr lang="en-US" sz="13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4310" marR="143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7158" y="6478809"/>
            <a:ext cx="857256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sz="1400" dirty="0"/>
              <a:t># 2 weeks of Surgery </a:t>
            </a:r>
            <a:r>
              <a:rPr lang="en-US" sz="1400" dirty="0" err="1"/>
              <a:t>IIIb</a:t>
            </a:r>
            <a:r>
              <a:rPr lang="en-US" sz="1400" dirty="0"/>
              <a:t> + 2 weeks of </a:t>
            </a:r>
            <a:r>
              <a:rPr lang="en-US" sz="1400" i="1" dirty="0"/>
              <a:t>Ophthalmology</a:t>
            </a:r>
            <a:r>
              <a:rPr lang="en-US" sz="1400" dirty="0"/>
              <a:t> = one rotation. * portfolio based </a:t>
            </a:r>
            <a:r>
              <a:rPr lang="en-US" sz="1400" dirty="0" smtClean="0"/>
              <a:t>evidence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0995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029" y="2445745"/>
            <a:ext cx="8655627" cy="1951118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Teaching/ Learning </a:t>
            </a:r>
            <a:r>
              <a:rPr lang="en-US" sz="7200" b="1" dirty="0">
                <a:solidFill>
                  <a:srgbClr val="FF0000"/>
                </a:solidFill>
              </a:rPr>
              <a:t>Strategies </a:t>
            </a:r>
            <a:endParaRPr lang="ar-EG" sz="7200" b="1" dirty="0"/>
          </a:p>
        </p:txBody>
      </p:sp>
    </p:spTree>
    <p:extLst>
      <p:ext uri="{BB962C8B-B14F-4D97-AF65-F5344CB8AC3E}">
        <p14:creationId xmlns:p14="http://schemas.microsoft.com/office/powerpoint/2010/main" val="428264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090295"/>
              </p:ext>
            </p:extLst>
          </p:nvPr>
        </p:nvGraphicFramePr>
        <p:xfrm>
          <a:off x="1" y="732312"/>
          <a:ext cx="9144000" cy="612568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01059"/>
                <a:gridCol w="3285341"/>
                <a:gridCol w="1828800"/>
                <a:gridCol w="1828800"/>
              </a:tblGrid>
              <a:tr h="739584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Other Portfolio evidence based 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/>
                        <a:t>Portfolio evidence based Assignments</a:t>
                      </a:r>
                      <a:endParaRPr lang="ar-EG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en-US" sz="2000" dirty="0" smtClean="0"/>
                        <a:t>Formal</a:t>
                      </a:r>
                      <a:r>
                        <a:rPr lang="en-US" sz="2000" baseline="0" dirty="0" smtClean="0"/>
                        <a:t> (lecture/class) teaching methods</a:t>
                      </a:r>
                      <a:endParaRPr lang="ar-EG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/>
                </a:tc>
              </a:tr>
              <a:tr h="683312">
                <a:tc>
                  <a:txBody>
                    <a:bodyPr/>
                    <a:lstStyle/>
                    <a:p>
                      <a:pPr algn="l" rtl="0"/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Small group</a:t>
                      </a:r>
                      <a:endParaRPr lang="ar-EG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Large group</a:t>
                      </a:r>
                      <a:endParaRPr lang="ar-EG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39584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Formative assessment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Presentation</a:t>
                      </a:r>
                    </a:p>
                    <a:p>
                      <a:pPr algn="l" rtl="0"/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Case based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Effective lecture</a:t>
                      </a:r>
                      <a:endParaRPr lang="ar-EG" sz="2000" dirty="0"/>
                    </a:p>
                  </a:txBody>
                  <a:tcPr/>
                </a:tc>
              </a:tr>
              <a:tr h="739584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E-Learning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Survey/ research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Problem based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Team based 25%</a:t>
                      </a:r>
                      <a:endParaRPr lang="ar-EG" sz="2000" dirty="0"/>
                    </a:p>
                  </a:txBody>
                  <a:tcPr/>
                </a:tc>
              </a:tr>
              <a:tr h="739584"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Portfolio reflection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Self assessment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Tutorial</a:t>
                      </a:r>
                    </a:p>
                    <a:p>
                      <a:pPr algn="l" rtl="0"/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Case based</a:t>
                      </a:r>
                      <a:endParaRPr lang="ar-EG" sz="2000" dirty="0"/>
                    </a:p>
                  </a:txBody>
                  <a:tcPr/>
                </a:tc>
              </a:tr>
              <a:tr h="739584">
                <a:tc>
                  <a:txBody>
                    <a:bodyPr/>
                    <a:lstStyle/>
                    <a:p>
                      <a:pPr algn="l" rtl="0"/>
                      <a:endParaRPr lang="ar-EG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Practical/clinical service based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Self directed learning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Seminar</a:t>
                      </a:r>
                      <a:endParaRPr lang="ar-EG" sz="2000" dirty="0"/>
                    </a:p>
                  </a:txBody>
                  <a:tcPr/>
                </a:tc>
              </a:tr>
              <a:tr h="1061142">
                <a:tc>
                  <a:txBody>
                    <a:bodyPr/>
                    <a:lstStyle/>
                    <a:p>
                      <a:pPr algn="l" rtl="0"/>
                      <a:endParaRPr lang="ar-EG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Field training</a:t>
                      </a:r>
                      <a:r>
                        <a:rPr lang="en-US" sz="2000" baseline="0" dirty="0" smtClean="0"/>
                        <a:t> 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Skill training/</a:t>
                      </a:r>
                    </a:p>
                    <a:p>
                      <a:pPr algn="l" rtl="0"/>
                      <a:r>
                        <a:rPr lang="en-US" sz="2000" dirty="0" smtClean="0"/>
                        <a:t>bed side teaching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Field training</a:t>
                      </a:r>
                      <a:r>
                        <a:rPr lang="en-US" sz="2000" baseline="0" dirty="0" smtClean="0"/>
                        <a:t> </a:t>
                      </a:r>
                      <a:endParaRPr lang="ar-EG" sz="2000" dirty="0"/>
                    </a:p>
                  </a:txBody>
                  <a:tcPr/>
                </a:tc>
              </a:tr>
              <a:tr h="683312">
                <a:tc>
                  <a:txBody>
                    <a:bodyPr/>
                    <a:lstStyle/>
                    <a:p>
                      <a:pPr algn="l" rtl="0"/>
                      <a:endParaRPr lang="ar-EG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Writing</a:t>
                      </a:r>
                      <a:r>
                        <a:rPr lang="en-US" sz="2000" baseline="0" dirty="0" smtClean="0"/>
                        <a:t> / Handouts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000" dirty="0" smtClean="0"/>
                        <a:t>Field training</a:t>
                      </a:r>
                      <a:r>
                        <a:rPr lang="en-US" sz="2000" baseline="0" dirty="0" smtClean="0"/>
                        <a:t> </a:t>
                      </a:r>
                      <a:endParaRPr lang="ar-E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ar-EG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7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077200" cy="109067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Needs for successful curriculum implementation</a:t>
            </a:r>
            <a:endParaRPr lang="ar-EG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5923"/>
            <a:ext cx="9144000" cy="5602077"/>
          </a:xfrm>
        </p:spPr>
        <p:txBody>
          <a:bodyPr>
            <a:noAutofit/>
          </a:bodyPr>
          <a:lstStyle/>
          <a:p>
            <a:pPr algn="l" rtl="0"/>
            <a:r>
              <a:rPr lang="en-US" sz="2800" b="1" dirty="0" smtClean="0">
                <a:solidFill>
                  <a:srgbClr val="7030A0"/>
                </a:solidFill>
              </a:rPr>
              <a:t>Good supply of necessary materials</a:t>
            </a:r>
            <a:r>
              <a:rPr lang="en-US" sz="2800" b="1" dirty="0" smtClean="0"/>
              <a:t>:</a:t>
            </a:r>
          </a:p>
          <a:p>
            <a:pPr marL="0" indent="0" algn="l" rtl="0">
              <a:buNone/>
            </a:pPr>
            <a:r>
              <a:rPr lang="en-US" sz="2800" b="1" dirty="0" smtClean="0"/>
              <a:t>    - Blocks Specifications </a:t>
            </a:r>
          </a:p>
          <a:p>
            <a:pPr marL="0" indent="0" algn="l" rtl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- Detailed schedules</a:t>
            </a:r>
          </a:p>
          <a:p>
            <a:pPr marL="0" indent="0" algn="l" rtl="0">
              <a:buNone/>
            </a:pPr>
            <a:r>
              <a:rPr lang="en-US" sz="2800" b="1" dirty="0" smtClean="0"/>
              <a:t>    - Study Guides</a:t>
            </a:r>
          </a:p>
          <a:p>
            <a:pPr marL="0" indent="0" algn="l" rtl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- Portfolios</a:t>
            </a:r>
          </a:p>
          <a:p>
            <a:pPr algn="l" rtl="0"/>
            <a:r>
              <a:rPr lang="en-US" sz="2800" b="1" dirty="0" smtClean="0">
                <a:solidFill>
                  <a:srgbClr val="7030A0"/>
                </a:solidFill>
              </a:rPr>
              <a:t>Administrative support</a:t>
            </a:r>
          </a:p>
          <a:p>
            <a:pPr algn="l" rtl="0"/>
            <a:r>
              <a:rPr lang="en-US" sz="2800" b="1" dirty="0" smtClean="0">
                <a:solidFill>
                  <a:srgbClr val="7030A0"/>
                </a:solidFill>
              </a:rPr>
              <a:t>Good quality based monitoring and evaluation strategy</a:t>
            </a:r>
            <a:r>
              <a:rPr lang="en-US" sz="2800" b="1" dirty="0" smtClean="0"/>
              <a:t>:</a:t>
            </a:r>
          </a:p>
          <a:p>
            <a:pPr marL="0" indent="0" algn="l" rtl="0">
              <a:buNone/>
            </a:pPr>
            <a:r>
              <a:rPr lang="en-US" sz="2800" b="1" dirty="0" smtClean="0"/>
              <a:t>     </a:t>
            </a:r>
            <a:r>
              <a:rPr lang="en-US" sz="2800" b="1" dirty="0"/>
              <a:t>ensure Alignment between NARS, Program and course/block </a:t>
            </a:r>
            <a:r>
              <a:rPr lang="en-US" sz="2800" b="1" dirty="0" smtClean="0"/>
              <a:t>ILOS</a:t>
            </a:r>
            <a:endParaRPr lang="en-US" sz="2800" b="1" dirty="0"/>
          </a:p>
          <a:p>
            <a:pPr algn="l" rtl="0"/>
            <a:r>
              <a:rPr lang="en-US" sz="2800" b="1" dirty="0" smtClean="0">
                <a:solidFill>
                  <a:srgbClr val="7030A0"/>
                </a:solidFill>
              </a:rPr>
              <a:t>Ensure good training</a:t>
            </a:r>
          </a:p>
          <a:p>
            <a:pPr marL="0" indent="0" algn="l" rtl="0">
              <a:buNone/>
            </a:pPr>
            <a:r>
              <a:rPr lang="en-US" sz="2800" b="1" dirty="0" smtClean="0"/>
              <a:t>     </a:t>
            </a:r>
            <a:r>
              <a:rPr lang="en-US" sz="2800" b="1" dirty="0"/>
              <a:t>Program for faculty building capacity</a:t>
            </a:r>
          </a:p>
          <a:p>
            <a:pPr marL="0" indent="0" algn="l" rtl="0">
              <a:buNone/>
            </a:pPr>
            <a:endParaRPr lang="ar-EG" sz="2800" b="1" dirty="0"/>
          </a:p>
        </p:txBody>
      </p:sp>
    </p:spTree>
    <p:extLst>
      <p:ext uri="{BB962C8B-B14F-4D97-AF65-F5344CB8AC3E}">
        <p14:creationId xmlns:p14="http://schemas.microsoft.com/office/powerpoint/2010/main" val="84562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142" y="209321"/>
            <a:ext cx="6103787" cy="1564396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</a:rPr>
              <a:t>إستراتيجيات</a:t>
            </a: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ar-EG" sz="3200" b="1" dirty="0">
                <a:solidFill>
                  <a:srgbClr val="FF0000"/>
                </a:solidFill>
              </a:rPr>
              <a:t>التدريس والتعلم </a:t>
            </a:r>
            <a:r>
              <a:rPr lang="ar-EG" sz="3200" b="1" dirty="0" smtClean="0">
                <a:solidFill>
                  <a:srgbClr val="FF0000"/>
                </a:solidFill>
              </a:rPr>
              <a:t>والتقويم </a:t>
            </a:r>
            <a:r>
              <a:rPr lang="ar-EG" sz="3200" b="1" dirty="0">
                <a:solidFill>
                  <a:srgbClr val="FF0000"/>
                </a:solidFill>
              </a:rPr>
              <a:t>باللائحة الجديدة</a:t>
            </a: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ar-EG" sz="3200" b="1" dirty="0" smtClean="0">
                <a:solidFill>
                  <a:srgbClr val="FF0000"/>
                </a:solidFill>
              </a:rPr>
              <a:t>ـــــــــــــــــــــــــــــــــــــــــــــــــــــــــــــــــــــــ</a:t>
            </a:r>
            <a:endParaRPr lang="ar-EG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0279"/>
            <a:ext cx="9144000" cy="235194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ar-EG" sz="3200" b="1" dirty="0"/>
              <a:t> </a:t>
            </a:r>
            <a:r>
              <a:rPr lang="ar-EG" sz="3200" b="1" dirty="0" smtClean="0"/>
              <a:t> </a:t>
            </a:r>
            <a:r>
              <a:rPr lang="ar-EG" sz="4000" b="1" u="heavy" dirty="0">
                <a:solidFill>
                  <a:srgbClr val="7030A0"/>
                </a:solidFill>
              </a:rPr>
              <a:t>الواجبات المطلوبة من القائمين علي التدريس في كل وحدة تعليمية "</a:t>
            </a:r>
            <a:r>
              <a:rPr lang="en-US" sz="4000" b="1" u="heavy" dirty="0">
                <a:solidFill>
                  <a:srgbClr val="7030A0"/>
                </a:solidFill>
              </a:rPr>
              <a:t>Block</a:t>
            </a:r>
            <a:r>
              <a:rPr lang="ar-EG" sz="4000" b="1" u="heavy" dirty="0">
                <a:solidFill>
                  <a:srgbClr val="7030A0"/>
                </a:solidFill>
              </a:rPr>
              <a:t>"  تحت إشراف </a:t>
            </a:r>
            <a:r>
              <a:rPr lang="ar-EG" sz="4000" b="1" u="heavy" dirty="0" smtClean="0">
                <a:solidFill>
                  <a:srgbClr val="7030A0"/>
                </a:solidFill>
              </a:rPr>
              <a:t>ومتابعة</a:t>
            </a:r>
            <a:r>
              <a:rPr lang="ar-EG" sz="4000" b="1" dirty="0" smtClean="0">
                <a:solidFill>
                  <a:srgbClr val="7030A0"/>
                </a:solidFill>
              </a:rPr>
              <a:t>:</a:t>
            </a:r>
            <a:endParaRPr lang="en-US" sz="4000" b="1" dirty="0">
              <a:solidFill>
                <a:srgbClr val="7030A0"/>
              </a:solidFill>
            </a:endParaRPr>
          </a:p>
          <a:p>
            <a:pPr lvl="0"/>
            <a:r>
              <a:rPr lang="ar-EG" sz="3200" b="1" dirty="0"/>
              <a:t>السيد الأستاذ الدكتور / رئيس القسم المختص.</a:t>
            </a:r>
            <a:endParaRPr lang="en-US" sz="3200" b="1" dirty="0"/>
          </a:p>
          <a:p>
            <a:pPr lvl="0"/>
            <a:r>
              <a:rPr lang="ar-EG" sz="3200" b="1" dirty="0"/>
              <a:t>منسق المقرر</a:t>
            </a:r>
            <a:r>
              <a:rPr lang="en-US" sz="3200" b="1" dirty="0" smtClean="0"/>
              <a:t>Block </a:t>
            </a:r>
            <a:r>
              <a:rPr lang="ar-EG" sz="3200" b="1" dirty="0" smtClean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080780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5740" y="137754"/>
            <a:ext cx="3095740" cy="743595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ctr"/>
            <a:r>
              <a:rPr lang="ar-EG" sz="4000" b="1" u="heavy" dirty="0">
                <a:solidFill>
                  <a:srgbClr val="FF0000"/>
                </a:solidFill>
              </a:rPr>
              <a:t>المحاضرات</a:t>
            </a:r>
            <a:r>
              <a:rPr lang="ar-EG" sz="4000" b="1" dirty="0">
                <a:solidFill>
                  <a:srgbClr val="FF0000"/>
                </a:solidFill>
              </a:rPr>
              <a:t>: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112704"/>
            <a:ext cx="9144000" cy="5477433"/>
          </a:xfrm>
        </p:spPr>
        <p:txBody>
          <a:bodyPr>
            <a:noAutofit/>
          </a:bodyPr>
          <a:lstStyle/>
          <a:p>
            <a:pPr lvl="0" algn="r" rtl="1"/>
            <a:r>
              <a:rPr lang="ar-EG" sz="3200" b="1" dirty="0" smtClean="0"/>
              <a:t>يقوم </a:t>
            </a:r>
            <a:r>
              <a:rPr lang="ar-EG" sz="3200" b="1" dirty="0"/>
              <a:t>عضو هيئة التدريس </a:t>
            </a:r>
            <a:r>
              <a:rPr lang="ar-EG" sz="3200" b="1" dirty="0" smtClean="0"/>
              <a:t>المسئول بتسليم </a:t>
            </a:r>
            <a:r>
              <a:rPr lang="en-US" sz="3200" b="1" dirty="0"/>
              <a:t>handout </a:t>
            </a:r>
            <a:r>
              <a:rPr lang="ar-EG" sz="3200" b="1" dirty="0"/>
              <a:t> للمحاضرة فى صورة </a:t>
            </a:r>
            <a:r>
              <a:rPr lang="en-US" sz="3200" b="1" dirty="0"/>
              <a:t>PowerPoint</a:t>
            </a:r>
            <a:r>
              <a:rPr lang="ar-EG" sz="3200" b="1" dirty="0"/>
              <a:t> أو  </a:t>
            </a:r>
            <a:r>
              <a:rPr lang="en-US" sz="3200" b="1" dirty="0" smtClean="0"/>
              <a:t> word </a:t>
            </a:r>
            <a:r>
              <a:rPr lang="ar-EG" sz="3200" b="1" dirty="0"/>
              <a:t>(منسق جيدا و يمكن تحويله الى </a:t>
            </a:r>
            <a:r>
              <a:rPr lang="en-US" sz="3200" b="1" dirty="0"/>
              <a:t>PDF</a:t>
            </a:r>
            <a:r>
              <a:rPr lang="ar-EG" sz="3200" b="1" dirty="0"/>
              <a:t>) إلي مركز تطوير التعليم 10 أيام قبل المحاضرة ويراعي فيها:</a:t>
            </a:r>
            <a:endParaRPr lang="en-US" sz="3200" b="1" dirty="0"/>
          </a:p>
          <a:p>
            <a:pPr lvl="0" algn="r" rtl="1"/>
            <a:r>
              <a:rPr lang="ar-EG" sz="3200" b="1" dirty="0">
                <a:solidFill>
                  <a:srgbClr val="0070C0"/>
                </a:solidFill>
              </a:rPr>
              <a:t>الوضوح وجودة العرض و الرسومات و </a:t>
            </a:r>
            <a:r>
              <a:rPr lang="ar-EG" sz="3200" b="1" dirty="0" smtClean="0">
                <a:solidFill>
                  <a:srgbClr val="0070C0"/>
                </a:solidFill>
              </a:rPr>
              <a:t>الجداول </a:t>
            </a:r>
            <a:r>
              <a:rPr lang="ar-EG" sz="3200" b="1" dirty="0">
                <a:solidFill>
                  <a:srgbClr val="0070C0"/>
                </a:solidFill>
              </a:rPr>
              <a:t>التوضيحية.</a:t>
            </a:r>
            <a:endParaRPr lang="en-US" sz="3200" b="1" dirty="0">
              <a:solidFill>
                <a:srgbClr val="0070C0"/>
              </a:solidFill>
            </a:endParaRPr>
          </a:p>
          <a:p>
            <a:pPr lvl="0" algn="r" rtl="1"/>
            <a:r>
              <a:rPr lang="ar-EG" sz="3200" b="1" dirty="0">
                <a:solidFill>
                  <a:srgbClr val="0070C0"/>
                </a:solidFill>
              </a:rPr>
              <a:t>الإرتباط الكامل بالمخرجات.</a:t>
            </a:r>
            <a:endParaRPr lang="en-US" sz="3200" b="1" dirty="0">
              <a:solidFill>
                <a:srgbClr val="0070C0"/>
              </a:solidFill>
            </a:endParaRPr>
          </a:p>
          <a:p>
            <a:pPr lvl="0" algn="r" rtl="1"/>
            <a:r>
              <a:rPr lang="ar-EG" sz="3200" b="1" dirty="0" smtClean="0">
                <a:solidFill>
                  <a:srgbClr val="0070C0"/>
                </a:solidFill>
              </a:rPr>
              <a:t>تصلح </a:t>
            </a:r>
            <a:r>
              <a:rPr lang="ar-EG" sz="3200" b="1" dirty="0">
                <a:solidFill>
                  <a:srgbClr val="0070C0"/>
                </a:solidFill>
              </a:rPr>
              <a:t>كمصدر أساسي للمذاكرة.</a:t>
            </a:r>
            <a:endParaRPr lang="en-US" sz="3200" b="1" dirty="0">
              <a:solidFill>
                <a:srgbClr val="0070C0"/>
              </a:solidFill>
            </a:endParaRPr>
          </a:p>
          <a:p>
            <a:pPr lvl="0" algn="r" rtl="1"/>
            <a:r>
              <a:rPr lang="ar-EG" sz="3200" b="1" dirty="0">
                <a:solidFill>
                  <a:srgbClr val="0070C0"/>
                </a:solidFill>
              </a:rPr>
              <a:t>إشتمالها علي عدد من الأسئلة.</a:t>
            </a:r>
            <a:endParaRPr lang="en-US" sz="3200" b="1" dirty="0">
              <a:solidFill>
                <a:srgbClr val="0070C0"/>
              </a:solidFill>
            </a:endParaRPr>
          </a:p>
          <a:p>
            <a:pPr lvl="0" algn="r" rtl="1"/>
            <a:r>
              <a:rPr lang="ar-EG" sz="3200" b="1" dirty="0">
                <a:solidFill>
                  <a:srgbClr val="0070C0"/>
                </a:solidFill>
              </a:rPr>
              <a:t>إشتمالها علي مرجع أساسي واحد + رابط إلكتروني للمساعدة.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2908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3618"/>
            <a:ext cx="9144000" cy="5594381"/>
          </a:xfrm>
        </p:spPr>
        <p:txBody>
          <a:bodyPr>
            <a:noAutofit/>
          </a:bodyPr>
          <a:lstStyle/>
          <a:p>
            <a:pPr lvl="0" algn="r" rtl="1"/>
            <a:r>
              <a:rPr lang="ar-EG" sz="3600" b="1" dirty="0" smtClean="0"/>
              <a:t> سيتم عرض </a:t>
            </a:r>
            <a:r>
              <a:rPr lang="ar-EG" sz="3600" b="1" dirty="0"/>
              <a:t>المحاضرة على </a:t>
            </a:r>
            <a:r>
              <a:rPr lang="ar-EG" sz="3600" b="1" dirty="0" smtClean="0"/>
              <a:t>الموقع الالكترونى للطلاب </a:t>
            </a:r>
            <a:r>
              <a:rPr lang="ar-EG" sz="3600" b="1" dirty="0"/>
              <a:t>قبل ميعادها ب 7 أيام.</a:t>
            </a:r>
            <a:endParaRPr lang="en-US" sz="3600" b="1" dirty="0"/>
          </a:p>
          <a:p>
            <a:pPr algn="r" rtl="1"/>
            <a:r>
              <a:rPr lang="ar-EG" sz="3600" b="1" dirty="0"/>
              <a:t> </a:t>
            </a:r>
            <a:r>
              <a:rPr lang="ar-EG" sz="3600" b="1" dirty="0" smtClean="0"/>
              <a:t>تتضمن </a:t>
            </a:r>
            <a:r>
              <a:rPr lang="ar-EG" sz="3600" b="1" dirty="0"/>
              <a:t>المحاضرة:</a:t>
            </a:r>
            <a:endParaRPr lang="en-US" sz="3600" b="1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EG" sz="3600" b="1" dirty="0">
                <a:solidFill>
                  <a:srgbClr val="0070C0"/>
                </a:solidFill>
              </a:rPr>
              <a:t>مناقشة حول الأسئلة.</a:t>
            </a:r>
            <a:endParaRPr lang="en-US" sz="3600" b="1" dirty="0">
              <a:solidFill>
                <a:srgbClr val="0070C0"/>
              </a:solidFill>
            </a:endParaRPr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EG" sz="3600" b="1" dirty="0">
                <a:solidFill>
                  <a:srgbClr val="0070C0"/>
                </a:solidFill>
              </a:rPr>
              <a:t>عرض تفاعلي (سيتم إرسال نموذج لعناصر المحاضرة التفاعلية و التدريب عليه).</a:t>
            </a:r>
            <a:endParaRPr lang="en-US" sz="3600" b="1" dirty="0">
              <a:solidFill>
                <a:srgbClr val="0070C0"/>
              </a:solidFill>
            </a:endParaRPr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EG" sz="3600" b="1" dirty="0">
                <a:solidFill>
                  <a:srgbClr val="0070C0"/>
                </a:solidFill>
              </a:rPr>
              <a:t>أسئلة أخري يجيب عليها الطالب لاحقاً في الموقع الإلكتروني</a:t>
            </a:r>
            <a:r>
              <a:rPr lang="ar-EG" sz="3600" b="1" dirty="0" smtClean="0">
                <a:solidFill>
                  <a:srgbClr val="0070C0"/>
                </a:solidFill>
              </a:rPr>
              <a:t>.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095740" y="137754"/>
            <a:ext cx="3095740" cy="743595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ctr"/>
            <a:r>
              <a:rPr lang="ar-EG" sz="4000" b="1" u="heavy" dirty="0">
                <a:solidFill>
                  <a:srgbClr val="FF0000"/>
                </a:solidFill>
              </a:rPr>
              <a:t>المحاضرات</a:t>
            </a:r>
            <a:r>
              <a:rPr lang="ar-EG" sz="4000" b="1" dirty="0">
                <a:solidFill>
                  <a:srgbClr val="FF0000"/>
                </a:solidFill>
              </a:rPr>
              <a:t>: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5784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3837"/>
            <a:ext cx="9144000" cy="3023594"/>
          </a:xfrm>
        </p:spPr>
        <p:txBody>
          <a:bodyPr>
            <a:noAutofit/>
          </a:bodyPr>
          <a:lstStyle/>
          <a:p>
            <a:pPr lvl="0" algn="just" rtl="1"/>
            <a:r>
              <a:rPr lang="ar-EG" sz="4000" b="1" dirty="0" smtClean="0"/>
              <a:t>سيحدد </a:t>
            </a:r>
            <a:r>
              <a:rPr lang="ar-EG" sz="4000" b="1" dirty="0"/>
              <a:t>المنسق 20-25% من المحاضرات لتتم بطريقة </a:t>
            </a:r>
            <a:r>
              <a:rPr lang="en-US" sz="4000" b="1" dirty="0" smtClean="0">
                <a:solidFill>
                  <a:srgbClr val="0070C0"/>
                </a:solidFill>
              </a:rPr>
              <a:t>Team-Based Learning </a:t>
            </a:r>
            <a:r>
              <a:rPr lang="en-US" sz="4000" b="1" dirty="0" smtClean="0"/>
              <a:t>TBL)</a:t>
            </a:r>
            <a:r>
              <a:rPr lang="ar-EG" sz="4000" b="1" dirty="0" smtClean="0"/>
              <a:t>) </a:t>
            </a:r>
            <a:r>
              <a:rPr lang="ar-EG" sz="4000" b="1" dirty="0"/>
              <a:t>وفقاً لنموذج سيتم إرسالة والتدريب عليه.</a:t>
            </a:r>
            <a:endParaRPr lang="en-US" sz="4000" b="1" dirty="0"/>
          </a:p>
          <a:p>
            <a:pPr lvl="0" algn="just" rtl="1"/>
            <a:r>
              <a:rPr lang="ar-EG" sz="4000" b="1" dirty="0"/>
              <a:t>يمكن لعضو هيئة التدريس إقتراح تعديل في </a:t>
            </a:r>
            <a:r>
              <a:rPr lang="en-US" sz="4000" b="1" dirty="0" smtClean="0"/>
              <a:t>ILOs </a:t>
            </a:r>
            <a:r>
              <a:rPr lang="ar-EG" sz="4000" b="1" dirty="0" smtClean="0"/>
              <a:t> </a:t>
            </a:r>
            <a:r>
              <a:rPr lang="ar-EG" sz="4000" b="1" dirty="0"/>
              <a:t>في المحتوي الخاص به ولكن بعد إعتماد المنسق ومركز تطوير التعليم مسبقاً قبل تحضير المحاضرات.</a:t>
            </a:r>
            <a:endParaRPr lang="en-US" sz="4000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095740" y="137754"/>
            <a:ext cx="3095740" cy="743595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ctr"/>
            <a:r>
              <a:rPr lang="ar-EG" sz="4000" b="1" u="heavy" dirty="0">
                <a:solidFill>
                  <a:srgbClr val="FF0000"/>
                </a:solidFill>
              </a:rPr>
              <a:t>المحاضرات</a:t>
            </a:r>
            <a:r>
              <a:rPr lang="ar-EG" sz="4000" b="1" dirty="0">
                <a:solidFill>
                  <a:srgbClr val="FF0000"/>
                </a:solidFill>
              </a:rPr>
              <a:t>: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7077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436" y="419737"/>
            <a:ext cx="3172858" cy="682614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ctr"/>
            <a:r>
              <a:rPr lang="ar-EG" sz="3600" b="1" u="heavy" dirty="0">
                <a:solidFill>
                  <a:srgbClr val="FF0000"/>
                </a:solidFill>
              </a:rPr>
              <a:t>التدريب </a:t>
            </a:r>
            <a:r>
              <a:rPr lang="ar-EG" sz="3600" b="1" u="heavy" dirty="0" smtClean="0">
                <a:solidFill>
                  <a:srgbClr val="FF0000"/>
                </a:solidFill>
              </a:rPr>
              <a:t>العملي</a:t>
            </a:r>
            <a:endParaRPr lang="ar-EG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44368"/>
            <a:ext cx="9143999" cy="4214259"/>
          </a:xfrm>
        </p:spPr>
        <p:txBody>
          <a:bodyPr>
            <a:noAutofit/>
          </a:bodyPr>
          <a:lstStyle/>
          <a:p>
            <a:pPr lvl="0" algn="just" rtl="1"/>
            <a:r>
              <a:rPr lang="ar-EG" sz="4000" b="1" dirty="0" smtClean="0"/>
              <a:t>يتولي </a:t>
            </a:r>
            <a:r>
              <a:rPr lang="ar-EG" sz="4000" b="1" dirty="0"/>
              <a:t>منسق المقرر/ رئيس القسم تحديد الأدوات المساعدة  لتحقيق المخرجات المستهدفة العملية كما هو مكتوب بالتوصيف وتشمل هذه الأدوات:</a:t>
            </a:r>
            <a:endParaRPr lang="en-US" sz="4000" b="1" dirty="0"/>
          </a:p>
          <a:p>
            <a:pPr lvl="0" algn="r" rtl="1"/>
            <a:r>
              <a:rPr lang="ar-EG" sz="4000" b="1" dirty="0">
                <a:solidFill>
                  <a:srgbClr val="7030A0"/>
                </a:solidFill>
              </a:rPr>
              <a:t>كتاب </a:t>
            </a:r>
            <a:r>
              <a:rPr lang="ar-EG" sz="4000" b="1" dirty="0" smtClean="0">
                <a:solidFill>
                  <a:srgbClr val="7030A0"/>
                </a:solidFill>
              </a:rPr>
              <a:t>تدريب الطالب: </a:t>
            </a:r>
            <a:r>
              <a:rPr lang="ar-EG" sz="4000" b="1" dirty="0"/>
              <a:t>علي:</a:t>
            </a:r>
            <a:endParaRPr lang="en-US" sz="4000" b="1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EG" sz="4000" b="1" dirty="0">
                <a:solidFill>
                  <a:srgbClr val="0070C0"/>
                </a:solidFill>
              </a:rPr>
              <a:t>كتابة بيانات علي رسومات توضيحية.</a:t>
            </a:r>
            <a:endParaRPr lang="en-US" sz="4000" b="1" dirty="0">
              <a:solidFill>
                <a:srgbClr val="0070C0"/>
              </a:solidFill>
            </a:endParaRPr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EG" sz="4000" b="1" dirty="0">
                <a:solidFill>
                  <a:srgbClr val="0070C0"/>
                </a:solidFill>
              </a:rPr>
              <a:t>أسئلة وحالات متعددة الإختيارات.</a:t>
            </a:r>
            <a:endParaRPr lang="en-US" sz="4000" b="1" dirty="0">
              <a:solidFill>
                <a:srgbClr val="0070C0"/>
              </a:solidFill>
            </a:endParaRPr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EG" sz="4000" b="1" dirty="0">
                <a:solidFill>
                  <a:srgbClr val="0070C0"/>
                </a:solidFill>
              </a:rPr>
              <a:t>بعض الوسائل التوضيحية من خلال الوسائط المتعددة من الإنترنت.</a:t>
            </a:r>
            <a:endParaRPr lang="en-US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394852" cy="1752600"/>
          </a:xfrm>
        </p:spPr>
        <p:txBody>
          <a:bodyPr>
            <a:noAutofit/>
          </a:bodyPr>
          <a:lstStyle/>
          <a:p>
            <a:pPr algn="ctr"/>
            <a:r>
              <a:rPr lang="ar-EG" sz="4000" b="1" u="heavy" dirty="0">
                <a:solidFill>
                  <a:srgbClr val="FF0000"/>
                </a:solidFill>
              </a:rPr>
              <a:t>الجلسات التفاعلية </a:t>
            </a:r>
            <a:r>
              <a:rPr lang="ar-EG" sz="4000" b="1" u="heavy" dirty="0" smtClean="0">
                <a:solidFill>
                  <a:srgbClr val="FF0000"/>
                </a:solidFill>
              </a:rPr>
              <a:t>الأخري</a:t>
            </a:r>
            <a:br>
              <a:rPr lang="ar-EG" sz="4000" b="1" u="heavy" dirty="0" smtClean="0">
                <a:solidFill>
                  <a:srgbClr val="FF0000"/>
                </a:solidFill>
              </a:rPr>
            </a:br>
            <a:r>
              <a:rPr lang="ar-EG" sz="4000" b="1" u="heavy" dirty="0" smtClean="0">
                <a:solidFill>
                  <a:srgbClr val="FF0000"/>
                </a:solidFill>
              </a:rPr>
              <a:t> </a:t>
            </a:r>
            <a:r>
              <a:rPr lang="en-US" sz="4000" b="1" u="heavy" dirty="0">
                <a:solidFill>
                  <a:srgbClr val="FF0000"/>
                </a:solidFill>
              </a:rPr>
              <a:t>Seminars, SDL, </a:t>
            </a:r>
            <a:r>
              <a:rPr lang="en-US" sz="4000" b="1" u="heavy" dirty="0" smtClean="0">
                <a:solidFill>
                  <a:srgbClr val="FF0000"/>
                </a:solidFill>
              </a:rPr>
              <a:t>Small </a:t>
            </a:r>
            <a:r>
              <a:rPr lang="en-US" sz="4000" b="1" u="heavy" dirty="0">
                <a:solidFill>
                  <a:srgbClr val="FF0000"/>
                </a:solidFill>
              </a:rPr>
              <a:t>group discussions</a:t>
            </a:r>
            <a:endParaRPr lang="ar-EG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1026"/>
            <a:ext cx="9143999" cy="263718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en-US" sz="3600" b="1" dirty="0"/>
          </a:p>
          <a:p>
            <a:pPr lvl="0" algn="r" rtl="1"/>
            <a:r>
              <a:rPr lang="ar-EG" sz="3600" b="1" dirty="0"/>
              <a:t>يتولي منسق المقرر </a:t>
            </a:r>
            <a:r>
              <a:rPr lang="ar-EG" sz="3600" b="1" dirty="0" smtClean="0"/>
              <a:t>(</a:t>
            </a:r>
            <a:r>
              <a:rPr lang="en-US" sz="3600" b="1" u="heavy" dirty="0">
                <a:solidFill>
                  <a:srgbClr val="FF0000"/>
                </a:solidFill>
              </a:rPr>
              <a:t>Block</a:t>
            </a:r>
            <a:r>
              <a:rPr lang="ar-EG" sz="3600" b="1" dirty="0" smtClean="0"/>
              <a:t>) من </a:t>
            </a:r>
            <a:r>
              <a:rPr lang="ar-EG" sz="3600" b="1" dirty="0"/>
              <a:t>قبل القسم بالتعاون مع عضو هيئة التدريس المسئول عن الجلسة التجهيز وتكليف الطلاب بما هو مطلوب وفقاً للتوصيف ومراعاه تفاعل الطلاب</a:t>
            </a:r>
            <a:r>
              <a:rPr lang="ar-EG" sz="3600" b="1" dirty="0" smtClean="0"/>
              <a:t>.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124097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1504" y="365126"/>
            <a:ext cx="2985571" cy="736561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lvl="0" algn="ctr"/>
            <a:r>
              <a:rPr lang="ar-EG" b="1" u="heavy" dirty="0">
                <a:solidFill>
                  <a:srgbClr val="FF0000"/>
                </a:solidFill>
              </a:rPr>
              <a:t>التعليم الإلكتروني</a:t>
            </a:r>
            <a:r>
              <a:rPr lang="ar-EG" b="1" dirty="0" smtClean="0">
                <a:solidFill>
                  <a:srgbClr val="FF0000"/>
                </a:solidFill>
              </a:rPr>
              <a:t>:</a:t>
            </a:r>
            <a:endParaRPr lang="ar-EG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562052"/>
            <a:ext cx="9144000" cy="4846927"/>
          </a:xfrm>
        </p:spPr>
        <p:txBody>
          <a:bodyPr>
            <a:normAutofit/>
          </a:bodyPr>
          <a:lstStyle/>
          <a:p>
            <a:pPr lvl="0"/>
            <a:r>
              <a:rPr lang="ar-EG" sz="3200" b="1" dirty="0" smtClean="0"/>
              <a:t>سيتم عرض جميع </a:t>
            </a:r>
            <a:r>
              <a:rPr lang="ar-EG" sz="3200" b="1" dirty="0"/>
              <a:t>المحاضرات والوسائل التوضيحية الأخري علي موقع الكلية بالتنسيق بين </a:t>
            </a:r>
            <a:r>
              <a:rPr lang="ar-EG" sz="3200" b="1" dirty="0" smtClean="0"/>
              <a:t>منسق البلوك، وحدة الخدمات الإلكترونية </a:t>
            </a:r>
            <a:r>
              <a:rPr lang="ar-EG" sz="3200" b="1" dirty="0"/>
              <a:t>بالكلية.</a:t>
            </a:r>
            <a:endParaRPr lang="en-US" sz="3200" b="1" dirty="0"/>
          </a:p>
          <a:p>
            <a:pPr lvl="0"/>
            <a:r>
              <a:rPr lang="ar-EG" sz="3200" b="1" dirty="0"/>
              <a:t>سيتم تخصيص صفحة تفاعلية </a:t>
            </a:r>
            <a:r>
              <a:rPr lang="ar-EG" sz="3200" b="1" dirty="0" smtClean="0"/>
              <a:t>يلتزم </a:t>
            </a:r>
            <a:r>
              <a:rPr lang="ar-EG" sz="3200" b="1" dirty="0"/>
              <a:t>الطالب بدخولها وإجابة الأسئلة الموضوعة من عضو هيئة التدريس المسئول عن التدريس وتتيح </a:t>
            </a:r>
            <a:r>
              <a:rPr lang="ar-EG" sz="3200" b="1" dirty="0" smtClean="0"/>
              <a:t>للأخير </a:t>
            </a:r>
            <a:r>
              <a:rPr lang="ar-EG" sz="3200" b="1" dirty="0"/>
              <a:t>التعرف علي المشاركين – الناجحين – الراسبين – غير المشاركين.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026320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3542" y="-1"/>
            <a:ext cx="4439798" cy="1024569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ar-EG" sz="4000" b="1" u="heavy" dirty="0" smtClean="0">
                <a:solidFill>
                  <a:srgbClr val="FF0000"/>
                </a:solidFill>
              </a:rPr>
              <a:t>ملف الإنجازات</a:t>
            </a:r>
            <a:br>
              <a:rPr lang="ar-EG" sz="4000" b="1" u="heavy" dirty="0" smtClean="0">
                <a:solidFill>
                  <a:srgbClr val="FF0000"/>
                </a:solidFill>
              </a:rPr>
            </a:br>
            <a:r>
              <a:rPr lang="en-US" sz="4000" b="1" u="heavy" dirty="0" smtClean="0">
                <a:solidFill>
                  <a:srgbClr val="FF0000"/>
                </a:solidFill>
              </a:rPr>
              <a:t>Student Portfolio</a:t>
            </a:r>
            <a:endParaRPr lang="ar-EG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5413"/>
            <a:ext cx="9143999" cy="4351338"/>
          </a:xfrm>
        </p:spPr>
        <p:txBody>
          <a:bodyPr>
            <a:normAutofit/>
          </a:bodyPr>
          <a:lstStyle/>
          <a:p>
            <a:pPr lvl="0" algn="just" rtl="1"/>
            <a:r>
              <a:rPr lang="ar-EG" sz="3600" b="1" dirty="0" smtClean="0"/>
              <a:t>تم </a:t>
            </a:r>
            <a:r>
              <a:rPr lang="ar-EG" sz="3600" b="1" dirty="0"/>
              <a:t>إعداده لكل مقرر</a:t>
            </a:r>
            <a:r>
              <a:rPr lang="ar-EG" sz="3600" b="1" dirty="0" smtClean="0"/>
              <a:t>/ بلوك</a:t>
            </a:r>
            <a:r>
              <a:rPr lang="ar-EG" sz="3600" b="1" dirty="0"/>
              <a:t>.</a:t>
            </a:r>
            <a:endParaRPr lang="en-US" sz="3600" b="1" dirty="0"/>
          </a:p>
          <a:p>
            <a:pPr lvl="0" algn="just" rtl="1"/>
            <a:r>
              <a:rPr lang="ar-EG" sz="3600" b="1" dirty="0" smtClean="0"/>
              <a:t>يقوم عضو/ أعضاء </a:t>
            </a:r>
            <a:r>
              <a:rPr lang="ar-EG" sz="3600" b="1" dirty="0"/>
              <a:t>هيئة التدريس المسئولين عن التدريس في </a:t>
            </a:r>
            <a:r>
              <a:rPr lang="ar-EG" sz="3600" b="1" dirty="0" smtClean="0"/>
              <a:t>الأسبوع </a:t>
            </a:r>
            <a:r>
              <a:rPr lang="ar-EG" sz="3600" b="1" dirty="0"/>
              <a:t>المحدد التحقق </a:t>
            </a:r>
            <a:r>
              <a:rPr lang="ar-EG" sz="3600" b="1" dirty="0" smtClean="0"/>
              <a:t>مما سجله </a:t>
            </a:r>
            <a:r>
              <a:rPr lang="ar-EG" sz="3600" b="1" dirty="0"/>
              <a:t>الطالب فيما يخص الأنشطة التفاعلية </a:t>
            </a:r>
            <a:r>
              <a:rPr lang="ar-EG" sz="3600" b="1" dirty="0" smtClean="0"/>
              <a:t>والواجبات واعتماده.</a:t>
            </a:r>
            <a:endParaRPr lang="en-US" sz="3600" b="1" dirty="0"/>
          </a:p>
          <a:p>
            <a:pPr lvl="0" algn="just" rtl="1"/>
            <a:r>
              <a:rPr lang="ar-EG" sz="3600" b="1" dirty="0"/>
              <a:t>الإمتحانات التكوينية.</a:t>
            </a:r>
            <a:endParaRPr lang="en-US" sz="3600" b="1" dirty="0"/>
          </a:p>
          <a:p>
            <a:pPr lvl="0" algn="just" rtl="1"/>
            <a:r>
              <a:rPr lang="ar-EG" sz="3600" b="1" dirty="0"/>
              <a:t>توثيق الحضور في المحاضرات (إداري) وفي الجلسات (إداري).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93676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2357" y="102383"/>
            <a:ext cx="4021156" cy="94421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ar-EG" sz="4400" b="1" dirty="0" smtClean="0">
                <a:solidFill>
                  <a:srgbClr val="FF0000"/>
                </a:solidFill>
              </a:rPr>
              <a:t>استراتيجيات التقويم</a:t>
            </a:r>
            <a:endParaRPr lang="ar-EG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472117"/>
            <a:ext cx="9144000" cy="3066832"/>
          </a:xfrm>
        </p:spPr>
        <p:txBody>
          <a:bodyPr>
            <a:noAutofit/>
          </a:bodyPr>
          <a:lstStyle/>
          <a:p>
            <a:pPr algn="r" rtl="1"/>
            <a:r>
              <a:rPr lang="ar-EG" sz="4000" b="1" dirty="0" smtClean="0"/>
              <a:t>تشكل </a:t>
            </a:r>
            <a:r>
              <a:rPr lang="ar-EG" sz="4000" b="1" dirty="0"/>
              <a:t>لجنة لكل </a:t>
            </a:r>
            <a:r>
              <a:rPr lang="ar-EG" sz="4000" b="1" dirty="0" smtClean="0"/>
              <a:t>بلوك؛ </a:t>
            </a:r>
            <a:r>
              <a:rPr lang="ar-EG" sz="4000" b="1" dirty="0"/>
              <a:t>مكونة من:</a:t>
            </a:r>
            <a:endParaRPr lang="en-US" sz="4000" b="1" dirty="0"/>
          </a:p>
          <a:p>
            <a:pPr marL="0" lvl="0" indent="0" algn="r" rtl="1">
              <a:buNone/>
            </a:pPr>
            <a:r>
              <a:rPr lang="ar-EG" sz="4000" b="1" dirty="0" smtClean="0"/>
              <a:t>- منسق </a:t>
            </a:r>
            <a:r>
              <a:rPr lang="ar-EG" sz="4000" b="1" dirty="0"/>
              <a:t>البلوك</a:t>
            </a:r>
            <a:endParaRPr lang="en-US" sz="4000" b="1" dirty="0"/>
          </a:p>
          <a:p>
            <a:pPr marL="0" lvl="0" indent="0" algn="r" rtl="1">
              <a:buNone/>
            </a:pPr>
            <a:r>
              <a:rPr lang="ar-EG" sz="4000" b="1" dirty="0" smtClean="0"/>
              <a:t>- رئيس/ </a:t>
            </a:r>
            <a:r>
              <a:rPr lang="ar-EG" sz="4000" b="1" dirty="0"/>
              <a:t>رؤساء الأقسام المشاركة فى البلوك</a:t>
            </a:r>
            <a:endParaRPr lang="en-US" sz="4000" b="1" dirty="0"/>
          </a:p>
          <a:p>
            <a:pPr marL="0" lvl="0" indent="0" algn="r" rtl="1">
              <a:buNone/>
            </a:pPr>
            <a:r>
              <a:rPr lang="ar-EG" sz="4000" b="1" dirty="0" smtClean="0"/>
              <a:t>- منسق </a:t>
            </a:r>
            <a:r>
              <a:rPr lang="ar-EG" sz="4000" b="1" dirty="0"/>
              <a:t>التدريس عن كل قسم من الأقسام المشاركة فى البلوك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736995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8794"/>
            <a:ext cx="9144000" cy="5531066"/>
          </a:xfrm>
        </p:spPr>
        <p:txBody>
          <a:bodyPr>
            <a:noAutofit/>
          </a:bodyPr>
          <a:lstStyle/>
          <a:p>
            <a:r>
              <a:rPr lang="ar-EG" sz="2800" b="1" dirty="0"/>
              <a:t>تتولى هذه اللجنة </a:t>
            </a:r>
            <a:r>
              <a:rPr lang="ar-EG" sz="2800" b="1" dirty="0">
                <a:solidFill>
                  <a:srgbClr val="7030A0"/>
                </a:solidFill>
              </a:rPr>
              <a:t>اعمال اللجنة الثلاثية </a:t>
            </a:r>
            <a:r>
              <a:rPr lang="ar-EG" sz="2800" b="1" dirty="0"/>
              <a:t>المنصوص عليها فى قرارات ضمان الجودة المعتمدة من مجلس الكلية و أهمها:</a:t>
            </a:r>
            <a:endParaRPr lang="en-US" sz="2800" b="1" dirty="0"/>
          </a:p>
          <a:p>
            <a:r>
              <a:rPr lang="ar-EG" sz="2800" b="1" dirty="0"/>
              <a:t>عمل </a:t>
            </a:r>
            <a:r>
              <a:rPr lang="ar-EG" sz="2800" b="1" dirty="0" smtClean="0">
                <a:solidFill>
                  <a:srgbClr val="7030A0"/>
                </a:solidFill>
              </a:rPr>
              <a:t>مخطط </a:t>
            </a:r>
            <a:r>
              <a:rPr lang="ar-EG" sz="2800" b="1" dirty="0">
                <a:solidFill>
                  <a:srgbClr val="7030A0"/>
                </a:solidFill>
              </a:rPr>
              <a:t>الامتحان </a:t>
            </a:r>
            <a:r>
              <a:rPr lang="ar-EG" sz="2800" b="1" dirty="0" smtClean="0">
                <a:solidFill>
                  <a:srgbClr val="7030A0"/>
                </a:solidFill>
              </a:rPr>
              <a:t>(</a:t>
            </a:r>
            <a:r>
              <a:rPr lang="en-US" sz="2800" b="1" dirty="0" smtClean="0">
                <a:solidFill>
                  <a:srgbClr val="0070C0"/>
                </a:solidFill>
              </a:rPr>
              <a:t>Blue-print</a:t>
            </a:r>
            <a:r>
              <a:rPr lang="ar-EG" sz="2800" b="1" dirty="0" smtClean="0">
                <a:solidFill>
                  <a:srgbClr val="7030A0"/>
                </a:solidFill>
              </a:rPr>
              <a:t>)</a:t>
            </a:r>
            <a:r>
              <a:rPr lang="ar-EG" sz="2800" b="1" dirty="0" smtClean="0"/>
              <a:t> قبل </a:t>
            </a:r>
            <a:r>
              <a:rPr lang="ar-EG" sz="2800" b="1" dirty="0"/>
              <a:t>بداية </a:t>
            </a:r>
            <a:r>
              <a:rPr lang="ar-EG" sz="2800" b="1" dirty="0" smtClean="0"/>
              <a:t>البلوك  </a:t>
            </a:r>
          </a:p>
          <a:p>
            <a:r>
              <a:rPr lang="ar-EG" sz="2800" b="1" dirty="0"/>
              <a:t>إ</a:t>
            </a:r>
            <a:r>
              <a:rPr lang="ar-EG" sz="2800" b="1" dirty="0" smtClean="0"/>
              <a:t>عداد </a:t>
            </a:r>
            <a:r>
              <a:rPr lang="ar-EG" sz="2800" b="1" dirty="0"/>
              <a:t>الامتحانات التكوينية بالرجوع </a:t>
            </a:r>
            <a:r>
              <a:rPr lang="ar-EG" sz="2800" b="1" dirty="0" smtClean="0"/>
              <a:t>لأعضاء </a:t>
            </a:r>
            <a:r>
              <a:rPr lang="ar-EG" sz="2800" b="1" dirty="0"/>
              <a:t>هيئة التدريس المشاركين فى التدريس</a:t>
            </a:r>
            <a:endParaRPr lang="en-US" sz="2800" b="1" dirty="0"/>
          </a:p>
          <a:p>
            <a:pPr lvl="0"/>
            <a:r>
              <a:rPr lang="ar-EG" sz="2800" b="1" dirty="0"/>
              <a:t>إ</a:t>
            </a:r>
            <a:r>
              <a:rPr lang="ar-EG" sz="2800" b="1" dirty="0" smtClean="0"/>
              <a:t>عداد </a:t>
            </a:r>
            <a:r>
              <a:rPr lang="ar-EG" sz="2800" b="1" dirty="0"/>
              <a:t>امتحانات </a:t>
            </a:r>
            <a:r>
              <a:rPr lang="ar-EG" sz="2800" b="1" dirty="0" smtClean="0"/>
              <a:t>أعمال </a:t>
            </a:r>
            <a:r>
              <a:rPr lang="ar-EG" sz="2800" b="1" dirty="0"/>
              <a:t>السنة فى نهاية البلوك</a:t>
            </a:r>
            <a:endParaRPr lang="en-US" sz="2800" b="1" dirty="0"/>
          </a:p>
          <a:p>
            <a:pPr lvl="0"/>
            <a:r>
              <a:rPr lang="ar-EG" sz="2800" b="1" dirty="0"/>
              <a:t>التقييم النهائى لملفات الانجاز </a:t>
            </a:r>
            <a:endParaRPr lang="en-US" sz="2800" b="1" dirty="0"/>
          </a:p>
          <a:p>
            <a:pPr lvl="0"/>
            <a:r>
              <a:rPr lang="ar-EG" sz="2800" b="1" dirty="0"/>
              <a:t>إ</a:t>
            </a:r>
            <a:r>
              <a:rPr lang="ar-EG" sz="2800" b="1" dirty="0" smtClean="0"/>
              <a:t>عداد بنكى </a:t>
            </a:r>
            <a:r>
              <a:rPr lang="ar-EG" sz="2800" b="1" dirty="0"/>
              <a:t>أسئلة للبلوك بالرجوع </a:t>
            </a:r>
            <a:r>
              <a:rPr lang="ar-EG" sz="2800" b="1" dirty="0" smtClean="0"/>
              <a:t>لأعضاء </a:t>
            </a:r>
            <a:r>
              <a:rPr lang="ar-EG" sz="2800" b="1" dirty="0"/>
              <a:t>هيئة التدريس المشاركين فى </a:t>
            </a:r>
            <a:r>
              <a:rPr lang="ar-EG" sz="2800" b="1" dirty="0" smtClean="0"/>
              <a:t>التدريس؛ أحدهما مفتوح </a:t>
            </a:r>
            <a:r>
              <a:rPr lang="ar-EG" sz="2800" b="1" dirty="0"/>
              <a:t>/معلن و آخر مغلق سرى (وفقاً لنموذج سيتم إرساله والتدريب عليه</a:t>
            </a:r>
            <a:r>
              <a:rPr lang="ar-EG" sz="2800" b="1" dirty="0" smtClean="0"/>
              <a:t>).</a:t>
            </a:r>
            <a:endParaRPr lang="en-US" sz="2800" b="1" dirty="0"/>
          </a:p>
          <a:p>
            <a:pPr lvl="0"/>
            <a:r>
              <a:rPr lang="ar-EG" sz="2800" b="1" dirty="0"/>
              <a:t>إ</a:t>
            </a:r>
            <a:r>
              <a:rPr lang="ar-EG" sz="2800" b="1" dirty="0" smtClean="0"/>
              <a:t>عداد </a:t>
            </a:r>
            <a:r>
              <a:rPr lang="ar-EG" sz="2800" b="1" dirty="0"/>
              <a:t>امتحانات نهاية السنة و منسق البلوك مسئول عن سرية الامتحان التحريرى و التواصل مع العميد/ وكيل الكلية/ </a:t>
            </a:r>
            <a:r>
              <a:rPr lang="ar-EG" sz="2800" b="1" dirty="0" smtClean="0"/>
              <a:t>الكنترول.</a:t>
            </a: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4558" y="102383"/>
            <a:ext cx="4781321" cy="734899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ar-EG" sz="4400" b="1" dirty="0" smtClean="0">
                <a:solidFill>
                  <a:srgbClr val="FF0000"/>
                </a:solidFill>
              </a:rPr>
              <a:t>استراتيجيات التقويم «تابع»</a:t>
            </a:r>
            <a:endParaRPr lang="ar-EG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1060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EG" dirty="0" smtClean="0"/>
              <a:t> </a:t>
            </a:r>
            <a:endParaRPr lang="ar-EG" altLang="ar-EG" dirty="0" smtClean="0"/>
          </a:p>
        </p:txBody>
      </p:sp>
      <p:graphicFrame>
        <p:nvGraphicFramePr>
          <p:cNvPr id="6" name="Content Placeholder 5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244765"/>
              </p:ext>
            </p:extLst>
          </p:nvPr>
        </p:nvGraphicFramePr>
        <p:xfrm>
          <a:off x="-2" y="82034"/>
          <a:ext cx="9144001" cy="66997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0348">
                  <a:extLst>
                    <a:ext uri="{9D8B030D-6E8A-4147-A177-3AD203B41FA5}"/>
                  </a:extLst>
                </a:gridCol>
                <a:gridCol w="556001">
                  <a:extLst>
                    <a:ext uri="{9D8B030D-6E8A-4147-A177-3AD203B41FA5}"/>
                  </a:extLst>
                </a:gridCol>
                <a:gridCol w="494223">
                  <a:extLst>
                    <a:ext uri="{9D8B030D-6E8A-4147-A177-3AD203B41FA5}"/>
                  </a:extLst>
                </a:gridCol>
                <a:gridCol w="658966">
                  <a:extLst>
                    <a:ext uri="{9D8B030D-6E8A-4147-A177-3AD203B41FA5}"/>
                  </a:extLst>
                </a:gridCol>
                <a:gridCol w="648669">
                  <a:extLst>
                    <a:ext uri="{9D8B030D-6E8A-4147-A177-3AD203B41FA5}"/>
                  </a:extLst>
                </a:gridCol>
                <a:gridCol w="610056">
                  <a:extLst>
                    <a:ext uri="{9D8B030D-6E8A-4147-A177-3AD203B41FA5}"/>
                  </a:extLst>
                </a:gridCol>
                <a:gridCol w="779946">
                  <a:extLst>
                    <a:ext uri="{9D8B030D-6E8A-4147-A177-3AD203B41FA5}"/>
                  </a:extLst>
                </a:gridCol>
                <a:gridCol w="864893">
                  <a:extLst>
                    <a:ext uri="{9D8B030D-6E8A-4147-A177-3AD203B41FA5}"/>
                  </a:extLst>
                </a:gridCol>
                <a:gridCol w="586894">
                  <a:extLst>
                    <a:ext uri="{9D8B030D-6E8A-4147-A177-3AD203B41FA5}"/>
                  </a:extLst>
                </a:gridCol>
                <a:gridCol w="556001">
                  <a:extLst>
                    <a:ext uri="{9D8B030D-6E8A-4147-A177-3AD203B41FA5}"/>
                  </a:extLst>
                </a:gridCol>
                <a:gridCol w="556001">
                  <a:extLst>
                    <a:ext uri="{9D8B030D-6E8A-4147-A177-3AD203B41FA5}"/>
                  </a:extLst>
                </a:gridCol>
                <a:gridCol w="556002">
                  <a:extLst>
                    <a:ext uri="{9D8B030D-6E8A-4147-A177-3AD203B41FA5}"/>
                  </a:extLst>
                </a:gridCol>
                <a:gridCol w="556001">
                  <a:extLst>
                    <a:ext uri="{9D8B030D-6E8A-4147-A177-3AD203B41FA5}"/>
                  </a:extLst>
                </a:gridCol>
              </a:tblGrid>
              <a:tr h="529612">
                <a:tc gridSpan="13">
                  <a:txBody>
                    <a:bodyPr/>
                    <a:lstStyle/>
                    <a:p>
                      <a:pPr algn="l" fontAlgn="auto"/>
                      <a:endParaRPr lang="en-US" sz="7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  <a:p>
                      <a:pPr algn="ctr" fontAlgn="auto"/>
                      <a:r>
                        <a:rPr 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        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Table of  specifications of the 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………………………………………………………..…………………block exam 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paper (</a:t>
                      </a:r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/>
                        </a:rPr>
                        <a:t>Blue-print)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. </a:t>
                      </a:r>
                      <a:endParaRPr lang="en-US" sz="7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  <a:p>
                      <a:pPr algn="l" fontAlgn="auto"/>
                      <a:endParaRPr lang="en-US" sz="7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/>
                </a:tc>
                <a:tc hMerge="1">
                  <a:txBody>
                    <a:bodyPr/>
                    <a:lstStyle/>
                    <a:p>
                      <a:pPr algn="ctr" fontAlgn="auto"/>
                      <a:endParaRPr lang="en-US" sz="7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 hMerge="1">
                  <a:txBody>
                    <a:bodyPr/>
                    <a:lstStyle/>
                    <a:p>
                      <a:pPr algn="l" fontAlgn="auto"/>
                      <a:endParaRPr lang="en-US" sz="7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 hMerge="1">
                  <a:txBody>
                    <a:bodyPr/>
                    <a:lstStyle/>
                    <a:p>
                      <a:pPr algn="l" fontAlgn="auto"/>
                      <a:endParaRPr lang="en-US" sz="7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auto"/>
                      <a:endParaRPr lang="en-US" sz="7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 hMerge="1">
                  <a:txBody>
                    <a:bodyPr/>
                    <a:lstStyle/>
                    <a:p>
                      <a:pPr algn="ctr" fontAlgn="auto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 hMerge="1">
                  <a:txBody>
                    <a:bodyPr/>
                    <a:lstStyle/>
                    <a:p>
                      <a:pPr algn="ctr" fontAlgn="auto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 hMerge="1">
                  <a:txBody>
                    <a:bodyPr/>
                    <a:lstStyle/>
                    <a:p>
                      <a:pPr algn="l" fontAlgn="auto"/>
                      <a:endParaRPr lang="en-US" sz="7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/>
                </a:tc>
                <a:extLst>
                  <a:ext uri="{0D108BD9-81ED-4DB2-BD59-A6C34878D82A}"/>
                </a:extLst>
              </a:tr>
              <a:tr h="22841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Subjects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Hrs</a:t>
                      </a:r>
                      <a:endParaRPr lang="en-US" sz="1800" b="1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auto"/>
                      <a:r>
                        <a:rPr lang="en-US" sz="18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Relative Wt. of </a:t>
                      </a:r>
                      <a:r>
                        <a:rPr lang="en-US" sz="1800" b="1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Hrs</a:t>
                      </a:r>
                      <a:endParaRPr lang="en-US" sz="1800" b="1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auto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Degree of importance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/>
                </a:tc>
                <a:tc rowSpan="3">
                  <a:txBody>
                    <a:bodyPr/>
                    <a:lstStyle/>
                    <a:p>
                      <a:pPr algn="ctr" fontAlgn="auto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Relative Wt. of importance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Objectives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auto"/>
                      <a:r>
                        <a:rPr lang="en-US" sz="1800" b="1" u="none" strike="noStrike" dirty="0">
                          <a:solidFill>
                            <a:srgbClr val="0033CC"/>
                          </a:solidFill>
                          <a:effectLst/>
                        </a:rPr>
                        <a:t>Relative Wt. of objectives</a:t>
                      </a:r>
                      <a:endParaRPr lang="en-US" sz="1800" b="1" i="0" u="none" strike="noStrike" dirty="0">
                        <a:solidFill>
                          <a:srgbClr val="0033CC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/>
                </a:tc>
                <a:tc rowSpan="3">
                  <a:txBody>
                    <a:bodyPr/>
                    <a:lstStyle/>
                    <a:p>
                      <a:pPr algn="ctr" fontAlgn="auto"/>
                      <a:r>
                        <a:rPr lang="en-US" sz="1800" b="1" u="none" strike="noStrike" dirty="0">
                          <a:solidFill>
                            <a:srgbClr val="006600"/>
                          </a:solidFill>
                          <a:effectLst/>
                        </a:rPr>
                        <a:t>Relative </a:t>
                      </a:r>
                      <a:r>
                        <a:rPr lang="en-US" sz="1800" b="1" u="none" strike="noStrike" dirty="0" err="1">
                          <a:solidFill>
                            <a:srgbClr val="006600"/>
                          </a:solidFill>
                          <a:effectLst/>
                        </a:rPr>
                        <a:t>Wts</a:t>
                      </a:r>
                      <a:r>
                        <a:rPr lang="en-US" sz="1800" b="1" u="none" strike="noStrike" dirty="0">
                          <a:solidFill>
                            <a:srgbClr val="006600"/>
                          </a:solidFill>
                          <a:effectLst/>
                        </a:rPr>
                        <a:t>. </a:t>
                      </a:r>
                      <a:r>
                        <a:rPr lang="en-US" sz="1800" b="1" u="none" strike="noStrike" dirty="0" smtClean="0">
                          <a:solidFill>
                            <a:srgbClr val="006600"/>
                          </a:solidFill>
                          <a:effectLst/>
                        </a:rPr>
                        <a:t>Average</a:t>
                      </a:r>
                      <a:endParaRPr lang="en-US" sz="1800" b="1" i="0" u="none" strike="noStrike" dirty="0">
                        <a:solidFill>
                          <a:srgbClr val="0066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/>
                </a:tc>
                <a:tc rowSpan="3">
                  <a:txBody>
                    <a:bodyPr/>
                    <a:lstStyle/>
                    <a:p>
                      <a:pPr algn="ctr" fontAlgn="auto"/>
                      <a:r>
                        <a:rPr lang="en-US" sz="1800" b="1" u="none" strike="noStrike" dirty="0" smtClean="0">
                          <a:solidFill>
                            <a:srgbClr val="DF1FA8"/>
                          </a:solidFill>
                          <a:effectLst/>
                        </a:rPr>
                        <a:t>Mark</a:t>
                      </a:r>
                      <a:endParaRPr lang="en-US" sz="1800" b="1" i="0" u="none" strike="noStrike" dirty="0">
                        <a:solidFill>
                          <a:srgbClr val="DF1FA8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/>
                </a:tc>
                <a:tc rowSpan="3">
                  <a:txBody>
                    <a:bodyPr/>
                    <a:lstStyle/>
                    <a:p>
                      <a:pPr algn="ctr" fontAlgn="auto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Evaluation</a:t>
                      </a:r>
                    </a:p>
                  </a:txBody>
                  <a:tcPr marL="5713" marR="5713" marT="5713" marB="0" vert="vert" anchor="ctr"/>
                </a:tc>
                <a:extLst>
                  <a:ext uri="{0D108BD9-81ED-4DB2-BD59-A6C34878D82A}"/>
                </a:extLst>
              </a:tr>
              <a:tr h="228410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Levels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auto"/>
                      <a:r>
                        <a:rPr lang="en-US" sz="1800" b="1" u="none" strike="noStrike" dirty="0">
                          <a:solidFill>
                            <a:srgbClr val="0033CC"/>
                          </a:solidFill>
                          <a:effectLst/>
                        </a:rPr>
                        <a:t>Total objectives</a:t>
                      </a:r>
                      <a:endParaRPr lang="en-US" sz="1800" b="1" i="0" u="none" strike="noStrike" dirty="0">
                        <a:solidFill>
                          <a:srgbClr val="0033CC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1293734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Knowledge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Understanding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Problem solving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vert="vert" anchor="ctr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28410"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Medical ethics Module: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extLst>
                  <a:ext uri="{0D108BD9-81ED-4DB2-BD59-A6C34878D82A}"/>
                </a:extLst>
              </a:tr>
              <a:tr h="357473">
                <a:tc>
                  <a:txBody>
                    <a:bodyPr/>
                    <a:lstStyle/>
                    <a:p>
                      <a:pPr algn="ctr" rtl="1" fontAlgn="t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 dirty="0">
                          <a:effectLst/>
                        </a:rPr>
                        <a:t> </a:t>
                      </a:r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186862">
                <a:tc>
                  <a:txBody>
                    <a:bodyPr/>
                    <a:lstStyle/>
                    <a:p>
                      <a:pPr algn="ctr" rtl="1" fontAlgn="t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 dirty="0">
                          <a:effectLst/>
                        </a:rPr>
                        <a:t> </a:t>
                      </a:r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357473">
                <a:tc>
                  <a:txBody>
                    <a:bodyPr/>
                    <a:lstStyle/>
                    <a:p>
                      <a:pPr algn="ctr" rtl="1" fontAlgn="t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 dirty="0">
                          <a:effectLst/>
                        </a:rPr>
                        <a:t> </a:t>
                      </a:r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186862">
                <a:tc>
                  <a:txBody>
                    <a:bodyPr/>
                    <a:lstStyle/>
                    <a:p>
                      <a:pPr algn="ctr" rtl="1" fontAlgn="t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>
                          <a:effectLst/>
                        </a:rPr>
                        <a:t> </a:t>
                      </a:r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186862">
                <a:tc>
                  <a:txBody>
                    <a:bodyPr/>
                    <a:lstStyle/>
                    <a:p>
                      <a:pPr algn="ctr" rtl="1" fontAlgn="t"/>
                      <a:endParaRPr lang="ar-EG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>
                          <a:effectLst/>
                        </a:rPr>
                        <a:t> </a:t>
                      </a:r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357473">
                <a:tc>
                  <a:txBody>
                    <a:bodyPr/>
                    <a:lstStyle/>
                    <a:p>
                      <a:pPr algn="ctr" rtl="1" fontAlgn="t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EG" sz="1400" u="none" strike="noStrike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EG" sz="1400" u="none" strike="noStrik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 dirty="0">
                          <a:effectLst/>
                        </a:rPr>
                        <a:t> </a:t>
                      </a:r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186862">
                <a:tc>
                  <a:txBody>
                    <a:bodyPr/>
                    <a:lstStyle/>
                    <a:p>
                      <a:pPr algn="ctr" rtl="1" fontAlgn="t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>
                          <a:effectLst/>
                        </a:rPr>
                        <a:t> </a:t>
                      </a:r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357473">
                <a:tc>
                  <a:txBody>
                    <a:bodyPr/>
                    <a:lstStyle/>
                    <a:p>
                      <a:pPr algn="ctr" rtl="1" fontAlgn="t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 dirty="0">
                          <a:effectLst/>
                        </a:rPr>
                        <a:t> </a:t>
                      </a:r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335190">
                <a:tc>
                  <a:txBody>
                    <a:bodyPr/>
                    <a:lstStyle/>
                    <a:p>
                      <a:pPr algn="ctr" rtl="1" fontAlgn="t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 dirty="0">
                          <a:effectLst/>
                        </a:rPr>
                        <a:t> </a:t>
                      </a:r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357473">
                <a:tc>
                  <a:txBody>
                    <a:bodyPr/>
                    <a:lstStyle/>
                    <a:p>
                      <a:pPr algn="ctr" rtl="1" fontAlgn="t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 dirty="0">
                          <a:effectLst/>
                        </a:rPr>
                        <a:t> </a:t>
                      </a:r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170611">
                <a:tc>
                  <a:txBody>
                    <a:bodyPr/>
                    <a:lstStyle/>
                    <a:p>
                      <a:pPr algn="ctr" rtl="1" fontAlgn="b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 dirty="0">
                          <a:effectLst/>
                        </a:rPr>
                        <a:t> </a:t>
                      </a:r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193420">
                <a:tc>
                  <a:txBody>
                    <a:bodyPr/>
                    <a:lstStyle/>
                    <a:p>
                      <a:pPr algn="ctr" rtl="1" fontAlgn="ctr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170611">
                <a:tc>
                  <a:txBody>
                    <a:bodyPr/>
                    <a:lstStyle/>
                    <a:p>
                      <a:pPr algn="ctr" rtl="1" fontAlgn="b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 dirty="0">
                          <a:effectLst/>
                        </a:rPr>
                        <a:t> </a:t>
                      </a:r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294103">
                <a:tc>
                  <a:txBody>
                    <a:bodyPr/>
                    <a:lstStyle/>
                    <a:p>
                      <a:pPr algn="ctr" rtl="1" fontAlgn="b"/>
                      <a:endParaRPr lang="ar-EG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ar-EG" sz="700" u="none" strike="noStrike">
                          <a:effectLst/>
                        </a:rPr>
                        <a:t> </a:t>
                      </a:r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  <a:extLst>
                  <a:ext uri="{0D108BD9-81ED-4DB2-BD59-A6C34878D82A}"/>
                </a:extLst>
              </a:tr>
              <a:tr h="241021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Sum</a:t>
                      </a:r>
                      <a:endParaRPr lang="ar-EG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15</a:t>
                      </a:r>
                      <a:endParaRPr lang="ar-EG" sz="14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ar-EG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en-US" sz="7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ar-EG" sz="700" b="0" i="0" u="none" strike="noStrike" dirty="0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ar-EG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3" marR="5713" marT="5713" marB="0" anchor="b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en-US" sz="7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ar-EG" sz="7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solidFill>
                      <a:srgbClr val="DF1F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ar-EG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713" marR="5713" marT="5713" marB="0" anchor="b">
                    <a:noFill/>
                  </a:tcPr>
                </a:tc>
              </a:tr>
            </a:tbl>
          </a:graphicData>
        </a:graphic>
      </p:graphicFrame>
      <p:sp>
        <p:nvSpPr>
          <p:cNvPr id="18227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114800" y="63246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EG" altLang="ar-EG" smtClean="0">
                <a:solidFill>
                  <a:srgbClr val="898989"/>
                </a:solidFill>
              </a:rPr>
              <a:t>إدارة التدريب </a:t>
            </a:r>
            <a:endParaRPr lang="en-US" altLang="ar-EG" smtClean="0">
              <a:solidFill>
                <a:srgbClr val="898989"/>
              </a:solidFill>
            </a:endParaRPr>
          </a:p>
        </p:txBody>
      </p:sp>
      <p:sp>
        <p:nvSpPr>
          <p:cNvPr id="182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4399EE74-7E37-4C64-A5F8-F1E10A538EBD}" type="slidenum">
              <a:rPr lang="en-US" altLang="ar-EG" smtClean="0">
                <a:solidFill>
                  <a:srgbClr val="898989"/>
                </a:solidFill>
              </a:rPr>
              <a:pPr/>
              <a:t>61</a:t>
            </a:fld>
            <a:endParaRPr lang="en-US" altLang="ar-EG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7358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2355119" y="191301"/>
            <a:ext cx="41240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en-US" sz="2800" u="sng" dirty="0">
                <a:solidFill>
                  <a:srgbClr val="FF0000"/>
                </a:solidFill>
              </a:rPr>
              <a:t>Curriculum management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8371" name="Text Box 5"/>
          <p:cNvSpPr txBox="1">
            <a:spLocks noChangeArrowheads="1"/>
          </p:cNvSpPr>
          <p:nvPr/>
        </p:nvSpPr>
        <p:spPr bwMode="auto">
          <a:xfrm>
            <a:off x="5651897" y="1036177"/>
            <a:ext cx="1890713" cy="4857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2000" dirty="0" smtClean="0">
                <a:solidFill>
                  <a:srgbClr val="FF0000"/>
                </a:solidFill>
              </a:rPr>
              <a:t>فنى ضمان </a:t>
            </a:r>
            <a:r>
              <a:rPr lang="ar-EG" sz="2000" dirty="0">
                <a:solidFill>
                  <a:srgbClr val="FF0000"/>
                </a:solidFill>
              </a:rPr>
              <a:t>جودة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8372" name="AutoShape 6"/>
          <p:cNvSpPr>
            <a:spLocks noChangeArrowheads="1"/>
          </p:cNvSpPr>
          <p:nvPr/>
        </p:nvSpPr>
        <p:spPr bwMode="auto">
          <a:xfrm rot="5400000">
            <a:off x="6524625" y="1599077"/>
            <a:ext cx="257175" cy="266700"/>
          </a:xfrm>
          <a:prstGeom prst="right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73" name="Text Box 7"/>
          <p:cNvSpPr txBox="1">
            <a:spLocks noChangeArrowheads="1"/>
          </p:cNvSpPr>
          <p:nvPr/>
        </p:nvSpPr>
        <p:spPr bwMode="auto">
          <a:xfrm>
            <a:off x="5651898" y="1968634"/>
            <a:ext cx="2307539" cy="5619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مركز تطوير التعليم/وحدة الجودة</a:t>
            </a:r>
          </a:p>
          <a:p>
            <a:pPr algn="ctr" rtl="0" eaLnBrk="1" hangingPunct="1"/>
            <a:r>
              <a:rPr lang="ar-EG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لجنة البرنامج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8374" name="AutoShape 8"/>
          <p:cNvSpPr>
            <a:spLocks noChangeArrowheads="1"/>
          </p:cNvSpPr>
          <p:nvPr/>
        </p:nvSpPr>
        <p:spPr bwMode="auto">
          <a:xfrm rot="10800000">
            <a:off x="4423767" y="1122323"/>
            <a:ext cx="803672" cy="857250"/>
          </a:xfrm>
          <a:custGeom>
            <a:avLst/>
            <a:gdLst>
              <a:gd name="T0" fmla="*/ 535781 w 21600"/>
              <a:gd name="T1" fmla="*/ 0 h 21600"/>
              <a:gd name="T2" fmla="*/ 0 w 21600"/>
              <a:gd name="T3" fmla="*/ 816451 h 21600"/>
              <a:gd name="T4" fmla="*/ 535781 w 21600"/>
              <a:gd name="T5" fmla="*/ 979699 h 21600"/>
              <a:gd name="T6" fmla="*/ 1071562 w 21600"/>
              <a:gd name="T7" fmla="*/ 81645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60 w 21600"/>
              <a:gd name="T13" fmla="*/ 12343 h 21600"/>
              <a:gd name="T14" fmla="*/ 19440 w 21600"/>
              <a:gd name="T15" fmla="*/ 18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lnTo>
                  <a:pt x="10800" y="0"/>
                </a:lnTo>
                <a:close/>
              </a:path>
            </a:pathLst>
          </a:custGeom>
          <a:gradFill rotWithShape="0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58375" name="Text Box 9"/>
          <p:cNvSpPr txBox="1">
            <a:spLocks noChangeArrowheads="1"/>
          </p:cNvSpPr>
          <p:nvPr/>
        </p:nvSpPr>
        <p:spPr bwMode="auto">
          <a:xfrm>
            <a:off x="2141935" y="967937"/>
            <a:ext cx="1870472" cy="4857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ادارى</a:t>
            </a:r>
            <a:endParaRPr lang="en-US" sz="1500" dirty="0">
              <a:solidFill>
                <a:srgbClr val="00B0F0"/>
              </a:solidFill>
              <a:latin typeface="Times New Roman" panose="02020603050405020304" pitchFamily="18" charset="0"/>
            </a:endParaRPr>
          </a:p>
          <a:p>
            <a:pPr eaLnBrk="1" hangingPunct="1"/>
            <a:endParaRPr lang="en-US" sz="1500" dirty="0"/>
          </a:p>
        </p:txBody>
      </p:sp>
      <p:sp>
        <p:nvSpPr>
          <p:cNvPr id="58376" name="AutoShape 10"/>
          <p:cNvSpPr>
            <a:spLocks noChangeArrowheads="1"/>
          </p:cNvSpPr>
          <p:nvPr/>
        </p:nvSpPr>
        <p:spPr bwMode="auto">
          <a:xfrm rot="5400000">
            <a:off x="2862858" y="1600400"/>
            <a:ext cx="342900" cy="267891"/>
          </a:xfrm>
          <a:prstGeom prst="rightArrow">
            <a:avLst>
              <a:gd name="adj1" fmla="val 50000"/>
              <a:gd name="adj2" fmla="val 32000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77" name="Text Box 11"/>
          <p:cNvSpPr txBox="1">
            <a:spLocks noChangeArrowheads="1"/>
          </p:cNvSpPr>
          <p:nvPr/>
        </p:nvSpPr>
        <p:spPr bwMode="auto">
          <a:xfrm>
            <a:off x="1815162" y="2027212"/>
            <a:ext cx="2170401" cy="4857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E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وكيل الكلية لشئون </a:t>
            </a:r>
            <a:r>
              <a:rPr lang="ar-E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الطلاب</a:t>
            </a:r>
            <a:endParaRPr lang="en-US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1500" dirty="0">
              <a:solidFill>
                <a:srgbClr val="00B0F0"/>
              </a:solidFill>
            </a:endParaRPr>
          </a:p>
        </p:txBody>
      </p:sp>
      <p:sp>
        <p:nvSpPr>
          <p:cNvPr id="58378" name="Text Box 12"/>
          <p:cNvSpPr txBox="1">
            <a:spLocks noChangeArrowheads="1"/>
          </p:cNvSpPr>
          <p:nvPr/>
        </p:nvSpPr>
        <p:spPr bwMode="auto">
          <a:xfrm>
            <a:off x="6223397" y="2616511"/>
            <a:ext cx="2588094" cy="82201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E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توصيفات/دليل الطالب/و سجل 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EG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الانجازات تدريب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58379" name="AutoShape 13"/>
          <p:cNvSpPr>
            <a:spLocks noChangeArrowheads="1"/>
          </p:cNvSpPr>
          <p:nvPr/>
        </p:nvSpPr>
        <p:spPr bwMode="auto">
          <a:xfrm rot="10800000">
            <a:off x="5845970" y="2943226"/>
            <a:ext cx="346472" cy="216694"/>
          </a:xfrm>
          <a:prstGeom prst="rightArrow">
            <a:avLst>
              <a:gd name="adj1" fmla="val 50000"/>
              <a:gd name="adj2" fmla="val 39973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80" name="Text Box 14"/>
          <p:cNvSpPr txBox="1">
            <a:spLocks noChangeArrowheads="1"/>
          </p:cNvSpPr>
          <p:nvPr/>
        </p:nvSpPr>
        <p:spPr bwMode="auto">
          <a:xfrm>
            <a:off x="3762376" y="2781301"/>
            <a:ext cx="2051447" cy="75604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المتابعة و التقييم</a:t>
            </a:r>
          </a:p>
          <a:p>
            <a:pPr algn="ctr" rtl="0" eaLnBrk="1" hangingPunct="1"/>
            <a:r>
              <a:rPr lang="ar-EG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فنيا و اداريا</a:t>
            </a:r>
            <a:endParaRPr lang="en-US" sz="1500" dirty="0"/>
          </a:p>
        </p:txBody>
      </p:sp>
      <p:sp>
        <p:nvSpPr>
          <p:cNvPr id="58381" name="AutoShape 15"/>
          <p:cNvSpPr>
            <a:spLocks noChangeArrowheads="1"/>
          </p:cNvSpPr>
          <p:nvPr/>
        </p:nvSpPr>
        <p:spPr bwMode="auto">
          <a:xfrm>
            <a:off x="3077171" y="2996805"/>
            <a:ext cx="685205" cy="163115"/>
          </a:xfrm>
          <a:prstGeom prst="rightArrow">
            <a:avLst>
              <a:gd name="adj1" fmla="val 50000"/>
              <a:gd name="adj2" fmla="val 32005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82" name="Text Box 16"/>
          <p:cNvSpPr txBox="1">
            <a:spLocks noChangeArrowheads="1"/>
          </p:cNvSpPr>
          <p:nvPr/>
        </p:nvSpPr>
        <p:spPr bwMode="auto">
          <a:xfrm>
            <a:off x="791570" y="2778709"/>
            <a:ext cx="2117128" cy="15270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marL="257175" indent="-257175" algn="r" rtl="1" eaLnBrk="1" hangingPunct="1">
              <a:buFont typeface="Arial" panose="020B0604020202020204" pitchFamily="34" charset="0"/>
              <a:buChar char="•"/>
            </a:pPr>
            <a:r>
              <a:rPr lang="ar-EG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عمل الجداول و متابعة تنفيذها</a:t>
            </a:r>
          </a:p>
          <a:p>
            <a:pPr marL="257175" indent="-257175" algn="r" rtl="1" eaLnBrk="1" hangingPunct="1">
              <a:buFont typeface="Arial" panose="020B0604020202020204" pitchFamily="34" charset="0"/>
              <a:buChar char="•"/>
            </a:pPr>
            <a:r>
              <a:rPr lang="ar-EG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الموارد (الاماكن / المواد التعليمية</a:t>
            </a:r>
            <a:r>
              <a:rPr lang="en-US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ar-EG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 algn="r" rtl="1" eaLnBrk="1" hangingPunct="1">
              <a:buFont typeface="Arial" panose="020B0604020202020204" pitchFamily="34" charset="0"/>
              <a:buChar char="•"/>
            </a:pPr>
            <a:r>
              <a:rPr lang="ar-EG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تسجيل الطلاب/النقاط</a:t>
            </a:r>
          </a:p>
          <a:p>
            <a:pPr marL="257175" indent="-257175" algn="r" rtl="1" eaLnBrk="1" hangingPunct="1">
              <a:buFont typeface="Arial" panose="020B0604020202020204" pitchFamily="34" charset="0"/>
              <a:buChar char="•"/>
            </a:pPr>
            <a:r>
              <a:rPr lang="ar-EG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الكتنرولات و النتائج</a:t>
            </a:r>
          </a:p>
          <a:p>
            <a:pPr algn="ctr" rtl="1" eaLnBrk="1" hangingPunct="1"/>
            <a:endParaRPr lang="en-US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/>
            <a:endParaRPr lang="en-US" sz="1600" dirty="0">
              <a:solidFill>
                <a:srgbClr val="00B0F0"/>
              </a:solidFill>
            </a:endParaRPr>
          </a:p>
        </p:txBody>
      </p:sp>
      <p:sp>
        <p:nvSpPr>
          <p:cNvPr id="58383" name="AutoShape 17"/>
          <p:cNvSpPr>
            <a:spLocks noChangeArrowheads="1"/>
          </p:cNvSpPr>
          <p:nvPr/>
        </p:nvSpPr>
        <p:spPr bwMode="auto">
          <a:xfrm rot="5400000">
            <a:off x="6679440" y="3421379"/>
            <a:ext cx="260750" cy="295041"/>
          </a:xfrm>
          <a:prstGeom prst="rightArrow">
            <a:avLst>
              <a:gd name="adj1" fmla="val 50000"/>
              <a:gd name="adj2" fmla="val 39344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85" name="AutoShape 19"/>
          <p:cNvSpPr>
            <a:spLocks noChangeArrowheads="1"/>
          </p:cNvSpPr>
          <p:nvPr/>
        </p:nvSpPr>
        <p:spPr bwMode="auto">
          <a:xfrm rot="5400000">
            <a:off x="4653559" y="3564137"/>
            <a:ext cx="215503" cy="161925"/>
          </a:xfrm>
          <a:prstGeom prst="rightArrow">
            <a:avLst>
              <a:gd name="adj1" fmla="val 50000"/>
              <a:gd name="adj2" fmla="val 37160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86" name="Text Box 20"/>
          <p:cNvSpPr txBox="1">
            <a:spLocks noChangeArrowheads="1"/>
          </p:cNvSpPr>
          <p:nvPr/>
        </p:nvSpPr>
        <p:spPr bwMode="auto">
          <a:xfrm>
            <a:off x="3600450" y="3807619"/>
            <a:ext cx="2401349" cy="70127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منسقى البلوكات/منسقى المراحل</a:t>
            </a:r>
          </a:p>
          <a:p>
            <a:pPr algn="ctr" rtl="0" eaLnBrk="1" hangingPunct="1"/>
            <a:r>
              <a:rPr lang="ar-EG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رؤساء الاقسام/ الاقسام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 eaLnBrk="1" hangingPunct="1"/>
            <a:r>
              <a:rPr lang="ar-EG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المرشيدين /الطلاب</a:t>
            </a:r>
          </a:p>
          <a:p>
            <a:pPr algn="ctr" rtl="0" eaLnBrk="1" hangingPunct="1"/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 eaLnBrk="1" hangingPunct="1"/>
            <a:endParaRPr lang="en-US" sz="1500" dirty="0">
              <a:latin typeface="Times New Roman" panose="02020603050405020304" pitchFamily="18" charset="0"/>
            </a:endParaRPr>
          </a:p>
          <a:p>
            <a:pPr eaLnBrk="1" hangingPunct="1"/>
            <a:endParaRPr lang="en-US" sz="1500" dirty="0"/>
          </a:p>
        </p:txBody>
      </p:sp>
      <p:sp>
        <p:nvSpPr>
          <p:cNvPr id="58387" name="Text Box 21"/>
          <p:cNvSpPr txBox="1">
            <a:spLocks noChangeArrowheads="1"/>
          </p:cNvSpPr>
          <p:nvPr/>
        </p:nvSpPr>
        <p:spPr bwMode="auto">
          <a:xfrm>
            <a:off x="6957336" y="4214814"/>
            <a:ext cx="1654401" cy="54054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الانشطة الدراسية</a:t>
            </a:r>
          </a:p>
          <a:p>
            <a:pPr algn="ctr" rtl="0" eaLnBrk="1" hangingPunct="1"/>
            <a:r>
              <a:rPr lang="ar-E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ملف الانجاز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8388" name="AutoShape 22"/>
          <p:cNvSpPr>
            <a:spLocks noChangeArrowheads="1"/>
          </p:cNvSpPr>
          <p:nvPr/>
        </p:nvSpPr>
        <p:spPr bwMode="auto">
          <a:xfrm>
            <a:off x="2906357" y="4216871"/>
            <a:ext cx="486965" cy="216694"/>
          </a:xfrm>
          <a:prstGeom prst="rightArrow">
            <a:avLst>
              <a:gd name="adj1" fmla="val 50000"/>
              <a:gd name="adj2" fmla="val 32003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89" name="Text Box 23"/>
          <p:cNvSpPr txBox="1">
            <a:spLocks noChangeArrowheads="1"/>
          </p:cNvSpPr>
          <p:nvPr/>
        </p:nvSpPr>
        <p:spPr bwMode="auto">
          <a:xfrm>
            <a:off x="6257925" y="3699273"/>
            <a:ext cx="2553566" cy="49172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استراجيات التعليم و التعلم و التقييم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8390" name="AutoShape 24"/>
          <p:cNvSpPr>
            <a:spLocks noChangeArrowheads="1"/>
          </p:cNvSpPr>
          <p:nvPr/>
        </p:nvSpPr>
        <p:spPr bwMode="auto">
          <a:xfrm rot="5400000">
            <a:off x="4625580" y="4508898"/>
            <a:ext cx="216694" cy="216694"/>
          </a:xfrm>
          <a:prstGeom prst="rightArrow">
            <a:avLst>
              <a:gd name="adj1" fmla="val 50000"/>
              <a:gd name="adj2" fmla="val 39343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91" name="Text Box 25"/>
          <p:cNvSpPr txBox="1">
            <a:spLocks noChangeArrowheads="1"/>
          </p:cNvSpPr>
          <p:nvPr/>
        </p:nvSpPr>
        <p:spPr bwMode="auto">
          <a:xfrm>
            <a:off x="3168255" y="4779170"/>
            <a:ext cx="3239690" cy="54054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متابعة و تقييم تكوينى</a:t>
            </a:r>
          </a:p>
          <a:p>
            <a:pPr algn="ctr" rtl="0" eaLnBrk="1" hangingPunct="1"/>
            <a:r>
              <a:rPr lang="ar-E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متابعة و تقييم نهائى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1600" dirty="0"/>
          </a:p>
        </p:txBody>
      </p:sp>
      <p:sp>
        <p:nvSpPr>
          <p:cNvPr id="58392" name="AutoShape 26"/>
          <p:cNvSpPr>
            <a:spLocks noChangeArrowheads="1"/>
          </p:cNvSpPr>
          <p:nvPr/>
        </p:nvSpPr>
        <p:spPr bwMode="auto">
          <a:xfrm rot="3181770">
            <a:off x="6038255" y="5348883"/>
            <a:ext cx="160734" cy="171450"/>
          </a:xfrm>
          <a:prstGeom prst="rightArrow">
            <a:avLst>
              <a:gd name="adj1" fmla="val 50000"/>
              <a:gd name="adj2" fmla="val 57787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93" name="Text Box 27"/>
          <p:cNvSpPr txBox="1">
            <a:spLocks noChangeArrowheads="1"/>
          </p:cNvSpPr>
          <p:nvPr/>
        </p:nvSpPr>
        <p:spPr bwMode="auto">
          <a:xfrm>
            <a:off x="5381626" y="5588794"/>
            <a:ext cx="2322910" cy="443516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مقترحات تحسين</a:t>
            </a:r>
            <a:r>
              <a:rPr lang="ar-E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دورية</a:t>
            </a:r>
            <a:endParaRPr lang="en-US" dirty="0"/>
          </a:p>
        </p:txBody>
      </p:sp>
      <p:sp>
        <p:nvSpPr>
          <p:cNvPr id="58394" name="AutoShape 28"/>
          <p:cNvSpPr>
            <a:spLocks noChangeArrowheads="1"/>
          </p:cNvSpPr>
          <p:nvPr/>
        </p:nvSpPr>
        <p:spPr bwMode="auto">
          <a:xfrm rot="7803657">
            <a:off x="3255764" y="5325070"/>
            <a:ext cx="251222" cy="204788"/>
          </a:xfrm>
          <a:prstGeom prst="rightArrow">
            <a:avLst>
              <a:gd name="adj1" fmla="val 50000"/>
              <a:gd name="adj2" fmla="val 56180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58395" name="Text Box 29"/>
          <p:cNvSpPr txBox="1">
            <a:spLocks noChangeArrowheads="1"/>
          </p:cNvSpPr>
          <p:nvPr/>
        </p:nvSpPr>
        <p:spPr bwMode="auto">
          <a:xfrm>
            <a:off x="1397103" y="5505124"/>
            <a:ext cx="3026663" cy="622721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مقترحات تعديل فى</a:t>
            </a:r>
            <a:r>
              <a:rPr lang="ar-E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البرنامج والمقررات</a:t>
            </a:r>
            <a:endParaRPr lang="ar-E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 eaLnBrk="1" hangingPunct="1"/>
            <a:r>
              <a:rPr lang="ar-EG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سنوية</a:t>
            </a:r>
            <a:endParaRPr lang="en-US" dirty="0"/>
          </a:p>
        </p:txBody>
      </p:sp>
      <p:sp>
        <p:nvSpPr>
          <p:cNvPr id="29" name="AutoShape 17"/>
          <p:cNvSpPr>
            <a:spLocks noChangeArrowheads="1"/>
          </p:cNvSpPr>
          <p:nvPr/>
        </p:nvSpPr>
        <p:spPr bwMode="auto">
          <a:xfrm rot="5400000">
            <a:off x="2493821" y="2522616"/>
            <a:ext cx="171450" cy="217884"/>
          </a:xfrm>
          <a:prstGeom prst="rightArrow">
            <a:avLst>
              <a:gd name="adj1" fmla="val 50000"/>
              <a:gd name="adj2" fmla="val 39344"/>
            </a:avLst>
          </a:prstGeom>
          <a:gradFill rotWithShape="1">
            <a:gsLst>
              <a:gs pos="0">
                <a:srgbClr val="4F81BD"/>
              </a:gs>
              <a:gs pos="100000">
                <a:srgbClr val="365E8F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243F60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/>
          </a:p>
        </p:txBody>
      </p:sp>
      <p:sp>
        <p:nvSpPr>
          <p:cNvPr id="2" name="Left-Right-Up Arrow 1"/>
          <p:cNvSpPr/>
          <p:nvPr/>
        </p:nvSpPr>
        <p:spPr>
          <a:xfrm>
            <a:off x="4591008" y="1945721"/>
            <a:ext cx="34289" cy="34289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7" name="Left Arrow 6"/>
          <p:cNvSpPr/>
          <p:nvPr/>
        </p:nvSpPr>
        <p:spPr>
          <a:xfrm rot="10626018" flipH="1">
            <a:off x="6008414" y="4156296"/>
            <a:ext cx="631899" cy="29887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7" name="Text Box 21"/>
          <p:cNvSpPr txBox="1">
            <a:spLocks noChangeArrowheads="1"/>
          </p:cNvSpPr>
          <p:nvPr/>
        </p:nvSpPr>
        <p:spPr bwMode="auto">
          <a:xfrm>
            <a:off x="1472357" y="4434430"/>
            <a:ext cx="1335881" cy="54054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107763" dir="18900000" algn="ctr" rotWithShape="0">
              <a:srgbClr val="243F6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EG" sz="15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الانشطة الدراسية</a:t>
            </a:r>
          </a:p>
          <a:p>
            <a:pPr algn="ctr" rtl="0" eaLnBrk="1" hangingPunct="1"/>
            <a:r>
              <a:rPr lang="ar-EG" sz="15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ملف الانجاز</a:t>
            </a:r>
            <a:endParaRPr lang="en-US" sz="15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15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79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08738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13D68583-81FA-4F2A-899D-33E889934BA0}" type="slidenum">
              <a:rPr lang="en-US" altLang="ar-EG" smtClean="0">
                <a:solidFill>
                  <a:schemeClr val="bg1"/>
                </a:solidFill>
              </a:rPr>
              <a:pPr/>
              <a:t>63</a:t>
            </a:fld>
            <a:endParaRPr lang="en-US" altLang="ar-EG">
              <a:solidFill>
                <a:schemeClr val="bg1"/>
              </a:solidFill>
            </a:endParaRPr>
          </a:p>
        </p:txBody>
      </p:sp>
      <p:sp>
        <p:nvSpPr>
          <p:cNvPr id="220165" name="Footer Placeholder 1"/>
          <p:cNvSpPr txBox="1">
            <a:spLocks/>
          </p:cNvSpPr>
          <p:nvPr/>
        </p:nvSpPr>
        <p:spPr bwMode="auto">
          <a:xfrm>
            <a:off x="3124200" y="6645275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EG" altLang="ar-EG" sz="1600" b="1">
                <a:solidFill>
                  <a:schemeClr val="bg1"/>
                </a:solidFill>
              </a:rPr>
              <a:t>إدارة التدريب</a:t>
            </a:r>
            <a:endParaRPr lang="en-US" altLang="ar-EG" sz="1600" b="1">
              <a:solidFill>
                <a:schemeClr val="bg1"/>
              </a:solidFill>
            </a:endParaRPr>
          </a:p>
          <a:p>
            <a:pPr algn="ctr" eaLnBrk="1" hangingPunct="1"/>
            <a:endParaRPr lang="en-US" altLang="ar-EG" sz="2400" b="1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0"/>
            <a:ext cx="9144000" cy="23622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7200" b="1" dirty="0"/>
              <a:t>Summary &amp; </a:t>
            </a:r>
            <a:r>
              <a:rPr lang="en-US" sz="7200" b="1" dirty="0" smtClean="0"/>
              <a:t>Conclusions</a:t>
            </a:r>
            <a:endParaRPr lang="ar-EG" sz="7200" b="1" dirty="0"/>
          </a:p>
        </p:txBody>
      </p:sp>
    </p:spTree>
    <p:extLst>
      <p:ext uri="{BB962C8B-B14F-4D97-AF65-F5344CB8AC3E}">
        <p14:creationId xmlns:p14="http://schemas.microsoft.com/office/powerpoint/2010/main" val="135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6553200" y="6408738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07E16A21-6120-4100-AF4F-FFD395DB3A0E}" type="slidenum">
              <a:rPr lang="en-US" altLang="ar-EG" smtClean="0">
                <a:solidFill>
                  <a:schemeClr val="bg1"/>
                </a:solidFill>
              </a:rPr>
              <a:pPr/>
              <a:t>64</a:t>
            </a:fld>
            <a:endParaRPr lang="en-US" altLang="ar-EG">
              <a:solidFill>
                <a:schemeClr val="bg1"/>
              </a:solidFill>
            </a:endParaRPr>
          </a:p>
        </p:txBody>
      </p:sp>
      <p:sp>
        <p:nvSpPr>
          <p:cNvPr id="221187" name="Slide Number Placeholder 8"/>
          <p:cNvSpPr txBox="1">
            <a:spLocks noGrp="1"/>
          </p:cNvSpPr>
          <p:nvPr/>
        </p:nvSpPr>
        <p:spPr bwMode="auto">
          <a:xfrm>
            <a:off x="612775" y="6356350"/>
            <a:ext cx="1981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1" eaLnBrk="1" hangingPunct="1"/>
            <a:fld id="{E870C09F-24B9-43FF-B961-04CF7DA70592}" type="slidenum">
              <a:rPr lang="ar-EG" altLang="ar-EG" sz="1400">
                <a:solidFill>
                  <a:schemeClr val="bg1"/>
                </a:solidFill>
                <a:latin typeface="Gill Sans MT" pitchFamily="34" charset="0"/>
              </a:rPr>
              <a:pPr rtl="1" eaLnBrk="1" hangingPunct="1"/>
              <a:t>64</a:t>
            </a:fld>
            <a:endParaRPr lang="ar-EG" altLang="ar-EG" sz="140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221196" name="Footer Placeholder 1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EG" altLang="ar-EG" sz="1600">
                <a:solidFill>
                  <a:schemeClr val="bg1"/>
                </a:solidFill>
              </a:rPr>
              <a:t>إدارة التدريب</a:t>
            </a:r>
            <a:endParaRPr lang="en-US" altLang="ar-EG" sz="1600">
              <a:solidFill>
                <a:schemeClr val="bg1"/>
              </a:solidFill>
            </a:endParaRPr>
          </a:p>
          <a:p>
            <a:endParaRPr lang="en-US" altLang="ar-EG">
              <a:solidFill>
                <a:schemeClr val="bg1"/>
              </a:solidFill>
            </a:endParaRPr>
          </a:p>
        </p:txBody>
      </p:sp>
      <p:sp>
        <p:nvSpPr>
          <p:cNvPr id="221197" name="TextBox 7"/>
          <p:cNvSpPr txBox="1">
            <a:spLocks noChangeArrowheads="1"/>
          </p:cNvSpPr>
          <p:nvPr/>
        </p:nvSpPr>
        <p:spPr bwMode="auto">
          <a:xfrm>
            <a:off x="1219200" y="2285999"/>
            <a:ext cx="7010400" cy="1200329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en-US" altLang="ar-EG" sz="7200" b="1" dirty="0">
                <a:solidFill>
                  <a:srgbClr val="7030A0"/>
                </a:solidFill>
              </a:rPr>
              <a:t>Accountability</a:t>
            </a:r>
            <a:endParaRPr lang="ar-EG" altLang="ar-EG" sz="7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6802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08738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10AA18A5-A225-426C-AFE6-BB8BB94F5C22}" type="slidenum">
              <a:rPr lang="en-US" altLang="ar-EG" smtClean="0">
                <a:solidFill>
                  <a:srgbClr val="FFFFFF"/>
                </a:solidFill>
              </a:rPr>
              <a:pPr/>
              <a:t>65</a:t>
            </a:fld>
            <a:endParaRPr lang="en-US" altLang="ar-EG">
              <a:solidFill>
                <a:srgbClr val="FFFFFF"/>
              </a:solidFill>
            </a:endParaRPr>
          </a:p>
        </p:txBody>
      </p:sp>
      <p:sp>
        <p:nvSpPr>
          <p:cNvPr id="18" name="AutoShape 23"/>
          <p:cNvSpPr>
            <a:spLocks noChangeArrowheads="1"/>
          </p:cNvSpPr>
          <p:nvPr/>
        </p:nvSpPr>
        <p:spPr bwMode="auto">
          <a:xfrm>
            <a:off x="3505200" y="990600"/>
            <a:ext cx="3913188" cy="2971800"/>
          </a:xfrm>
          <a:prstGeom prst="wedgeEllipseCallout">
            <a:avLst>
              <a:gd name="adj1" fmla="val -63102"/>
              <a:gd name="adj2" fmla="val 39352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" name="Text Box 24">
            <a:extLst/>
          </p:cNvPr>
          <p:cNvSpPr txBox="1">
            <a:spLocks noChangeArrowheads="1"/>
          </p:cNvSpPr>
          <p:nvPr/>
        </p:nvSpPr>
        <p:spPr bwMode="auto">
          <a:xfrm>
            <a:off x="3949700" y="1381125"/>
            <a:ext cx="3384550" cy="193899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 you meet your anticipation?</a:t>
            </a:r>
            <a:endParaRPr lang="ar-SA" alt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2214" name="Footer Placeholder 1"/>
          <p:cNvSpPr txBox="1">
            <a:spLocks/>
          </p:cNvSpPr>
          <p:nvPr/>
        </p:nvSpPr>
        <p:spPr bwMode="auto">
          <a:xfrm>
            <a:off x="3124200" y="6645275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EG" altLang="ar-EG" sz="1600" b="1">
                <a:solidFill>
                  <a:schemeClr val="bg1"/>
                </a:solidFill>
              </a:rPr>
              <a:t>إدارة التدريب</a:t>
            </a:r>
            <a:endParaRPr lang="en-US" altLang="ar-EG" sz="1600" b="1">
              <a:solidFill>
                <a:schemeClr val="bg1"/>
              </a:solidFill>
            </a:endParaRPr>
          </a:p>
          <a:p>
            <a:pPr algn="ctr" eaLnBrk="1" hangingPunct="1"/>
            <a:endParaRPr lang="en-US" altLang="ar-EG" sz="2400" b="1">
              <a:solidFill>
                <a:schemeClr val="bg1"/>
              </a:solidFill>
            </a:endParaRPr>
          </a:p>
        </p:txBody>
      </p:sp>
      <p:pic>
        <p:nvPicPr>
          <p:cNvPr id="7" name="Picture 2" descr="faculty logo (2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19400"/>
            <a:ext cx="2209800" cy="20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53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 autoUpdateAnimBg="0"/>
      <p:bldP spid="19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1485900" y="877888"/>
            <a:ext cx="6172200" cy="8572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EG" sz="4050" b="1" dirty="0">
                <a:solidFill>
                  <a:srgbClr val="C00000"/>
                </a:solidFill>
              </a:rPr>
              <a:t>عزيزي </a:t>
            </a:r>
            <a:r>
              <a:rPr lang="ar-EG" sz="4050" b="1" dirty="0" smtClean="0">
                <a:solidFill>
                  <a:srgbClr val="C00000"/>
                </a:solidFill>
              </a:rPr>
              <a:t>الطالب</a:t>
            </a:r>
            <a:endParaRPr lang="en-US" sz="405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2066925"/>
            <a:ext cx="8229600" cy="3395663"/>
          </a:xfrm>
        </p:spPr>
        <p:txBody>
          <a:bodyPr rtlCol="0">
            <a:normAutofit/>
          </a:bodyPr>
          <a:lstStyle/>
          <a:p>
            <a:pPr algn="r" rtl="1" eaLnBrk="1" fontAlgn="auto" hangingPunct="1">
              <a:spcAft>
                <a:spcPts val="0"/>
              </a:spcAft>
              <a:defRPr/>
            </a:pPr>
            <a:r>
              <a:rPr lang="ar-EG" sz="2700" b="1" dirty="0"/>
              <a:t>يرجي الانتباه لضرورة الدخول على موقع الكلية:</a:t>
            </a:r>
          </a:p>
          <a:p>
            <a:pPr marL="0" indent="0" rtl="1">
              <a:buNone/>
              <a:defRPr/>
            </a:pPr>
            <a:r>
              <a:rPr lang="ar-EG" sz="2800" b="1" dirty="0"/>
              <a:t> </a:t>
            </a:r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http://www.sohag-univ.edu.eg/facemed/</a:t>
            </a:r>
            <a:endParaRPr lang="ar-EG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 rtl="1">
              <a:defRPr/>
            </a:pPr>
            <a:r>
              <a:rPr lang="ar-EG" sz="2700" b="1"/>
              <a:t> </a:t>
            </a:r>
            <a:r>
              <a:rPr lang="ar-EG" sz="2700" b="1" smtClean="0"/>
              <a:t> يرجى التسجيل على موقع البرنامج</a:t>
            </a:r>
          </a:p>
          <a:p>
            <a:pPr algn="r" rtl="1" eaLnBrk="1" fontAlgn="auto" hangingPunct="1">
              <a:spcAft>
                <a:spcPts val="0"/>
              </a:spcAft>
              <a:defRPr/>
            </a:pPr>
            <a:endParaRPr lang="en-US" sz="2700" b="1" dirty="0"/>
          </a:p>
        </p:txBody>
      </p:sp>
      <p:sp>
        <p:nvSpPr>
          <p:cNvPr id="22323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5726113"/>
            <a:ext cx="28956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EG" altLang="ar-EG" b="1">
                <a:solidFill>
                  <a:schemeClr val="bg1"/>
                </a:solidFill>
              </a:rPr>
              <a:t>إدارة التدريب </a:t>
            </a:r>
            <a:endParaRPr lang="en-US" altLang="ar-EG" b="1">
              <a:solidFill>
                <a:schemeClr val="bg1"/>
              </a:solidFill>
            </a:endParaRPr>
          </a:p>
        </p:txBody>
      </p:sp>
      <p:sp>
        <p:nvSpPr>
          <p:cNvPr id="22323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60B4BB45-69AF-4A54-B6AE-78E2CBEC4754}" type="slidenum">
              <a:rPr lang="en-US" altLang="ar-EG" smtClean="0">
                <a:solidFill>
                  <a:srgbClr val="898989"/>
                </a:solidFill>
              </a:rPr>
              <a:pPr/>
              <a:t>66</a:t>
            </a:fld>
            <a:endParaRPr lang="en-US" altLang="ar-EG">
              <a:solidFill>
                <a:srgbClr val="898989"/>
              </a:solidFill>
            </a:endParaRPr>
          </a:p>
        </p:txBody>
      </p:sp>
      <p:sp>
        <p:nvSpPr>
          <p:cNvPr id="223238" name="Footer Placeholder 1"/>
          <p:cNvSpPr txBox="1">
            <a:spLocks/>
          </p:cNvSpPr>
          <p:nvPr/>
        </p:nvSpPr>
        <p:spPr bwMode="auto">
          <a:xfrm>
            <a:off x="3124200" y="6645275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EG" altLang="ar-EG" sz="1600" b="1">
                <a:solidFill>
                  <a:schemeClr val="bg1"/>
                </a:solidFill>
              </a:rPr>
              <a:t>إدارة التدريب</a:t>
            </a:r>
            <a:endParaRPr lang="en-US" altLang="ar-EG" sz="1600" b="1">
              <a:solidFill>
                <a:schemeClr val="bg1"/>
              </a:solidFill>
            </a:endParaRPr>
          </a:p>
          <a:p>
            <a:pPr algn="ctr" eaLnBrk="1" hangingPunct="1"/>
            <a:endParaRPr lang="en-US" altLang="ar-EG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77259"/>
      </p:ext>
    </p:extLst>
  </p:cSld>
  <p:clrMapOvr>
    <a:masterClrMapping/>
  </p:clrMapOvr>
  <p:transition spd="slow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9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08738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858054DF-B5DE-4D0E-BB26-79A674694DCF}" type="slidenum">
              <a:rPr lang="en-US" altLang="ar-EG" smtClean="0">
                <a:solidFill>
                  <a:schemeClr val="bg1"/>
                </a:solidFill>
              </a:rPr>
              <a:pPr/>
              <a:t>67</a:t>
            </a:fld>
            <a:endParaRPr lang="en-US" altLang="ar-EG">
              <a:solidFill>
                <a:schemeClr val="bg1"/>
              </a:solidFill>
            </a:endParaRPr>
          </a:p>
        </p:txBody>
      </p:sp>
      <p:sp>
        <p:nvSpPr>
          <p:cNvPr id="224261" name="Footer Placeholder 1"/>
          <p:cNvSpPr txBox="1">
            <a:spLocks/>
          </p:cNvSpPr>
          <p:nvPr/>
        </p:nvSpPr>
        <p:spPr bwMode="auto">
          <a:xfrm>
            <a:off x="3124200" y="6645275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EG" altLang="ar-EG" sz="1600" b="1">
                <a:solidFill>
                  <a:schemeClr val="bg1"/>
                </a:solidFill>
              </a:rPr>
              <a:t>إدارة التدريب</a:t>
            </a:r>
            <a:endParaRPr lang="en-US" altLang="ar-EG" sz="1600" b="1">
              <a:solidFill>
                <a:schemeClr val="bg1"/>
              </a:solidFill>
            </a:endParaRPr>
          </a:p>
          <a:p>
            <a:pPr algn="ctr" eaLnBrk="1" hangingPunct="1"/>
            <a:endParaRPr lang="en-US" altLang="ar-EG" sz="2400" b="1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5029200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1143000" indent="-1143000" algn="l">
              <a:buFont typeface="Arial" pitchFamily="34" charset="0"/>
              <a:buChar char="•"/>
            </a:pPr>
            <a:r>
              <a:rPr lang="en-US" sz="9600" b="1" dirty="0">
                <a:solidFill>
                  <a:srgbClr val="FF0000"/>
                </a:solidFill>
              </a:rPr>
              <a:t>Reflection</a:t>
            </a:r>
            <a:br>
              <a:rPr lang="en-US" sz="9600" b="1" dirty="0">
                <a:solidFill>
                  <a:srgbClr val="FF0000"/>
                </a:solidFill>
              </a:rPr>
            </a:br>
            <a:r>
              <a:rPr lang="en-US" sz="9600" b="1" dirty="0">
                <a:solidFill>
                  <a:srgbClr val="FF0000"/>
                </a:solidFill>
              </a:rPr>
              <a:t>- </a:t>
            </a:r>
            <a:r>
              <a:rPr lang="en-US" sz="9600" b="1" dirty="0">
                <a:solidFill>
                  <a:srgbClr val="7030A0"/>
                </a:solidFill>
              </a:rPr>
              <a:t>Seminar</a:t>
            </a:r>
            <a:br>
              <a:rPr lang="en-US" sz="9600" b="1" dirty="0">
                <a:solidFill>
                  <a:srgbClr val="7030A0"/>
                </a:solidFill>
              </a:rPr>
            </a:br>
            <a:r>
              <a:rPr lang="en-US" sz="9600" b="1" dirty="0">
                <a:solidFill>
                  <a:srgbClr val="7030A0"/>
                </a:solidFill>
              </a:rPr>
              <a:t>- Portfolio</a:t>
            </a:r>
            <a:endParaRPr lang="ar-EG" sz="9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107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lowers.jpg">
            <a:extLst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7200" y="1676400"/>
            <a:ext cx="3744416" cy="3744416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  <a:softEdge rad="112500"/>
          </a:effectLst>
        </p:spPr>
      </p:pic>
      <p:sp>
        <p:nvSpPr>
          <p:cNvPr id="5" name="Title 1">
            <a:extLst/>
          </p:cNvPr>
          <p:cNvSpPr txBox="1">
            <a:spLocks/>
          </p:cNvSpPr>
          <p:nvPr/>
        </p:nvSpPr>
        <p:spPr>
          <a:xfrm>
            <a:off x="2895600" y="3287241"/>
            <a:ext cx="6096000" cy="1686397"/>
          </a:xfrm>
          <a:prstGeom prst="rect">
            <a:avLst/>
          </a:prstGeom>
        </p:spPr>
        <p:txBody>
          <a:bodyPr lIns="0" tIns="9144" rIns="0" bIns="9144" anchor="b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EG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j-ea"/>
              </a:rPr>
              <a:t>يسعدنا التواصل مع </a:t>
            </a:r>
            <a:r>
              <a:rPr lang="ar-EG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j-ea"/>
              </a:rPr>
              <a:t>حضراتكم</a:t>
            </a:r>
            <a:endParaRPr lang="ar-EG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ea typeface="+mj-ea"/>
            </a:endParaRPr>
          </a:p>
          <a:p>
            <a:pPr algn="ctr" rtl="1">
              <a:defRPr/>
            </a:pPr>
            <a:r>
              <a:rPr lang="ar-EG" sz="3600" b="1" dirty="0"/>
              <a:t> </a:t>
            </a:r>
            <a:r>
              <a: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http://www.sohag-univ.edu.eg/facemed/</a:t>
            </a:r>
            <a:endParaRPr lang="ar-EG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itle 1">
            <a:extLst/>
          </p:cNvPr>
          <p:cNvSpPr txBox="1">
            <a:spLocks/>
          </p:cNvSpPr>
          <p:nvPr/>
        </p:nvSpPr>
        <p:spPr>
          <a:xfrm>
            <a:off x="4343400" y="1905000"/>
            <a:ext cx="3794448" cy="125841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0" tIns="9144" rIns="0" bIns="9144"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AF_Taif Normal" pitchFamily="2" charset="-78"/>
              </a:rPr>
              <a:t>Thank you</a:t>
            </a:r>
            <a:endParaRPr lang="ar-EG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ea typeface="+mj-ea"/>
              <a:cs typeface="AF_Taif Normal" pitchFamily="2" charset="-78"/>
            </a:endParaRPr>
          </a:p>
        </p:txBody>
      </p:sp>
      <p:sp>
        <p:nvSpPr>
          <p:cNvPr id="22528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08738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1E6CBE2-7512-4E34-99C9-63154DBFEE5A}" type="slidenum">
              <a:rPr lang="en-US" altLang="ar-EG" smtClean="0">
                <a:solidFill>
                  <a:schemeClr val="bg1"/>
                </a:solidFill>
              </a:rPr>
              <a:pPr/>
              <a:t>68</a:t>
            </a:fld>
            <a:endParaRPr lang="en-US" altLang="ar-EG">
              <a:solidFill>
                <a:schemeClr val="bg1"/>
              </a:solidFill>
            </a:endParaRPr>
          </a:p>
        </p:txBody>
      </p:sp>
      <p:sp>
        <p:nvSpPr>
          <p:cNvPr id="225286" name="Slide Number Placeholder 8"/>
          <p:cNvSpPr txBox="1">
            <a:spLocks noGrp="1" noChangeArrowheads="1"/>
          </p:cNvSpPr>
          <p:nvPr/>
        </p:nvSpPr>
        <p:spPr bwMode="auto">
          <a:xfrm>
            <a:off x="765175" y="6508750"/>
            <a:ext cx="1981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1" eaLnBrk="1" hangingPunct="1"/>
            <a:fld id="{73CC5340-4336-481B-99CC-F9D61B6C7D7D}" type="slidenum">
              <a:rPr lang="ar-EG" altLang="ar-EG" sz="1200">
                <a:solidFill>
                  <a:srgbClr val="898989"/>
                </a:solidFill>
              </a:rPr>
              <a:pPr rtl="1" eaLnBrk="1" hangingPunct="1"/>
              <a:t>68</a:t>
            </a:fld>
            <a:endParaRPr lang="ar-EG" altLang="ar-EG" sz="1200">
              <a:solidFill>
                <a:srgbClr val="898989"/>
              </a:solidFill>
            </a:endParaRPr>
          </a:p>
        </p:txBody>
      </p:sp>
      <p:sp>
        <p:nvSpPr>
          <p:cNvPr id="225287" name="Footer Placeholder 1"/>
          <p:cNvSpPr txBox="1">
            <a:spLocks/>
          </p:cNvSpPr>
          <p:nvPr/>
        </p:nvSpPr>
        <p:spPr bwMode="auto">
          <a:xfrm>
            <a:off x="3124200" y="6645275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EG" altLang="ar-EG" sz="1600" b="1">
                <a:solidFill>
                  <a:schemeClr val="bg1"/>
                </a:solidFill>
              </a:rPr>
              <a:t>إدارة التدريب</a:t>
            </a:r>
            <a:endParaRPr lang="en-US" altLang="ar-EG" sz="1600" b="1">
              <a:solidFill>
                <a:schemeClr val="bg1"/>
              </a:solidFill>
            </a:endParaRPr>
          </a:p>
          <a:p>
            <a:pPr algn="ctr" eaLnBrk="1" hangingPunct="1"/>
            <a:endParaRPr lang="en-US" altLang="ar-EG" sz="2400" b="1">
              <a:solidFill>
                <a:schemeClr val="bg1"/>
              </a:solidFill>
            </a:endParaRPr>
          </a:p>
        </p:txBody>
      </p:sp>
      <p:sp>
        <p:nvSpPr>
          <p:cNvPr id="225288" name="Rectangle 7"/>
          <p:cNvSpPr>
            <a:spLocks noChangeArrowheads="1"/>
          </p:cNvSpPr>
          <p:nvPr/>
        </p:nvSpPr>
        <p:spPr bwMode="auto">
          <a:xfrm>
            <a:off x="2362200" y="5334000"/>
            <a:ext cx="6781800" cy="9509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rtl="1" eaLnBrk="1" hangingPunct="1">
              <a:lnSpc>
                <a:spcPct val="90000"/>
              </a:lnSpc>
            </a:pPr>
            <a:r>
              <a:rPr lang="en-US" altLang="ar-EG" sz="3100" b="1" dirty="0" smtClean="0">
                <a:solidFill>
                  <a:srgbClr val="7030A0"/>
                </a:solidFill>
              </a:rPr>
              <a:t>01001986936</a:t>
            </a:r>
            <a:endParaRPr lang="ar-EG" altLang="ar-EG" sz="3100" b="1" dirty="0">
              <a:solidFill>
                <a:srgbClr val="7030A0"/>
              </a:solidFill>
            </a:endParaRPr>
          </a:p>
          <a:p>
            <a:pPr algn="ctr" rtl="1" eaLnBrk="1" hangingPunct="1">
              <a:lnSpc>
                <a:spcPct val="90000"/>
              </a:lnSpc>
            </a:pPr>
            <a:r>
              <a:rPr lang="en-US" altLang="ar-EG" sz="3100" b="1" dirty="0">
                <a:solidFill>
                  <a:srgbClr val="7030A0"/>
                </a:solidFill>
              </a:rPr>
              <a:t>Mostafa_atya@med.sohag.edu.eg</a:t>
            </a:r>
            <a:endParaRPr lang="ar-EG" altLang="ar-EG" sz="31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49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4721</Words>
  <Application>Microsoft Office PowerPoint</Application>
  <PresentationFormat>On-screen Show (4:3)</PresentationFormat>
  <Paragraphs>940</Paragraphs>
  <Slides>68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NARS, outline of the New M.B. &amp; B.Ch. Program  by Integrated-Curriculum </vt:lpstr>
      <vt:lpstr>أهلا بحضراتكم</vt:lpstr>
      <vt:lpstr>PowerPoint Presentation</vt:lpstr>
      <vt:lpstr>Anticipations</vt:lpstr>
      <vt:lpstr>Learning Goal/Objectives</vt:lpstr>
      <vt:lpstr>Learning Goal </vt:lpstr>
      <vt:lpstr>Learning Objectives</vt:lpstr>
      <vt:lpstr>Learning Objectives</vt:lpstr>
      <vt:lpstr>Learning Objectives (Continue.)</vt:lpstr>
      <vt:lpstr>Why to change?</vt:lpstr>
      <vt:lpstr>Why to change (continue.)?</vt:lpstr>
      <vt:lpstr>PowerPoint Presentation</vt:lpstr>
      <vt:lpstr>PowerPoint Presentation</vt:lpstr>
      <vt:lpstr>PowerPoint Presentation</vt:lpstr>
      <vt:lpstr> our curriculum is  spiral curriculum five years followed by two foundation years</vt:lpstr>
      <vt:lpstr>System-based blocks</vt:lpstr>
      <vt:lpstr>National Academic Reference Standards (NARS 2017): Knowledge/ skills/ attitudes  to be achieved from this curriculum </vt:lpstr>
      <vt:lpstr>National Academic Reference Standards (NARS 2017): Knowledge/ skills/ attitudes  to be achieved from this curriculum </vt:lpstr>
      <vt:lpstr>I: The graduate as a health care provider</vt:lpstr>
      <vt:lpstr>The graduate as a health promoter</vt:lpstr>
      <vt:lpstr>The graduate as a professional</vt:lpstr>
      <vt:lpstr>The graduate as a scholar and scientist</vt:lpstr>
      <vt:lpstr>The graduate as a member of the health team and a part of the health care system</vt:lpstr>
      <vt:lpstr>The graduate as a lifelong learner and researcher</vt:lpstr>
      <vt:lpstr>Fundamental physical examination skills to be achieved from this curriculum</vt:lpstr>
      <vt:lpstr>Basic diagnostic and intervention procedures to be achieved from this curriculum</vt:lpstr>
      <vt:lpstr>Practical skills to be achieved from this curriculum</vt:lpstr>
      <vt:lpstr>PowerPoint Presentation</vt:lpstr>
      <vt:lpstr>Why Credit points are not credit hours?</vt:lpstr>
      <vt:lpstr> - Each credit point = 30 hours “maximum” student activity  - Student activity includes:  - Contact Hours with the teacher (theoretical - interactive - practical - clinical): 50%  - Self-directed learning activities: 40%  - Attendance in the formative examinations: 10%  - Example: A course with 2 points = 60 hours; Divided into:  * One point (30 hours): for lectures, small groups’ discussion, &amp; practical / clinical. * 0.8 points (24 hours): self-directed learning (presentation - electronic interaction - research preparation ...)  * 0.2 points (6 hours): formative examinations.</vt:lpstr>
      <vt:lpstr>  - It is an integral part of the learning activities.  - The design of student assessment should be based on the ILOs of the learning program  - Realistic and reliable assessment tools must be used.  - The assessment of the students should be based on the integrated evaluation, not the assessment of the subjects,  - It should be based on blue-print of each Block, taking into consideration the NARS evaluation rules</vt:lpstr>
      <vt:lpstr> - Students are not allowed to enter the examinations unless they meet the attendance of 75% of the hrs. -The faculty must adopt the Formative Assessment System, which does not include any grades, and the coordinator is obliged to give feedback to the student, and its attendance is a requirement for the entry of the Summative Assessment. The student uses the (Student Portfolio ) For follow-up.</vt:lpstr>
      <vt:lpstr> -The Summative Assessment includes the continuous periodic Evaluation, and final examinations.  - The continuous periodic Evaluation : is done at the end of the block or the unit of study or semester and the student is tested for 30% of the total mark.</vt:lpstr>
      <vt:lpstr> -Final Examinations:  *Date: Done at: The end of the semester in the first three years&amp; The end of the academic year in the last two years  *Components: The final exam consists of 70% divided into:  = Integrated editorial test: 40% «minimum».  = Practical/ Clinical test: 30%.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Teaching/ Learning Strategies </vt:lpstr>
      <vt:lpstr>PowerPoint Presentation</vt:lpstr>
      <vt:lpstr>Needs for successful curriculum implementation</vt:lpstr>
      <vt:lpstr>إستراتيجيات التدريس والتعلم والتقويم باللائحة الجديدة ـــــــــــــــــــــــــــــــــــــــــــــــــــــــــــــــــــــــ</vt:lpstr>
      <vt:lpstr>المحاضرات:</vt:lpstr>
      <vt:lpstr>المحاضرات:</vt:lpstr>
      <vt:lpstr>المحاضرات:</vt:lpstr>
      <vt:lpstr>التدريب العملي</vt:lpstr>
      <vt:lpstr>الجلسات التفاعلية الأخري  Seminars, SDL, Small group discussions</vt:lpstr>
      <vt:lpstr>التعليم الإلكتروني:</vt:lpstr>
      <vt:lpstr>ملف الإنجازات Student Portfolio</vt:lpstr>
      <vt:lpstr>استراتيجيات التقويم</vt:lpstr>
      <vt:lpstr>استراتيجيات التقويم «تابع»</vt:lpstr>
      <vt:lpstr> </vt:lpstr>
      <vt:lpstr>PowerPoint Presentation</vt:lpstr>
      <vt:lpstr>Summary &amp; Conclusions</vt:lpstr>
      <vt:lpstr>PowerPoint Presentation</vt:lpstr>
      <vt:lpstr>PowerPoint Presentation</vt:lpstr>
      <vt:lpstr>عزيزي الطالب</vt:lpstr>
      <vt:lpstr>Reflection - Seminar - Portfolio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35</cp:revision>
  <dcterms:created xsi:type="dcterms:W3CDTF">2006-08-16T00:00:00Z</dcterms:created>
  <dcterms:modified xsi:type="dcterms:W3CDTF">2018-09-17T04:38:58Z</dcterms:modified>
</cp:coreProperties>
</file>