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260" r:id="rId3"/>
    <p:sldId id="268" r:id="rId4"/>
    <p:sldId id="259" r:id="rId5"/>
    <p:sldId id="257" r:id="rId6"/>
    <p:sldId id="334" r:id="rId7"/>
    <p:sldId id="272" r:id="rId8"/>
    <p:sldId id="335" r:id="rId9"/>
    <p:sldId id="336" r:id="rId10"/>
    <p:sldId id="337" r:id="rId11"/>
    <p:sldId id="340" r:id="rId12"/>
    <p:sldId id="341" r:id="rId13"/>
    <p:sldId id="355" r:id="rId14"/>
    <p:sldId id="344" r:id="rId15"/>
    <p:sldId id="356" r:id="rId16"/>
    <p:sldId id="360" r:id="rId17"/>
    <p:sldId id="357" r:id="rId18"/>
    <p:sldId id="358" r:id="rId19"/>
    <p:sldId id="359" r:id="rId20"/>
    <p:sldId id="269" r:id="rId21"/>
    <p:sldId id="270" r:id="rId22"/>
    <p:sldId id="274" r:id="rId23"/>
    <p:sldId id="275" r:id="rId24"/>
    <p:sldId id="276" r:id="rId25"/>
    <p:sldId id="277" r:id="rId26"/>
    <p:sldId id="278" r:id="rId27"/>
    <p:sldId id="279" r:id="rId28"/>
    <p:sldId id="282" r:id="rId29"/>
    <p:sldId id="287" r:id="rId30"/>
    <p:sldId id="288" r:id="rId31"/>
    <p:sldId id="289" r:id="rId32"/>
    <p:sldId id="361" r:id="rId33"/>
    <p:sldId id="362" r:id="rId34"/>
    <p:sldId id="363" r:id="rId35"/>
    <p:sldId id="364" r:id="rId36"/>
    <p:sldId id="365" r:id="rId37"/>
    <p:sldId id="366" r:id="rId38"/>
    <p:sldId id="367" r:id="rId39"/>
    <p:sldId id="368" r:id="rId40"/>
    <p:sldId id="369" r:id="rId41"/>
    <p:sldId id="370" r:id="rId42"/>
    <p:sldId id="371" r:id="rId43"/>
    <p:sldId id="372" r:id="rId44"/>
    <p:sldId id="312" r:id="rId45"/>
    <p:sldId id="262" r:id="rId46"/>
    <p:sldId id="263" r:id="rId47"/>
    <p:sldId id="264" r:id="rId48"/>
    <p:sldId id="265" r:id="rId49"/>
    <p:sldId id="266" r:id="rId50"/>
    <p:sldId id="267"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55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1149AD-CD87-4E15-8791-BA3A4F013E03}" type="doc">
      <dgm:prSet loTypeId="urn:microsoft.com/office/officeart/2005/8/layout/pyramid1" loCatId="pyramid" qsTypeId="urn:microsoft.com/office/officeart/2005/8/quickstyle/3d1" qsCatId="3D" csTypeId="urn:microsoft.com/office/officeart/2005/8/colors/accent1_5" csCatId="accent1" phldr="1"/>
      <dgm:spPr/>
    </dgm:pt>
    <dgm:pt modelId="{60BF192D-B0B7-4157-972E-48B7C49ACF95}">
      <dgm:prSet phldrT="[Text]"/>
      <dgm:spPr>
        <a:solidFill>
          <a:srgbClr val="92D050"/>
        </a:solidFill>
      </dgm:spPr>
      <dgm:t>
        <a:bodyPr/>
        <a:lstStyle/>
        <a:p>
          <a:pPr algn="ctr"/>
          <a:r>
            <a:rPr lang="ar-SA" b="1"/>
            <a:t>الإبداع</a:t>
          </a:r>
          <a:endParaRPr lang="en-US"/>
        </a:p>
      </dgm:t>
    </dgm:pt>
    <dgm:pt modelId="{6491588B-AD48-43F6-B018-D3150E5E0D39}" type="parTrans" cxnId="{7A3A37A4-F577-4A1B-B2F7-BB46193DE05B}">
      <dgm:prSet/>
      <dgm:spPr/>
      <dgm:t>
        <a:bodyPr/>
        <a:lstStyle/>
        <a:p>
          <a:pPr algn="ctr"/>
          <a:endParaRPr lang="en-US">
            <a:solidFill>
              <a:schemeClr val="tx1"/>
            </a:solidFill>
          </a:endParaRPr>
        </a:p>
      </dgm:t>
    </dgm:pt>
    <dgm:pt modelId="{5A56D58A-B209-488F-9E5D-D1B34929285C}" type="sibTrans" cxnId="{7A3A37A4-F577-4A1B-B2F7-BB46193DE05B}">
      <dgm:prSet/>
      <dgm:spPr/>
      <dgm:t>
        <a:bodyPr/>
        <a:lstStyle/>
        <a:p>
          <a:pPr algn="ctr"/>
          <a:endParaRPr lang="en-US">
            <a:solidFill>
              <a:schemeClr val="tx1"/>
            </a:solidFill>
          </a:endParaRPr>
        </a:p>
      </dgm:t>
    </dgm:pt>
    <dgm:pt modelId="{1D5E10AA-BE77-4910-860A-79D6203444EF}">
      <dgm:prSet phldrT="[Text]"/>
      <dgm:spPr>
        <a:solidFill>
          <a:schemeClr val="tx2">
            <a:lumMod val="60000"/>
            <a:lumOff val="40000"/>
          </a:schemeClr>
        </a:solidFill>
      </dgm:spPr>
      <dgm:t>
        <a:bodyPr/>
        <a:lstStyle/>
        <a:p>
          <a:pPr algn="ctr"/>
          <a:r>
            <a:rPr lang="ar-SA" b="1"/>
            <a:t>التقويم</a:t>
          </a:r>
          <a:endParaRPr lang="en-US"/>
        </a:p>
      </dgm:t>
    </dgm:pt>
    <dgm:pt modelId="{791E1171-A01E-4145-86E3-69888D86B6EE}" type="parTrans" cxnId="{C80C766C-0C06-446E-BF99-9FACE7C96783}">
      <dgm:prSet/>
      <dgm:spPr/>
      <dgm:t>
        <a:bodyPr/>
        <a:lstStyle/>
        <a:p>
          <a:pPr algn="ctr"/>
          <a:endParaRPr lang="en-US">
            <a:solidFill>
              <a:schemeClr val="tx1"/>
            </a:solidFill>
          </a:endParaRPr>
        </a:p>
      </dgm:t>
    </dgm:pt>
    <dgm:pt modelId="{2AB44B51-41DA-4D8B-A6FB-08850927C20B}" type="sibTrans" cxnId="{C80C766C-0C06-446E-BF99-9FACE7C96783}">
      <dgm:prSet/>
      <dgm:spPr/>
      <dgm:t>
        <a:bodyPr/>
        <a:lstStyle/>
        <a:p>
          <a:pPr algn="ctr"/>
          <a:endParaRPr lang="en-US">
            <a:solidFill>
              <a:schemeClr val="tx1"/>
            </a:solidFill>
          </a:endParaRPr>
        </a:p>
      </dgm:t>
    </dgm:pt>
    <dgm:pt modelId="{C1FD4FCE-D8FD-49D2-9785-4302C77355A3}">
      <dgm:prSet phldrT="[Text]"/>
      <dgm:spPr>
        <a:solidFill>
          <a:srgbClr val="FFFF00"/>
        </a:solidFill>
      </dgm:spPr>
      <dgm:t>
        <a:bodyPr/>
        <a:lstStyle/>
        <a:p>
          <a:pPr algn="ctr" rtl="1"/>
          <a:r>
            <a:rPr lang="ar-SA" b="1"/>
            <a:t>التذكر</a:t>
          </a:r>
          <a:endParaRPr lang="en-US"/>
        </a:p>
      </dgm:t>
    </dgm:pt>
    <dgm:pt modelId="{DCCA25D3-720E-4940-8C17-90C989E1C151}" type="parTrans" cxnId="{9F055AF4-8677-47E9-9BC6-A4305B2F363E}">
      <dgm:prSet/>
      <dgm:spPr/>
      <dgm:t>
        <a:bodyPr/>
        <a:lstStyle/>
        <a:p>
          <a:pPr algn="ctr"/>
          <a:endParaRPr lang="en-US">
            <a:solidFill>
              <a:schemeClr val="tx1"/>
            </a:solidFill>
          </a:endParaRPr>
        </a:p>
      </dgm:t>
    </dgm:pt>
    <dgm:pt modelId="{5ED621F9-260E-4FAE-A960-B13A03C835F5}" type="sibTrans" cxnId="{9F055AF4-8677-47E9-9BC6-A4305B2F363E}">
      <dgm:prSet/>
      <dgm:spPr/>
      <dgm:t>
        <a:bodyPr/>
        <a:lstStyle/>
        <a:p>
          <a:pPr algn="ctr"/>
          <a:endParaRPr lang="en-US">
            <a:solidFill>
              <a:schemeClr val="tx1"/>
            </a:solidFill>
          </a:endParaRPr>
        </a:p>
      </dgm:t>
    </dgm:pt>
    <dgm:pt modelId="{CD56475E-9134-43F6-AB5B-832828D858F6}">
      <dgm:prSet/>
      <dgm:spPr>
        <a:solidFill>
          <a:schemeClr val="accent1">
            <a:lumMod val="40000"/>
            <a:lumOff val="60000"/>
          </a:schemeClr>
        </a:solidFill>
      </dgm:spPr>
      <dgm:t>
        <a:bodyPr/>
        <a:lstStyle/>
        <a:p>
          <a:pPr algn="ctr"/>
          <a:r>
            <a:rPr lang="ar-SA" b="1"/>
            <a:t>التحليل</a:t>
          </a:r>
          <a:endParaRPr lang="en-US"/>
        </a:p>
      </dgm:t>
    </dgm:pt>
    <dgm:pt modelId="{E8622158-6432-43E0-81F1-1A07758820FE}" type="parTrans" cxnId="{13560990-FAC9-4FEB-855A-C1FA76F8346C}">
      <dgm:prSet/>
      <dgm:spPr/>
      <dgm:t>
        <a:bodyPr/>
        <a:lstStyle/>
        <a:p>
          <a:pPr algn="ctr"/>
          <a:endParaRPr lang="en-US">
            <a:solidFill>
              <a:schemeClr val="tx1"/>
            </a:solidFill>
          </a:endParaRPr>
        </a:p>
      </dgm:t>
    </dgm:pt>
    <dgm:pt modelId="{2373FC0B-9F44-453F-866B-BD8DE5269419}" type="sibTrans" cxnId="{13560990-FAC9-4FEB-855A-C1FA76F8346C}">
      <dgm:prSet/>
      <dgm:spPr/>
      <dgm:t>
        <a:bodyPr/>
        <a:lstStyle/>
        <a:p>
          <a:pPr algn="ctr"/>
          <a:endParaRPr lang="en-US">
            <a:solidFill>
              <a:schemeClr val="tx1"/>
            </a:solidFill>
          </a:endParaRPr>
        </a:p>
      </dgm:t>
    </dgm:pt>
    <dgm:pt modelId="{10E99989-2E77-4962-AA45-053117678E78}">
      <dgm:prSet/>
      <dgm:spPr>
        <a:solidFill>
          <a:srgbClr val="CC0000"/>
        </a:solidFill>
      </dgm:spPr>
      <dgm:t>
        <a:bodyPr/>
        <a:lstStyle/>
        <a:p>
          <a:pPr algn="ctr"/>
          <a:r>
            <a:rPr lang="ar-SA" b="1" dirty="0">
              <a:solidFill>
                <a:schemeClr val="tx1"/>
              </a:solidFill>
            </a:rPr>
            <a:t>التطبيق</a:t>
          </a:r>
          <a:endParaRPr lang="en-US" dirty="0">
            <a:solidFill>
              <a:schemeClr val="tx1"/>
            </a:solidFill>
          </a:endParaRPr>
        </a:p>
      </dgm:t>
    </dgm:pt>
    <dgm:pt modelId="{965E55D7-6608-469C-B2FE-531190AD158B}" type="parTrans" cxnId="{7CC15C5F-4FE4-4BA5-A31F-E23669352F71}">
      <dgm:prSet/>
      <dgm:spPr/>
      <dgm:t>
        <a:bodyPr/>
        <a:lstStyle/>
        <a:p>
          <a:pPr algn="ctr"/>
          <a:endParaRPr lang="en-US">
            <a:solidFill>
              <a:schemeClr val="tx1"/>
            </a:solidFill>
          </a:endParaRPr>
        </a:p>
      </dgm:t>
    </dgm:pt>
    <dgm:pt modelId="{D8E49830-352B-4445-A3F1-0B7570B38CFA}" type="sibTrans" cxnId="{7CC15C5F-4FE4-4BA5-A31F-E23669352F71}">
      <dgm:prSet/>
      <dgm:spPr/>
      <dgm:t>
        <a:bodyPr/>
        <a:lstStyle/>
        <a:p>
          <a:pPr algn="ctr"/>
          <a:endParaRPr lang="en-US">
            <a:solidFill>
              <a:schemeClr val="tx1"/>
            </a:solidFill>
          </a:endParaRPr>
        </a:p>
      </dgm:t>
    </dgm:pt>
    <dgm:pt modelId="{1B39DB15-2FEA-4875-A158-C21F2BD7164E}">
      <dgm:prSet/>
      <dgm:spPr>
        <a:solidFill>
          <a:srgbClr val="F5430B"/>
        </a:solidFill>
      </dgm:spPr>
      <dgm:t>
        <a:bodyPr/>
        <a:lstStyle/>
        <a:p>
          <a:pPr algn="ctr" rtl="1"/>
          <a:r>
            <a:rPr lang="ar-SA" b="1"/>
            <a:t>الفهم</a:t>
          </a:r>
          <a:endParaRPr lang="en-US"/>
        </a:p>
      </dgm:t>
    </dgm:pt>
    <dgm:pt modelId="{B60185F1-4B94-4D2C-BA36-03D78CDCCD78}" type="parTrans" cxnId="{23964F5F-22E8-401D-8647-9A0750F69785}">
      <dgm:prSet/>
      <dgm:spPr/>
      <dgm:t>
        <a:bodyPr/>
        <a:lstStyle/>
        <a:p>
          <a:pPr algn="ctr"/>
          <a:endParaRPr lang="en-US">
            <a:solidFill>
              <a:schemeClr val="tx1"/>
            </a:solidFill>
          </a:endParaRPr>
        </a:p>
      </dgm:t>
    </dgm:pt>
    <dgm:pt modelId="{2910273D-EE10-47AB-B3FE-69B27BA9E47A}" type="sibTrans" cxnId="{23964F5F-22E8-401D-8647-9A0750F69785}">
      <dgm:prSet/>
      <dgm:spPr/>
      <dgm:t>
        <a:bodyPr/>
        <a:lstStyle/>
        <a:p>
          <a:pPr algn="ctr"/>
          <a:endParaRPr lang="en-US">
            <a:solidFill>
              <a:schemeClr val="tx1"/>
            </a:solidFill>
          </a:endParaRPr>
        </a:p>
      </dgm:t>
    </dgm:pt>
    <dgm:pt modelId="{96C9238E-0276-40FE-91AE-5B5890840ACE}" type="pres">
      <dgm:prSet presAssocID="{C71149AD-CD87-4E15-8791-BA3A4F013E03}" presName="Name0" presStyleCnt="0">
        <dgm:presLayoutVars>
          <dgm:dir/>
          <dgm:animLvl val="lvl"/>
          <dgm:resizeHandles val="exact"/>
        </dgm:presLayoutVars>
      </dgm:prSet>
      <dgm:spPr/>
    </dgm:pt>
    <dgm:pt modelId="{84512DAD-6929-490B-BF47-D713E2F9D434}" type="pres">
      <dgm:prSet presAssocID="{60BF192D-B0B7-4157-972E-48B7C49ACF95}" presName="Name8" presStyleCnt="0"/>
      <dgm:spPr/>
    </dgm:pt>
    <dgm:pt modelId="{6BB822FC-1BFB-468D-BC94-038B1CD1D159}" type="pres">
      <dgm:prSet presAssocID="{60BF192D-B0B7-4157-972E-48B7C49ACF95}" presName="level" presStyleLbl="node1" presStyleIdx="0" presStyleCnt="6">
        <dgm:presLayoutVars>
          <dgm:chMax val="1"/>
          <dgm:bulletEnabled val="1"/>
        </dgm:presLayoutVars>
      </dgm:prSet>
      <dgm:spPr/>
      <dgm:t>
        <a:bodyPr/>
        <a:lstStyle/>
        <a:p>
          <a:endParaRPr lang="en-US"/>
        </a:p>
      </dgm:t>
    </dgm:pt>
    <dgm:pt modelId="{4781D404-F48E-44D8-B83E-54F31CD70873}" type="pres">
      <dgm:prSet presAssocID="{60BF192D-B0B7-4157-972E-48B7C49ACF95}" presName="levelTx" presStyleLbl="revTx" presStyleIdx="0" presStyleCnt="0">
        <dgm:presLayoutVars>
          <dgm:chMax val="1"/>
          <dgm:bulletEnabled val="1"/>
        </dgm:presLayoutVars>
      </dgm:prSet>
      <dgm:spPr/>
      <dgm:t>
        <a:bodyPr/>
        <a:lstStyle/>
        <a:p>
          <a:endParaRPr lang="en-US"/>
        </a:p>
      </dgm:t>
    </dgm:pt>
    <dgm:pt modelId="{1BB2D860-5B35-42A7-9B59-1791E92A2D69}" type="pres">
      <dgm:prSet presAssocID="{1D5E10AA-BE77-4910-860A-79D6203444EF}" presName="Name8" presStyleCnt="0"/>
      <dgm:spPr/>
    </dgm:pt>
    <dgm:pt modelId="{502BF35A-F35D-4535-BEBD-EF06495CA02C}" type="pres">
      <dgm:prSet presAssocID="{1D5E10AA-BE77-4910-860A-79D6203444EF}" presName="level" presStyleLbl="node1" presStyleIdx="1" presStyleCnt="6">
        <dgm:presLayoutVars>
          <dgm:chMax val="1"/>
          <dgm:bulletEnabled val="1"/>
        </dgm:presLayoutVars>
      </dgm:prSet>
      <dgm:spPr/>
      <dgm:t>
        <a:bodyPr/>
        <a:lstStyle/>
        <a:p>
          <a:endParaRPr lang="en-US"/>
        </a:p>
      </dgm:t>
    </dgm:pt>
    <dgm:pt modelId="{D42EBCFD-3284-473B-A6AE-4E0D5FC04F6E}" type="pres">
      <dgm:prSet presAssocID="{1D5E10AA-BE77-4910-860A-79D6203444EF}" presName="levelTx" presStyleLbl="revTx" presStyleIdx="0" presStyleCnt="0">
        <dgm:presLayoutVars>
          <dgm:chMax val="1"/>
          <dgm:bulletEnabled val="1"/>
        </dgm:presLayoutVars>
      </dgm:prSet>
      <dgm:spPr/>
      <dgm:t>
        <a:bodyPr/>
        <a:lstStyle/>
        <a:p>
          <a:endParaRPr lang="en-US"/>
        </a:p>
      </dgm:t>
    </dgm:pt>
    <dgm:pt modelId="{4CC2C0AF-1190-4FF9-846E-E241BE053AEE}" type="pres">
      <dgm:prSet presAssocID="{CD56475E-9134-43F6-AB5B-832828D858F6}" presName="Name8" presStyleCnt="0"/>
      <dgm:spPr/>
    </dgm:pt>
    <dgm:pt modelId="{A7C8575E-EA70-4FE3-A914-762C66EC0C25}" type="pres">
      <dgm:prSet presAssocID="{CD56475E-9134-43F6-AB5B-832828D858F6}" presName="level" presStyleLbl="node1" presStyleIdx="2" presStyleCnt="6">
        <dgm:presLayoutVars>
          <dgm:chMax val="1"/>
          <dgm:bulletEnabled val="1"/>
        </dgm:presLayoutVars>
      </dgm:prSet>
      <dgm:spPr/>
      <dgm:t>
        <a:bodyPr/>
        <a:lstStyle/>
        <a:p>
          <a:endParaRPr lang="en-US"/>
        </a:p>
      </dgm:t>
    </dgm:pt>
    <dgm:pt modelId="{1BB00550-4A8A-4A54-B590-15660611E5DB}" type="pres">
      <dgm:prSet presAssocID="{CD56475E-9134-43F6-AB5B-832828D858F6}" presName="levelTx" presStyleLbl="revTx" presStyleIdx="0" presStyleCnt="0">
        <dgm:presLayoutVars>
          <dgm:chMax val="1"/>
          <dgm:bulletEnabled val="1"/>
        </dgm:presLayoutVars>
      </dgm:prSet>
      <dgm:spPr/>
      <dgm:t>
        <a:bodyPr/>
        <a:lstStyle/>
        <a:p>
          <a:endParaRPr lang="en-US"/>
        </a:p>
      </dgm:t>
    </dgm:pt>
    <dgm:pt modelId="{D1607D5C-EA4B-40E8-BCCD-A0ADEBE65E56}" type="pres">
      <dgm:prSet presAssocID="{10E99989-2E77-4962-AA45-053117678E78}" presName="Name8" presStyleCnt="0"/>
      <dgm:spPr/>
    </dgm:pt>
    <dgm:pt modelId="{C5CD1B31-F09B-49B6-8EE9-B471CE4E6E40}" type="pres">
      <dgm:prSet presAssocID="{10E99989-2E77-4962-AA45-053117678E78}" presName="level" presStyleLbl="node1" presStyleIdx="3" presStyleCnt="6">
        <dgm:presLayoutVars>
          <dgm:chMax val="1"/>
          <dgm:bulletEnabled val="1"/>
        </dgm:presLayoutVars>
      </dgm:prSet>
      <dgm:spPr/>
      <dgm:t>
        <a:bodyPr/>
        <a:lstStyle/>
        <a:p>
          <a:endParaRPr lang="en-US"/>
        </a:p>
      </dgm:t>
    </dgm:pt>
    <dgm:pt modelId="{88A26254-748E-4960-B71B-215F97A90EC2}" type="pres">
      <dgm:prSet presAssocID="{10E99989-2E77-4962-AA45-053117678E78}" presName="levelTx" presStyleLbl="revTx" presStyleIdx="0" presStyleCnt="0">
        <dgm:presLayoutVars>
          <dgm:chMax val="1"/>
          <dgm:bulletEnabled val="1"/>
        </dgm:presLayoutVars>
      </dgm:prSet>
      <dgm:spPr/>
      <dgm:t>
        <a:bodyPr/>
        <a:lstStyle/>
        <a:p>
          <a:endParaRPr lang="en-US"/>
        </a:p>
      </dgm:t>
    </dgm:pt>
    <dgm:pt modelId="{4837971C-F8C4-4412-AEEC-1985E37392A6}" type="pres">
      <dgm:prSet presAssocID="{1B39DB15-2FEA-4875-A158-C21F2BD7164E}" presName="Name8" presStyleCnt="0"/>
      <dgm:spPr/>
    </dgm:pt>
    <dgm:pt modelId="{DA5690AD-78ED-4EE6-B621-9DC74D204623}" type="pres">
      <dgm:prSet presAssocID="{1B39DB15-2FEA-4875-A158-C21F2BD7164E}" presName="level" presStyleLbl="node1" presStyleIdx="4" presStyleCnt="6">
        <dgm:presLayoutVars>
          <dgm:chMax val="1"/>
          <dgm:bulletEnabled val="1"/>
        </dgm:presLayoutVars>
      </dgm:prSet>
      <dgm:spPr/>
      <dgm:t>
        <a:bodyPr/>
        <a:lstStyle/>
        <a:p>
          <a:endParaRPr lang="en-US"/>
        </a:p>
      </dgm:t>
    </dgm:pt>
    <dgm:pt modelId="{73764162-1C9D-47DD-9B0D-233C90832F18}" type="pres">
      <dgm:prSet presAssocID="{1B39DB15-2FEA-4875-A158-C21F2BD7164E}" presName="levelTx" presStyleLbl="revTx" presStyleIdx="0" presStyleCnt="0">
        <dgm:presLayoutVars>
          <dgm:chMax val="1"/>
          <dgm:bulletEnabled val="1"/>
        </dgm:presLayoutVars>
      </dgm:prSet>
      <dgm:spPr/>
      <dgm:t>
        <a:bodyPr/>
        <a:lstStyle/>
        <a:p>
          <a:endParaRPr lang="en-US"/>
        </a:p>
      </dgm:t>
    </dgm:pt>
    <dgm:pt modelId="{33F4C8EC-D6DE-4DEE-8CA8-19A2CD7618E0}" type="pres">
      <dgm:prSet presAssocID="{C1FD4FCE-D8FD-49D2-9785-4302C77355A3}" presName="Name8" presStyleCnt="0"/>
      <dgm:spPr/>
    </dgm:pt>
    <dgm:pt modelId="{7AB3A4B3-2DA2-4F75-B273-90EEA70576C9}" type="pres">
      <dgm:prSet presAssocID="{C1FD4FCE-D8FD-49D2-9785-4302C77355A3}" presName="level" presStyleLbl="node1" presStyleIdx="5" presStyleCnt="6">
        <dgm:presLayoutVars>
          <dgm:chMax val="1"/>
          <dgm:bulletEnabled val="1"/>
        </dgm:presLayoutVars>
      </dgm:prSet>
      <dgm:spPr/>
      <dgm:t>
        <a:bodyPr/>
        <a:lstStyle/>
        <a:p>
          <a:endParaRPr lang="en-US"/>
        </a:p>
      </dgm:t>
    </dgm:pt>
    <dgm:pt modelId="{EBE9CCE7-B1ED-40C2-885B-46FDCF36DA60}" type="pres">
      <dgm:prSet presAssocID="{C1FD4FCE-D8FD-49D2-9785-4302C77355A3}" presName="levelTx" presStyleLbl="revTx" presStyleIdx="0" presStyleCnt="0">
        <dgm:presLayoutVars>
          <dgm:chMax val="1"/>
          <dgm:bulletEnabled val="1"/>
        </dgm:presLayoutVars>
      </dgm:prSet>
      <dgm:spPr/>
      <dgm:t>
        <a:bodyPr/>
        <a:lstStyle/>
        <a:p>
          <a:endParaRPr lang="en-US"/>
        </a:p>
      </dgm:t>
    </dgm:pt>
  </dgm:ptLst>
  <dgm:cxnLst>
    <dgm:cxn modelId="{A76E71DB-2953-414A-BA0E-3C174280EDC6}" type="presOf" srcId="{1B39DB15-2FEA-4875-A158-C21F2BD7164E}" destId="{73764162-1C9D-47DD-9B0D-233C90832F18}" srcOrd="1" destOrd="0" presId="urn:microsoft.com/office/officeart/2005/8/layout/pyramid1"/>
    <dgm:cxn modelId="{ED4C75D3-97F0-4A09-9743-58E02780B2EB}" type="presOf" srcId="{10E99989-2E77-4962-AA45-053117678E78}" destId="{88A26254-748E-4960-B71B-215F97A90EC2}" srcOrd="1" destOrd="0" presId="urn:microsoft.com/office/officeart/2005/8/layout/pyramid1"/>
    <dgm:cxn modelId="{C80C766C-0C06-446E-BF99-9FACE7C96783}" srcId="{C71149AD-CD87-4E15-8791-BA3A4F013E03}" destId="{1D5E10AA-BE77-4910-860A-79D6203444EF}" srcOrd="1" destOrd="0" parTransId="{791E1171-A01E-4145-86E3-69888D86B6EE}" sibTransId="{2AB44B51-41DA-4D8B-A6FB-08850927C20B}"/>
    <dgm:cxn modelId="{C74CF64F-3F48-41C1-8EBD-A0B66B9835E9}" type="presOf" srcId="{60BF192D-B0B7-4157-972E-48B7C49ACF95}" destId="{4781D404-F48E-44D8-B83E-54F31CD70873}" srcOrd="1" destOrd="0" presId="urn:microsoft.com/office/officeart/2005/8/layout/pyramid1"/>
    <dgm:cxn modelId="{8D45A50F-9AE6-49DC-A3C9-2E410949EB4C}" type="presOf" srcId="{C71149AD-CD87-4E15-8791-BA3A4F013E03}" destId="{96C9238E-0276-40FE-91AE-5B5890840ACE}" srcOrd="0" destOrd="0" presId="urn:microsoft.com/office/officeart/2005/8/layout/pyramid1"/>
    <dgm:cxn modelId="{19DC44EC-D985-4A54-8DEE-265D19EE733C}" type="presOf" srcId="{60BF192D-B0B7-4157-972E-48B7C49ACF95}" destId="{6BB822FC-1BFB-468D-BC94-038B1CD1D159}" srcOrd="0" destOrd="0" presId="urn:microsoft.com/office/officeart/2005/8/layout/pyramid1"/>
    <dgm:cxn modelId="{5CDAFF06-110F-4756-8AB0-A91C1D74A8C6}" type="presOf" srcId="{1D5E10AA-BE77-4910-860A-79D6203444EF}" destId="{502BF35A-F35D-4535-BEBD-EF06495CA02C}" srcOrd="0" destOrd="0" presId="urn:microsoft.com/office/officeart/2005/8/layout/pyramid1"/>
    <dgm:cxn modelId="{7CC15C5F-4FE4-4BA5-A31F-E23669352F71}" srcId="{C71149AD-CD87-4E15-8791-BA3A4F013E03}" destId="{10E99989-2E77-4962-AA45-053117678E78}" srcOrd="3" destOrd="0" parTransId="{965E55D7-6608-469C-B2FE-531190AD158B}" sibTransId="{D8E49830-352B-4445-A3F1-0B7570B38CFA}"/>
    <dgm:cxn modelId="{8FFDC1A9-2925-4F9C-8C5F-5419BFC1FE55}" type="presOf" srcId="{1D5E10AA-BE77-4910-860A-79D6203444EF}" destId="{D42EBCFD-3284-473B-A6AE-4E0D5FC04F6E}" srcOrd="1" destOrd="0" presId="urn:microsoft.com/office/officeart/2005/8/layout/pyramid1"/>
    <dgm:cxn modelId="{9F055AF4-8677-47E9-9BC6-A4305B2F363E}" srcId="{C71149AD-CD87-4E15-8791-BA3A4F013E03}" destId="{C1FD4FCE-D8FD-49D2-9785-4302C77355A3}" srcOrd="5" destOrd="0" parTransId="{DCCA25D3-720E-4940-8C17-90C989E1C151}" sibTransId="{5ED621F9-260E-4FAE-A960-B13A03C835F5}"/>
    <dgm:cxn modelId="{23964F5F-22E8-401D-8647-9A0750F69785}" srcId="{C71149AD-CD87-4E15-8791-BA3A4F013E03}" destId="{1B39DB15-2FEA-4875-A158-C21F2BD7164E}" srcOrd="4" destOrd="0" parTransId="{B60185F1-4B94-4D2C-BA36-03D78CDCCD78}" sibTransId="{2910273D-EE10-47AB-B3FE-69B27BA9E47A}"/>
    <dgm:cxn modelId="{21AF2C04-08AA-4A80-A1EB-4A1F4C9FEF25}" type="presOf" srcId="{CD56475E-9134-43F6-AB5B-832828D858F6}" destId="{A7C8575E-EA70-4FE3-A914-762C66EC0C25}" srcOrd="0" destOrd="0" presId="urn:microsoft.com/office/officeart/2005/8/layout/pyramid1"/>
    <dgm:cxn modelId="{3894D76D-1B8A-4B60-9364-F1A88AD6B319}" type="presOf" srcId="{CD56475E-9134-43F6-AB5B-832828D858F6}" destId="{1BB00550-4A8A-4A54-B590-15660611E5DB}" srcOrd="1" destOrd="0" presId="urn:microsoft.com/office/officeart/2005/8/layout/pyramid1"/>
    <dgm:cxn modelId="{354CA011-B417-4C18-90AC-A785EAFCF0C4}" type="presOf" srcId="{C1FD4FCE-D8FD-49D2-9785-4302C77355A3}" destId="{7AB3A4B3-2DA2-4F75-B273-90EEA70576C9}" srcOrd="0" destOrd="0" presId="urn:microsoft.com/office/officeart/2005/8/layout/pyramid1"/>
    <dgm:cxn modelId="{13560990-FAC9-4FEB-855A-C1FA76F8346C}" srcId="{C71149AD-CD87-4E15-8791-BA3A4F013E03}" destId="{CD56475E-9134-43F6-AB5B-832828D858F6}" srcOrd="2" destOrd="0" parTransId="{E8622158-6432-43E0-81F1-1A07758820FE}" sibTransId="{2373FC0B-9F44-453F-866B-BD8DE5269419}"/>
    <dgm:cxn modelId="{D9087FF1-A709-47E8-BC07-8044E6DC0951}" type="presOf" srcId="{1B39DB15-2FEA-4875-A158-C21F2BD7164E}" destId="{DA5690AD-78ED-4EE6-B621-9DC74D204623}" srcOrd="0" destOrd="0" presId="urn:microsoft.com/office/officeart/2005/8/layout/pyramid1"/>
    <dgm:cxn modelId="{7A3A37A4-F577-4A1B-B2F7-BB46193DE05B}" srcId="{C71149AD-CD87-4E15-8791-BA3A4F013E03}" destId="{60BF192D-B0B7-4157-972E-48B7C49ACF95}" srcOrd="0" destOrd="0" parTransId="{6491588B-AD48-43F6-B018-D3150E5E0D39}" sibTransId="{5A56D58A-B209-488F-9E5D-D1B34929285C}"/>
    <dgm:cxn modelId="{559817D9-87D5-4752-BF5E-111F88C01E58}" type="presOf" srcId="{10E99989-2E77-4962-AA45-053117678E78}" destId="{C5CD1B31-F09B-49B6-8EE9-B471CE4E6E40}" srcOrd="0" destOrd="0" presId="urn:microsoft.com/office/officeart/2005/8/layout/pyramid1"/>
    <dgm:cxn modelId="{BB47065E-7AE2-47CC-8AFC-80F3C91338D7}" type="presOf" srcId="{C1FD4FCE-D8FD-49D2-9785-4302C77355A3}" destId="{EBE9CCE7-B1ED-40C2-885B-46FDCF36DA60}" srcOrd="1" destOrd="0" presId="urn:microsoft.com/office/officeart/2005/8/layout/pyramid1"/>
    <dgm:cxn modelId="{EC5EE642-6D23-4ADF-AC4F-406058463017}" type="presParOf" srcId="{96C9238E-0276-40FE-91AE-5B5890840ACE}" destId="{84512DAD-6929-490B-BF47-D713E2F9D434}" srcOrd="0" destOrd="0" presId="urn:microsoft.com/office/officeart/2005/8/layout/pyramid1"/>
    <dgm:cxn modelId="{33399863-2874-462C-A1C0-9456E2B4B1B0}" type="presParOf" srcId="{84512DAD-6929-490B-BF47-D713E2F9D434}" destId="{6BB822FC-1BFB-468D-BC94-038B1CD1D159}" srcOrd="0" destOrd="0" presId="urn:microsoft.com/office/officeart/2005/8/layout/pyramid1"/>
    <dgm:cxn modelId="{0FB93210-6EA4-41A4-9823-3CD482831C43}" type="presParOf" srcId="{84512DAD-6929-490B-BF47-D713E2F9D434}" destId="{4781D404-F48E-44D8-B83E-54F31CD70873}" srcOrd="1" destOrd="0" presId="urn:microsoft.com/office/officeart/2005/8/layout/pyramid1"/>
    <dgm:cxn modelId="{EA307B6C-9F5E-4BB8-A627-274391C24699}" type="presParOf" srcId="{96C9238E-0276-40FE-91AE-5B5890840ACE}" destId="{1BB2D860-5B35-42A7-9B59-1791E92A2D69}" srcOrd="1" destOrd="0" presId="urn:microsoft.com/office/officeart/2005/8/layout/pyramid1"/>
    <dgm:cxn modelId="{3D2619C1-6457-4335-B3A0-463EE2C1A209}" type="presParOf" srcId="{1BB2D860-5B35-42A7-9B59-1791E92A2D69}" destId="{502BF35A-F35D-4535-BEBD-EF06495CA02C}" srcOrd="0" destOrd="0" presId="urn:microsoft.com/office/officeart/2005/8/layout/pyramid1"/>
    <dgm:cxn modelId="{36FAB061-69F1-4037-AE8E-25E3B2522FD3}" type="presParOf" srcId="{1BB2D860-5B35-42A7-9B59-1791E92A2D69}" destId="{D42EBCFD-3284-473B-A6AE-4E0D5FC04F6E}" srcOrd="1" destOrd="0" presId="urn:microsoft.com/office/officeart/2005/8/layout/pyramid1"/>
    <dgm:cxn modelId="{1D60C760-F97D-4018-A254-F88BFF081A7F}" type="presParOf" srcId="{96C9238E-0276-40FE-91AE-5B5890840ACE}" destId="{4CC2C0AF-1190-4FF9-846E-E241BE053AEE}" srcOrd="2" destOrd="0" presId="urn:microsoft.com/office/officeart/2005/8/layout/pyramid1"/>
    <dgm:cxn modelId="{0114D499-13CD-4C90-9C87-AFC8C7FE1A1C}" type="presParOf" srcId="{4CC2C0AF-1190-4FF9-846E-E241BE053AEE}" destId="{A7C8575E-EA70-4FE3-A914-762C66EC0C25}" srcOrd="0" destOrd="0" presId="urn:microsoft.com/office/officeart/2005/8/layout/pyramid1"/>
    <dgm:cxn modelId="{5F164C6F-41EE-4D89-B623-079EB5E55E0E}" type="presParOf" srcId="{4CC2C0AF-1190-4FF9-846E-E241BE053AEE}" destId="{1BB00550-4A8A-4A54-B590-15660611E5DB}" srcOrd="1" destOrd="0" presId="urn:microsoft.com/office/officeart/2005/8/layout/pyramid1"/>
    <dgm:cxn modelId="{184C4643-BB92-498B-B704-486F069AE5E2}" type="presParOf" srcId="{96C9238E-0276-40FE-91AE-5B5890840ACE}" destId="{D1607D5C-EA4B-40E8-BCCD-A0ADEBE65E56}" srcOrd="3" destOrd="0" presId="urn:microsoft.com/office/officeart/2005/8/layout/pyramid1"/>
    <dgm:cxn modelId="{A813B003-2C0A-486F-A00A-8D45D0E28838}" type="presParOf" srcId="{D1607D5C-EA4B-40E8-BCCD-A0ADEBE65E56}" destId="{C5CD1B31-F09B-49B6-8EE9-B471CE4E6E40}" srcOrd="0" destOrd="0" presId="urn:microsoft.com/office/officeart/2005/8/layout/pyramid1"/>
    <dgm:cxn modelId="{BCF2F7F8-3BD2-432D-87C8-F7B397506C4D}" type="presParOf" srcId="{D1607D5C-EA4B-40E8-BCCD-A0ADEBE65E56}" destId="{88A26254-748E-4960-B71B-215F97A90EC2}" srcOrd="1" destOrd="0" presId="urn:microsoft.com/office/officeart/2005/8/layout/pyramid1"/>
    <dgm:cxn modelId="{418438BD-450D-4DAB-A1E5-C8CB4AA502E3}" type="presParOf" srcId="{96C9238E-0276-40FE-91AE-5B5890840ACE}" destId="{4837971C-F8C4-4412-AEEC-1985E37392A6}" srcOrd="4" destOrd="0" presId="urn:microsoft.com/office/officeart/2005/8/layout/pyramid1"/>
    <dgm:cxn modelId="{CB9735DA-9582-4D34-B5A9-CE7A0FE2BF98}" type="presParOf" srcId="{4837971C-F8C4-4412-AEEC-1985E37392A6}" destId="{DA5690AD-78ED-4EE6-B621-9DC74D204623}" srcOrd="0" destOrd="0" presId="urn:microsoft.com/office/officeart/2005/8/layout/pyramid1"/>
    <dgm:cxn modelId="{67D5ABD0-5A81-4CAD-BD77-87410628E9A5}" type="presParOf" srcId="{4837971C-F8C4-4412-AEEC-1985E37392A6}" destId="{73764162-1C9D-47DD-9B0D-233C90832F18}" srcOrd="1" destOrd="0" presId="urn:microsoft.com/office/officeart/2005/8/layout/pyramid1"/>
    <dgm:cxn modelId="{94E1124E-E7AE-4BFA-A3E1-0358B73BE447}" type="presParOf" srcId="{96C9238E-0276-40FE-91AE-5B5890840ACE}" destId="{33F4C8EC-D6DE-4DEE-8CA8-19A2CD7618E0}" srcOrd="5" destOrd="0" presId="urn:microsoft.com/office/officeart/2005/8/layout/pyramid1"/>
    <dgm:cxn modelId="{D9CF1A72-9F21-4917-84A8-EE387579ADD2}" type="presParOf" srcId="{33F4C8EC-D6DE-4DEE-8CA8-19A2CD7618E0}" destId="{7AB3A4B3-2DA2-4F75-B273-90EEA70576C9}" srcOrd="0" destOrd="0" presId="urn:microsoft.com/office/officeart/2005/8/layout/pyramid1"/>
    <dgm:cxn modelId="{2BFBDFC0-AA82-4A03-81F8-8740F83560E0}" type="presParOf" srcId="{33F4C8EC-D6DE-4DEE-8CA8-19A2CD7618E0}" destId="{EBE9CCE7-B1ED-40C2-885B-46FDCF36DA60}"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B822FC-1BFB-468D-BC94-038B1CD1D159}">
      <dsp:nvSpPr>
        <dsp:cNvPr id="0" name=""/>
        <dsp:cNvSpPr/>
      </dsp:nvSpPr>
      <dsp:spPr>
        <a:xfrm>
          <a:off x="1735480" y="0"/>
          <a:ext cx="694192" cy="849052"/>
        </a:xfrm>
        <a:prstGeom prst="trapezoid">
          <a:avLst>
            <a:gd name="adj" fmla="val 50000"/>
          </a:avLst>
        </a:prstGeom>
        <a:solidFill>
          <a:srgbClr val="92D05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ar-SA" sz="2400" b="1" kern="1200"/>
            <a:t>الإبداع</a:t>
          </a:r>
          <a:endParaRPr lang="en-US" sz="2400" kern="1200"/>
        </a:p>
      </dsp:txBody>
      <dsp:txXfrm>
        <a:off x="1735480" y="0"/>
        <a:ext cx="694192" cy="849052"/>
      </dsp:txXfrm>
    </dsp:sp>
    <dsp:sp modelId="{502BF35A-F35D-4535-BEBD-EF06495CA02C}">
      <dsp:nvSpPr>
        <dsp:cNvPr id="0" name=""/>
        <dsp:cNvSpPr/>
      </dsp:nvSpPr>
      <dsp:spPr>
        <a:xfrm>
          <a:off x="1388384" y="849052"/>
          <a:ext cx="1388384" cy="849052"/>
        </a:xfrm>
        <a:prstGeom prst="trapezoid">
          <a:avLst>
            <a:gd name="adj" fmla="val 40880"/>
          </a:avLst>
        </a:prstGeom>
        <a:solidFill>
          <a:schemeClr val="tx2">
            <a:lumMod val="60000"/>
            <a:lumOff val="4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ar-SA" sz="2400" b="1" kern="1200"/>
            <a:t>التقويم</a:t>
          </a:r>
          <a:endParaRPr lang="en-US" sz="2400" kern="1200"/>
        </a:p>
      </dsp:txBody>
      <dsp:txXfrm>
        <a:off x="1631351" y="849052"/>
        <a:ext cx="902450" cy="849052"/>
      </dsp:txXfrm>
    </dsp:sp>
    <dsp:sp modelId="{A7C8575E-EA70-4FE3-A914-762C66EC0C25}">
      <dsp:nvSpPr>
        <dsp:cNvPr id="0" name=""/>
        <dsp:cNvSpPr/>
      </dsp:nvSpPr>
      <dsp:spPr>
        <a:xfrm>
          <a:off x="1041288" y="1698104"/>
          <a:ext cx="2082577" cy="849052"/>
        </a:xfrm>
        <a:prstGeom prst="trapezoid">
          <a:avLst>
            <a:gd name="adj" fmla="val 40880"/>
          </a:avLst>
        </a:prstGeom>
        <a:solidFill>
          <a:schemeClr val="accent1">
            <a:lumMod val="40000"/>
            <a:lumOff val="6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ar-SA" sz="2400" b="1" kern="1200"/>
            <a:t>التحليل</a:t>
          </a:r>
          <a:endParaRPr lang="en-US" sz="2400" kern="1200"/>
        </a:p>
      </dsp:txBody>
      <dsp:txXfrm>
        <a:off x="1405739" y="1698104"/>
        <a:ext cx="1353675" cy="849052"/>
      </dsp:txXfrm>
    </dsp:sp>
    <dsp:sp modelId="{C5CD1B31-F09B-49B6-8EE9-B471CE4E6E40}">
      <dsp:nvSpPr>
        <dsp:cNvPr id="0" name=""/>
        <dsp:cNvSpPr/>
      </dsp:nvSpPr>
      <dsp:spPr>
        <a:xfrm>
          <a:off x="694192" y="2547155"/>
          <a:ext cx="2776769" cy="849052"/>
        </a:xfrm>
        <a:prstGeom prst="trapezoid">
          <a:avLst>
            <a:gd name="adj" fmla="val 40880"/>
          </a:avLst>
        </a:prstGeom>
        <a:solidFill>
          <a:srgbClr val="CC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ar-SA" sz="2400" b="1" kern="1200" dirty="0">
              <a:solidFill>
                <a:schemeClr val="tx1"/>
              </a:solidFill>
            </a:rPr>
            <a:t>التطبيق</a:t>
          </a:r>
          <a:endParaRPr lang="en-US" sz="2400" kern="1200" dirty="0">
            <a:solidFill>
              <a:schemeClr val="tx1"/>
            </a:solidFill>
          </a:endParaRPr>
        </a:p>
      </dsp:txBody>
      <dsp:txXfrm>
        <a:off x="1180126" y="2547155"/>
        <a:ext cx="1804900" cy="849052"/>
      </dsp:txXfrm>
    </dsp:sp>
    <dsp:sp modelId="{DA5690AD-78ED-4EE6-B621-9DC74D204623}">
      <dsp:nvSpPr>
        <dsp:cNvPr id="0" name=""/>
        <dsp:cNvSpPr/>
      </dsp:nvSpPr>
      <dsp:spPr>
        <a:xfrm>
          <a:off x="347096" y="3396207"/>
          <a:ext cx="3470961" cy="849052"/>
        </a:xfrm>
        <a:prstGeom prst="trapezoid">
          <a:avLst>
            <a:gd name="adj" fmla="val 40880"/>
          </a:avLst>
        </a:prstGeom>
        <a:solidFill>
          <a:srgbClr val="F5430B"/>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SA" sz="2400" b="1" kern="1200"/>
            <a:t>الفهم</a:t>
          </a:r>
          <a:endParaRPr lang="en-US" sz="2400" kern="1200"/>
        </a:p>
      </dsp:txBody>
      <dsp:txXfrm>
        <a:off x="954514" y="3396207"/>
        <a:ext cx="2256125" cy="849052"/>
      </dsp:txXfrm>
    </dsp:sp>
    <dsp:sp modelId="{7AB3A4B3-2DA2-4F75-B273-90EEA70576C9}">
      <dsp:nvSpPr>
        <dsp:cNvPr id="0" name=""/>
        <dsp:cNvSpPr/>
      </dsp:nvSpPr>
      <dsp:spPr>
        <a:xfrm>
          <a:off x="0" y="4245260"/>
          <a:ext cx="4165154" cy="849052"/>
        </a:xfrm>
        <a:prstGeom prst="trapezoid">
          <a:avLst>
            <a:gd name="adj" fmla="val 40880"/>
          </a:avLst>
        </a:prstGeom>
        <a:solidFill>
          <a:srgbClr val="FFFF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SA" sz="2400" b="1" kern="1200"/>
            <a:t>التذكر</a:t>
          </a:r>
          <a:endParaRPr lang="en-US" sz="2400" kern="1200"/>
        </a:p>
      </dsp:txBody>
      <dsp:txXfrm>
        <a:off x="728901" y="4245260"/>
        <a:ext cx="2707350" cy="849052"/>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B3E7662-BDD7-4B3B-93C1-5DE41F157C50}" type="datetimeFigureOut">
              <a:rPr lang="ar-EG" smtClean="0"/>
              <a:pPr/>
              <a:t>08/01/1440</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AE314C0-8BC1-43BE-8D5C-7278259CD40D}" type="slidenum">
              <a:rPr lang="ar-EG" smtClean="0"/>
              <a:pPr/>
              <a:t>‹#›</a:t>
            </a:fld>
            <a:endParaRPr lang="ar-EG"/>
          </a:p>
        </p:txBody>
      </p:sp>
    </p:spTree>
    <p:extLst>
      <p:ext uri="{BB962C8B-B14F-4D97-AF65-F5344CB8AC3E}">
        <p14:creationId xmlns:p14="http://schemas.microsoft.com/office/powerpoint/2010/main" val="49746371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amazon.co.uk/exec/obidos/ASIN/1412907098/qid=1130698314/sr=2-1/ref=sr_2_11_1/026-8063051-1081220"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learningandteaching.info/learning/behaviour.htm"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293254E6-51EB-428B-B372-EE0226FB82AD}" type="slidenum">
              <a:rPr lang="en-IN" smtClean="0"/>
              <a:pPr/>
              <a:t>1</a:t>
            </a:fld>
            <a:endParaRPr lang="en-IN"/>
          </a:p>
        </p:txBody>
      </p:sp>
    </p:spTree>
    <p:extLst>
      <p:ext uri="{BB962C8B-B14F-4D97-AF65-F5344CB8AC3E}">
        <p14:creationId xmlns:p14="http://schemas.microsoft.com/office/powerpoint/2010/main" val="1890343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293254E6-51EB-428B-B372-EE0226FB82AD}" type="slidenum">
              <a:rPr lang="en-IN" smtClean="0"/>
              <a:pPr/>
              <a:t>4</a:t>
            </a:fld>
            <a:endParaRPr lang="en-IN"/>
          </a:p>
        </p:txBody>
      </p:sp>
    </p:spTree>
    <p:extLst>
      <p:ext uri="{BB962C8B-B14F-4D97-AF65-F5344CB8AC3E}">
        <p14:creationId xmlns:p14="http://schemas.microsoft.com/office/powerpoint/2010/main" val="1890343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293254E6-51EB-428B-B372-EE0226FB82AD}" type="slidenum">
              <a:rPr lang="en-IN" smtClean="0"/>
              <a:pPr/>
              <a:t>5</a:t>
            </a:fld>
            <a:endParaRPr lang="en-IN"/>
          </a:p>
        </p:txBody>
      </p:sp>
    </p:spTree>
    <p:extLst>
      <p:ext uri="{BB962C8B-B14F-4D97-AF65-F5344CB8AC3E}">
        <p14:creationId xmlns:p14="http://schemas.microsoft.com/office/powerpoint/2010/main" val="1890343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pitchFamily="34" charset="0"/>
              </a:rPr>
              <a:t>Objectives for Unit #3</a:t>
            </a: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3763" eaLnBrk="0" hangingPunct="0">
              <a:defRPr>
                <a:solidFill>
                  <a:schemeClr val="tx1"/>
                </a:solidFill>
                <a:latin typeface="Arial" pitchFamily="34" charset="0"/>
              </a:defRPr>
            </a:lvl1pPr>
            <a:lvl2pPr marL="742950" indent="-285750" defTabSz="893763" eaLnBrk="0" hangingPunct="0">
              <a:defRPr>
                <a:solidFill>
                  <a:schemeClr val="tx1"/>
                </a:solidFill>
                <a:latin typeface="Arial" pitchFamily="34" charset="0"/>
              </a:defRPr>
            </a:lvl2pPr>
            <a:lvl3pPr marL="1143000" indent="-228600" defTabSz="893763" eaLnBrk="0" hangingPunct="0">
              <a:defRPr>
                <a:solidFill>
                  <a:schemeClr val="tx1"/>
                </a:solidFill>
                <a:latin typeface="Arial" pitchFamily="34" charset="0"/>
              </a:defRPr>
            </a:lvl3pPr>
            <a:lvl4pPr marL="1600200" indent="-228600" defTabSz="893763" eaLnBrk="0" hangingPunct="0">
              <a:defRPr>
                <a:solidFill>
                  <a:schemeClr val="tx1"/>
                </a:solidFill>
                <a:latin typeface="Arial" pitchFamily="34" charset="0"/>
              </a:defRPr>
            </a:lvl4pPr>
            <a:lvl5pPr marL="2057400" indent="-228600" defTabSz="893763" eaLnBrk="0" hangingPunct="0">
              <a:defRPr>
                <a:solidFill>
                  <a:schemeClr val="tx1"/>
                </a:solidFill>
                <a:latin typeface="Arial" pitchFamily="34" charset="0"/>
              </a:defRPr>
            </a:lvl5pPr>
            <a:lvl6pPr marL="2514600" indent="-228600" algn="l" defTabSz="893763" rtl="0" eaLnBrk="0" fontAlgn="base" hangingPunct="0">
              <a:spcBef>
                <a:spcPct val="0"/>
              </a:spcBef>
              <a:spcAft>
                <a:spcPct val="0"/>
              </a:spcAft>
              <a:defRPr>
                <a:solidFill>
                  <a:schemeClr val="tx1"/>
                </a:solidFill>
                <a:latin typeface="Arial" pitchFamily="34" charset="0"/>
              </a:defRPr>
            </a:lvl6pPr>
            <a:lvl7pPr marL="2971800" indent="-228600" algn="l" defTabSz="893763" rtl="0" eaLnBrk="0" fontAlgn="base" hangingPunct="0">
              <a:spcBef>
                <a:spcPct val="0"/>
              </a:spcBef>
              <a:spcAft>
                <a:spcPct val="0"/>
              </a:spcAft>
              <a:defRPr>
                <a:solidFill>
                  <a:schemeClr val="tx1"/>
                </a:solidFill>
                <a:latin typeface="Arial" pitchFamily="34" charset="0"/>
              </a:defRPr>
            </a:lvl7pPr>
            <a:lvl8pPr marL="3429000" indent="-228600" algn="l" defTabSz="893763" rtl="0" eaLnBrk="0" fontAlgn="base" hangingPunct="0">
              <a:spcBef>
                <a:spcPct val="0"/>
              </a:spcBef>
              <a:spcAft>
                <a:spcPct val="0"/>
              </a:spcAft>
              <a:defRPr>
                <a:solidFill>
                  <a:schemeClr val="tx1"/>
                </a:solidFill>
                <a:latin typeface="Arial" pitchFamily="34" charset="0"/>
              </a:defRPr>
            </a:lvl8pPr>
            <a:lvl9pPr marL="3886200" indent="-228600" algn="l" defTabSz="893763" rtl="0" eaLnBrk="0" fontAlgn="base" hangingPunct="0">
              <a:spcBef>
                <a:spcPct val="0"/>
              </a:spcBef>
              <a:spcAft>
                <a:spcPct val="0"/>
              </a:spcAft>
              <a:defRPr>
                <a:solidFill>
                  <a:schemeClr val="tx1"/>
                </a:solidFill>
                <a:latin typeface="Arial" pitchFamily="34" charset="0"/>
              </a:defRPr>
            </a:lvl9pPr>
          </a:lstStyle>
          <a:p>
            <a:pPr eaLnBrk="1" hangingPunct="1"/>
            <a:fld id="{109F79F2-D195-4619-A09A-94003BF42D6A}" type="slidenum">
              <a:rPr lang="en-US" smtClean="0"/>
              <a:pPr eaLnBrk="1" hangingPunct="1"/>
              <a:t>6</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02756" indent="-270291" eaLnBrk="0" hangingPunct="0">
              <a:defRPr>
                <a:solidFill>
                  <a:schemeClr val="tx1"/>
                </a:solidFill>
                <a:latin typeface="Arial" pitchFamily="34" charset="0"/>
              </a:defRPr>
            </a:lvl2pPr>
            <a:lvl3pPr marL="1081164" indent="-216233" eaLnBrk="0" hangingPunct="0">
              <a:defRPr>
                <a:solidFill>
                  <a:schemeClr val="tx1"/>
                </a:solidFill>
                <a:latin typeface="Arial" pitchFamily="34" charset="0"/>
              </a:defRPr>
            </a:lvl3pPr>
            <a:lvl4pPr marL="1513629" indent="-216233" eaLnBrk="0" hangingPunct="0">
              <a:defRPr>
                <a:solidFill>
                  <a:schemeClr val="tx1"/>
                </a:solidFill>
                <a:latin typeface="Arial" pitchFamily="34" charset="0"/>
              </a:defRPr>
            </a:lvl4pPr>
            <a:lvl5pPr marL="1946095" indent="-216233" eaLnBrk="0" hangingPunct="0">
              <a:defRPr>
                <a:solidFill>
                  <a:schemeClr val="tx1"/>
                </a:solidFill>
                <a:latin typeface="Arial" pitchFamily="34" charset="0"/>
              </a:defRPr>
            </a:lvl5pPr>
            <a:lvl6pPr marL="2378560" indent="-216233" algn="l" rtl="0" eaLnBrk="0" fontAlgn="base" hangingPunct="0">
              <a:spcBef>
                <a:spcPct val="0"/>
              </a:spcBef>
              <a:spcAft>
                <a:spcPct val="0"/>
              </a:spcAft>
              <a:defRPr>
                <a:solidFill>
                  <a:schemeClr val="tx1"/>
                </a:solidFill>
                <a:latin typeface="Arial" pitchFamily="34" charset="0"/>
              </a:defRPr>
            </a:lvl6pPr>
            <a:lvl7pPr marL="2811026" indent="-216233" algn="l" rtl="0" eaLnBrk="0" fontAlgn="base" hangingPunct="0">
              <a:spcBef>
                <a:spcPct val="0"/>
              </a:spcBef>
              <a:spcAft>
                <a:spcPct val="0"/>
              </a:spcAft>
              <a:defRPr>
                <a:solidFill>
                  <a:schemeClr val="tx1"/>
                </a:solidFill>
                <a:latin typeface="Arial" pitchFamily="34" charset="0"/>
              </a:defRPr>
            </a:lvl7pPr>
            <a:lvl8pPr marL="3243491" indent="-216233" algn="l" rtl="0" eaLnBrk="0" fontAlgn="base" hangingPunct="0">
              <a:spcBef>
                <a:spcPct val="0"/>
              </a:spcBef>
              <a:spcAft>
                <a:spcPct val="0"/>
              </a:spcAft>
              <a:defRPr>
                <a:solidFill>
                  <a:schemeClr val="tx1"/>
                </a:solidFill>
                <a:latin typeface="Arial" pitchFamily="34" charset="0"/>
              </a:defRPr>
            </a:lvl8pPr>
            <a:lvl9pPr marL="3675957" indent="-216233" algn="l" rtl="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EDF7F27C-21F1-456E-B686-5BBB8BDFE062}" type="slidenum">
              <a:rPr lang="en-GB" smtClean="0">
                <a:latin typeface="Calibri" pitchFamily="34" charset="0"/>
              </a:rPr>
              <a:pPr eaLnBrk="1" fontAlgn="base" hangingPunct="1">
                <a:spcBef>
                  <a:spcPct val="0"/>
                </a:spcBef>
                <a:spcAft>
                  <a:spcPct val="0"/>
                </a:spcAft>
              </a:pPr>
              <a:t>7</a:t>
            </a:fld>
            <a:endParaRPr lang="en-GB" smtClean="0">
              <a:latin typeface="Calibri" pitchFamily="34" charset="0"/>
            </a:endParaRPr>
          </a:p>
        </p:txBody>
      </p:sp>
      <p:sp>
        <p:nvSpPr>
          <p:cNvPr id="532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mtClean="0"/>
              <a:t>As a number of us may be new to lecturing, new to Queen’s or indeed new to the UK higher education framework I felt that a contextual perspective of teaching in higher education would be useful and, hopefully, interesting.   </a:t>
            </a:r>
          </a:p>
          <a:p>
            <a:pPr eaLnBrk="1" hangingPunct="1">
              <a:spcBef>
                <a:spcPct val="0"/>
              </a:spcBef>
            </a:pPr>
            <a:endParaRPr lang="en-GB" smtClean="0"/>
          </a:p>
          <a:p>
            <a:pPr eaLnBrk="1" hangingPunct="1">
              <a:spcBef>
                <a:spcPct val="0"/>
              </a:spcBef>
            </a:pPr>
            <a:r>
              <a:rPr lang="en-GB" smtClean="0"/>
              <a:t>We will be travelling back in time 20 or so years and then projecting a short way forward – a bit like Back to the Future but  without the De Lorean car?    As we travel we will see that the profession we have chosen is full of uncertainty with change being the only constant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pitchFamily="34" charset="0"/>
              </a:rPr>
              <a:t> </a:t>
            </a: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3763" eaLnBrk="0" hangingPunct="0">
              <a:defRPr>
                <a:solidFill>
                  <a:schemeClr val="tx1"/>
                </a:solidFill>
                <a:latin typeface="Arial" pitchFamily="34" charset="0"/>
              </a:defRPr>
            </a:lvl1pPr>
            <a:lvl2pPr marL="742950" indent="-285750" defTabSz="893763" eaLnBrk="0" hangingPunct="0">
              <a:defRPr>
                <a:solidFill>
                  <a:schemeClr val="tx1"/>
                </a:solidFill>
                <a:latin typeface="Arial" pitchFamily="34" charset="0"/>
              </a:defRPr>
            </a:lvl2pPr>
            <a:lvl3pPr marL="1143000" indent="-228600" defTabSz="893763" eaLnBrk="0" hangingPunct="0">
              <a:defRPr>
                <a:solidFill>
                  <a:schemeClr val="tx1"/>
                </a:solidFill>
                <a:latin typeface="Arial" pitchFamily="34" charset="0"/>
              </a:defRPr>
            </a:lvl3pPr>
            <a:lvl4pPr marL="1600200" indent="-228600" defTabSz="893763" eaLnBrk="0" hangingPunct="0">
              <a:defRPr>
                <a:solidFill>
                  <a:schemeClr val="tx1"/>
                </a:solidFill>
                <a:latin typeface="Arial" pitchFamily="34" charset="0"/>
              </a:defRPr>
            </a:lvl4pPr>
            <a:lvl5pPr marL="2057400" indent="-228600" defTabSz="893763" eaLnBrk="0" hangingPunct="0">
              <a:defRPr>
                <a:solidFill>
                  <a:schemeClr val="tx1"/>
                </a:solidFill>
                <a:latin typeface="Arial" pitchFamily="34" charset="0"/>
              </a:defRPr>
            </a:lvl5pPr>
            <a:lvl6pPr marL="2514600" indent="-228600" algn="l" defTabSz="893763" rtl="0" eaLnBrk="0" fontAlgn="base" hangingPunct="0">
              <a:spcBef>
                <a:spcPct val="0"/>
              </a:spcBef>
              <a:spcAft>
                <a:spcPct val="0"/>
              </a:spcAft>
              <a:defRPr>
                <a:solidFill>
                  <a:schemeClr val="tx1"/>
                </a:solidFill>
                <a:latin typeface="Arial" pitchFamily="34" charset="0"/>
              </a:defRPr>
            </a:lvl6pPr>
            <a:lvl7pPr marL="2971800" indent="-228600" algn="l" defTabSz="893763" rtl="0" eaLnBrk="0" fontAlgn="base" hangingPunct="0">
              <a:spcBef>
                <a:spcPct val="0"/>
              </a:spcBef>
              <a:spcAft>
                <a:spcPct val="0"/>
              </a:spcAft>
              <a:defRPr>
                <a:solidFill>
                  <a:schemeClr val="tx1"/>
                </a:solidFill>
                <a:latin typeface="Arial" pitchFamily="34" charset="0"/>
              </a:defRPr>
            </a:lvl7pPr>
            <a:lvl8pPr marL="3429000" indent="-228600" algn="l" defTabSz="893763" rtl="0" eaLnBrk="0" fontAlgn="base" hangingPunct="0">
              <a:spcBef>
                <a:spcPct val="0"/>
              </a:spcBef>
              <a:spcAft>
                <a:spcPct val="0"/>
              </a:spcAft>
              <a:defRPr>
                <a:solidFill>
                  <a:schemeClr val="tx1"/>
                </a:solidFill>
                <a:latin typeface="Arial" pitchFamily="34" charset="0"/>
              </a:defRPr>
            </a:lvl8pPr>
            <a:lvl9pPr marL="3886200" indent="-228600" algn="l" defTabSz="893763" rtl="0" eaLnBrk="0" fontAlgn="base" hangingPunct="0">
              <a:spcBef>
                <a:spcPct val="0"/>
              </a:spcBef>
              <a:spcAft>
                <a:spcPct val="0"/>
              </a:spcAft>
              <a:defRPr>
                <a:solidFill>
                  <a:schemeClr val="tx1"/>
                </a:solidFill>
                <a:latin typeface="Arial" pitchFamily="34" charset="0"/>
              </a:defRPr>
            </a:lvl9pPr>
          </a:lstStyle>
          <a:p>
            <a:pPr eaLnBrk="1" hangingPunct="1"/>
            <a:fld id="{C8B9CC1C-4BFF-4D8A-A6C3-98CD735C3E1C}" type="slidenum">
              <a:rPr lang="en-US" smtClean="0"/>
              <a:pPr eaLnBrk="1" hangingPunct="1"/>
              <a:t>8</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pitchFamily="34" charset="0"/>
              </a:rPr>
              <a:t> </a:t>
            </a:r>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3763" eaLnBrk="0" hangingPunct="0">
              <a:defRPr>
                <a:solidFill>
                  <a:schemeClr val="tx1"/>
                </a:solidFill>
                <a:latin typeface="Arial" pitchFamily="34" charset="0"/>
              </a:defRPr>
            </a:lvl1pPr>
            <a:lvl2pPr marL="742950" indent="-285750" defTabSz="893763" eaLnBrk="0" hangingPunct="0">
              <a:defRPr>
                <a:solidFill>
                  <a:schemeClr val="tx1"/>
                </a:solidFill>
                <a:latin typeface="Arial" pitchFamily="34" charset="0"/>
              </a:defRPr>
            </a:lvl2pPr>
            <a:lvl3pPr marL="1143000" indent="-228600" defTabSz="893763" eaLnBrk="0" hangingPunct="0">
              <a:defRPr>
                <a:solidFill>
                  <a:schemeClr val="tx1"/>
                </a:solidFill>
                <a:latin typeface="Arial" pitchFamily="34" charset="0"/>
              </a:defRPr>
            </a:lvl3pPr>
            <a:lvl4pPr marL="1600200" indent="-228600" defTabSz="893763" eaLnBrk="0" hangingPunct="0">
              <a:defRPr>
                <a:solidFill>
                  <a:schemeClr val="tx1"/>
                </a:solidFill>
                <a:latin typeface="Arial" pitchFamily="34" charset="0"/>
              </a:defRPr>
            </a:lvl4pPr>
            <a:lvl5pPr marL="2057400" indent="-228600" defTabSz="893763" eaLnBrk="0" hangingPunct="0">
              <a:defRPr>
                <a:solidFill>
                  <a:schemeClr val="tx1"/>
                </a:solidFill>
                <a:latin typeface="Arial" pitchFamily="34" charset="0"/>
              </a:defRPr>
            </a:lvl5pPr>
            <a:lvl6pPr marL="2514600" indent="-228600" algn="l" defTabSz="893763" rtl="0" eaLnBrk="0" fontAlgn="base" hangingPunct="0">
              <a:spcBef>
                <a:spcPct val="0"/>
              </a:spcBef>
              <a:spcAft>
                <a:spcPct val="0"/>
              </a:spcAft>
              <a:defRPr>
                <a:solidFill>
                  <a:schemeClr val="tx1"/>
                </a:solidFill>
                <a:latin typeface="Arial" pitchFamily="34" charset="0"/>
              </a:defRPr>
            </a:lvl6pPr>
            <a:lvl7pPr marL="2971800" indent="-228600" algn="l" defTabSz="893763" rtl="0" eaLnBrk="0" fontAlgn="base" hangingPunct="0">
              <a:spcBef>
                <a:spcPct val="0"/>
              </a:spcBef>
              <a:spcAft>
                <a:spcPct val="0"/>
              </a:spcAft>
              <a:defRPr>
                <a:solidFill>
                  <a:schemeClr val="tx1"/>
                </a:solidFill>
                <a:latin typeface="Arial" pitchFamily="34" charset="0"/>
              </a:defRPr>
            </a:lvl7pPr>
            <a:lvl8pPr marL="3429000" indent="-228600" algn="l" defTabSz="893763" rtl="0" eaLnBrk="0" fontAlgn="base" hangingPunct="0">
              <a:spcBef>
                <a:spcPct val="0"/>
              </a:spcBef>
              <a:spcAft>
                <a:spcPct val="0"/>
              </a:spcAft>
              <a:defRPr>
                <a:solidFill>
                  <a:schemeClr val="tx1"/>
                </a:solidFill>
                <a:latin typeface="Arial" pitchFamily="34" charset="0"/>
              </a:defRPr>
            </a:lvl8pPr>
            <a:lvl9pPr marL="3886200" indent="-228600" algn="l" defTabSz="893763" rtl="0" eaLnBrk="0" fontAlgn="base" hangingPunct="0">
              <a:spcBef>
                <a:spcPct val="0"/>
              </a:spcBef>
              <a:spcAft>
                <a:spcPct val="0"/>
              </a:spcAft>
              <a:defRPr>
                <a:solidFill>
                  <a:schemeClr val="tx1"/>
                </a:solidFill>
                <a:latin typeface="Arial" pitchFamily="34" charset="0"/>
              </a:defRPr>
            </a:lvl9pPr>
          </a:lstStyle>
          <a:p>
            <a:pPr eaLnBrk="1" hangingPunct="1"/>
            <a:fld id="{1A695D0A-5B24-4FFE-86FE-03DC61A08878}" type="slidenum">
              <a:rPr lang="en-US" smtClean="0"/>
              <a:pPr eaLnBrk="1" hangingPunct="1"/>
              <a:t>9</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pitchFamily="34" charset="0"/>
              </a:rPr>
              <a:t> </a:t>
            </a: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3763" eaLnBrk="0" hangingPunct="0">
              <a:defRPr>
                <a:solidFill>
                  <a:schemeClr val="tx1"/>
                </a:solidFill>
                <a:latin typeface="Arial" pitchFamily="34" charset="0"/>
              </a:defRPr>
            </a:lvl1pPr>
            <a:lvl2pPr marL="742950" indent="-285750" defTabSz="893763" eaLnBrk="0" hangingPunct="0">
              <a:defRPr>
                <a:solidFill>
                  <a:schemeClr val="tx1"/>
                </a:solidFill>
                <a:latin typeface="Arial" pitchFamily="34" charset="0"/>
              </a:defRPr>
            </a:lvl2pPr>
            <a:lvl3pPr marL="1143000" indent="-228600" defTabSz="893763" eaLnBrk="0" hangingPunct="0">
              <a:defRPr>
                <a:solidFill>
                  <a:schemeClr val="tx1"/>
                </a:solidFill>
                <a:latin typeface="Arial" pitchFamily="34" charset="0"/>
              </a:defRPr>
            </a:lvl3pPr>
            <a:lvl4pPr marL="1600200" indent="-228600" defTabSz="893763" eaLnBrk="0" hangingPunct="0">
              <a:defRPr>
                <a:solidFill>
                  <a:schemeClr val="tx1"/>
                </a:solidFill>
                <a:latin typeface="Arial" pitchFamily="34" charset="0"/>
              </a:defRPr>
            </a:lvl4pPr>
            <a:lvl5pPr marL="2057400" indent="-228600" defTabSz="893763" eaLnBrk="0" hangingPunct="0">
              <a:defRPr>
                <a:solidFill>
                  <a:schemeClr val="tx1"/>
                </a:solidFill>
                <a:latin typeface="Arial" pitchFamily="34" charset="0"/>
              </a:defRPr>
            </a:lvl5pPr>
            <a:lvl6pPr marL="2514600" indent="-228600" algn="l" defTabSz="893763" rtl="0" eaLnBrk="0" fontAlgn="base" hangingPunct="0">
              <a:spcBef>
                <a:spcPct val="0"/>
              </a:spcBef>
              <a:spcAft>
                <a:spcPct val="0"/>
              </a:spcAft>
              <a:defRPr>
                <a:solidFill>
                  <a:schemeClr val="tx1"/>
                </a:solidFill>
                <a:latin typeface="Arial" pitchFamily="34" charset="0"/>
              </a:defRPr>
            </a:lvl6pPr>
            <a:lvl7pPr marL="2971800" indent="-228600" algn="l" defTabSz="893763" rtl="0" eaLnBrk="0" fontAlgn="base" hangingPunct="0">
              <a:spcBef>
                <a:spcPct val="0"/>
              </a:spcBef>
              <a:spcAft>
                <a:spcPct val="0"/>
              </a:spcAft>
              <a:defRPr>
                <a:solidFill>
                  <a:schemeClr val="tx1"/>
                </a:solidFill>
                <a:latin typeface="Arial" pitchFamily="34" charset="0"/>
              </a:defRPr>
            </a:lvl7pPr>
            <a:lvl8pPr marL="3429000" indent="-228600" algn="l" defTabSz="893763" rtl="0" eaLnBrk="0" fontAlgn="base" hangingPunct="0">
              <a:spcBef>
                <a:spcPct val="0"/>
              </a:spcBef>
              <a:spcAft>
                <a:spcPct val="0"/>
              </a:spcAft>
              <a:defRPr>
                <a:solidFill>
                  <a:schemeClr val="tx1"/>
                </a:solidFill>
                <a:latin typeface="Arial" pitchFamily="34" charset="0"/>
              </a:defRPr>
            </a:lvl8pPr>
            <a:lvl9pPr marL="3886200" indent="-228600" algn="l" defTabSz="893763" rtl="0" eaLnBrk="0" fontAlgn="base" hangingPunct="0">
              <a:spcBef>
                <a:spcPct val="0"/>
              </a:spcBef>
              <a:spcAft>
                <a:spcPct val="0"/>
              </a:spcAft>
              <a:defRPr>
                <a:solidFill>
                  <a:schemeClr val="tx1"/>
                </a:solidFill>
                <a:latin typeface="Arial" pitchFamily="34" charset="0"/>
              </a:defRPr>
            </a:lvl9pPr>
          </a:lstStyle>
          <a:p>
            <a:pPr eaLnBrk="1" hangingPunct="1"/>
            <a:fld id="{80084E6C-C28C-4E8F-801F-8EB1C6FED8A3}" type="slidenum">
              <a:rPr lang="en-US" smtClean="0"/>
              <a:pPr eaLnBrk="1" hangingPunct="1"/>
              <a:t>10</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3763" eaLnBrk="0" hangingPunct="0">
              <a:defRPr>
                <a:solidFill>
                  <a:schemeClr val="tx1"/>
                </a:solidFill>
                <a:latin typeface="Arial" pitchFamily="34" charset="0"/>
              </a:defRPr>
            </a:lvl1pPr>
            <a:lvl2pPr marL="742950" indent="-285750" defTabSz="893763" eaLnBrk="0" hangingPunct="0">
              <a:defRPr>
                <a:solidFill>
                  <a:schemeClr val="tx1"/>
                </a:solidFill>
                <a:latin typeface="Arial" pitchFamily="34" charset="0"/>
              </a:defRPr>
            </a:lvl2pPr>
            <a:lvl3pPr marL="1143000" indent="-228600" defTabSz="893763" eaLnBrk="0" hangingPunct="0">
              <a:defRPr>
                <a:solidFill>
                  <a:schemeClr val="tx1"/>
                </a:solidFill>
                <a:latin typeface="Arial" pitchFamily="34" charset="0"/>
              </a:defRPr>
            </a:lvl3pPr>
            <a:lvl4pPr marL="1600200" indent="-228600" defTabSz="893763" eaLnBrk="0" hangingPunct="0">
              <a:defRPr>
                <a:solidFill>
                  <a:schemeClr val="tx1"/>
                </a:solidFill>
                <a:latin typeface="Arial" pitchFamily="34" charset="0"/>
              </a:defRPr>
            </a:lvl4pPr>
            <a:lvl5pPr marL="2057400" indent="-228600" defTabSz="893763" eaLnBrk="0" hangingPunct="0">
              <a:defRPr>
                <a:solidFill>
                  <a:schemeClr val="tx1"/>
                </a:solidFill>
                <a:latin typeface="Arial" pitchFamily="34" charset="0"/>
              </a:defRPr>
            </a:lvl5pPr>
            <a:lvl6pPr marL="2514600" indent="-228600" algn="l" defTabSz="893763" rtl="0" eaLnBrk="0" fontAlgn="base" hangingPunct="0">
              <a:spcBef>
                <a:spcPct val="0"/>
              </a:spcBef>
              <a:spcAft>
                <a:spcPct val="0"/>
              </a:spcAft>
              <a:defRPr>
                <a:solidFill>
                  <a:schemeClr val="tx1"/>
                </a:solidFill>
                <a:latin typeface="Arial" pitchFamily="34" charset="0"/>
              </a:defRPr>
            </a:lvl6pPr>
            <a:lvl7pPr marL="2971800" indent="-228600" algn="l" defTabSz="893763" rtl="0" eaLnBrk="0" fontAlgn="base" hangingPunct="0">
              <a:spcBef>
                <a:spcPct val="0"/>
              </a:spcBef>
              <a:spcAft>
                <a:spcPct val="0"/>
              </a:spcAft>
              <a:defRPr>
                <a:solidFill>
                  <a:schemeClr val="tx1"/>
                </a:solidFill>
                <a:latin typeface="Arial" pitchFamily="34" charset="0"/>
              </a:defRPr>
            </a:lvl7pPr>
            <a:lvl8pPr marL="3429000" indent="-228600" algn="l" defTabSz="893763" rtl="0" eaLnBrk="0" fontAlgn="base" hangingPunct="0">
              <a:spcBef>
                <a:spcPct val="0"/>
              </a:spcBef>
              <a:spcAft>
                <a:spcPct val="0"/>
              </a:spcAft>
              <a:defRPr>
                <a:solidFill>
                  <a:schemeClr val="tx1"/>
                </a:solidFill>
                <a:latin typeface="Arial" pitchFamily="34" charset="0"/>
              </a:defRPr>
            </a:lvl8pPr>
            <a:lvl9pPr marL="3886200" indent="-228600" algn="l" defTabSz="893763" rtl="0" eaLnBrk="0" fontAlgn="base" hangingPunct="0">
              <a:spcBef>
                <a:spcPct val="0"/>
              </a:spcBef>
              <a:spcAft>
                <a:spcPct val="0"/>
              </a:spcAft>
              <a:defRPr>
                <a:solidFill>
                  <a:schemeClr val="tx1"/>
                </a:solidFill>
                <a:latin typeface="Arial" pitchFamily="34" charset="0"/>
              </a:defRPr>
            </a:lvl9pPr>
          </a:lstStyle>
          <a:p>
            <a:pPr eaLnBrk="1" hangingPunct="1"/>
            <a:fld id="{495B21C5-718E-478E-BF55-DF3730F5E515}" type="slidenum">
              <a:rPr lang="en-US" smtClean="0"/>
              <a:pPr eaLnBrk="1" hangingPunct="1"/>
              <a:t>11</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Acquiring new information and knowledge is part of everyday adult life.</a:t>
            </a:r>
          </a:p>
          <a:p>
            <a:pPr eaLnBrk="1" hangingPunct="1"/>
            <a:r>
              <a:rPr lang="en-US" smtClean="0">
                <a:latin typeface="Arial" pitchFamily="34" charset="0"/>
              </a:rPr>
              <a:t>Learning is an individual process.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3763" eaLnBrk="0" hangingPunct="0">
              <a:defRPr>
                <a:solidFill>
                  <a:schemeClr val="tx1"/>
                </a:solidFill>
                <a:latin typeface="Arial" pitchFamily="34" charset="0"/>
              </a:defRPr>
            </a:lvl1pPr>
            <a:lvl2pPr marL="742950" indent="-285750" defTabSz="893763" eaLnBrk="0" hangingPunct="0">
              <a:defRPr>
                <a:solidFill>
                  <a:schemeClr val="tx1"/>
                </a:solidFill>
                <a:latin typeface="Arial" pitchFamily="34" charset="0"/>
              </a:defRPr>
            </a:lvl2pPr>
            <a:lvl3pPr marL="1143000" indent="-228600" defTabSz="893763" eaLnBrk="0" hangingPunct="0">
              <a:defRPr>
                <a:solidFill>
                  <a:schemeClr val="tx1"/>
                </a:solidFill>
                <a:latin typeface="Arial" pitchFamily="34" charset="0"/>
              </a:defRPr>
            </a:lvl3pPr>
            <a:lvl4pPr marL="1600200" indent="-228600" defTabSz="893763" eaLnBrk="0" hangingPunct="0">
              <a:defRPr>
                <a:solidFill>
                  <a:schemeClr val="tx1"/>
                </a:solidFill>
                <a:latin typeface="Arial" pitchFamily="34" charset="0"/>
              </a:defRPr>
            </a:lvl4pPr>
            <a:lvl5pPr marL="2057400" indent="-228600" defTabSz="893763" eaLnBrk="0" hangingPunct="0">
              <a:defRPr>
                <a:solidFill>
                  <a:schemeClr val="tx1"/>
                </a:solidFill>
                <a:latin typeface="Arial" pitchFamily="34" charset="0"/>
              </a:defRPr>
            </a:lvl5pPr>
            <a:lvl6pPr marL="2514600" indent="-228600" algn="l" defTabSz="893763" rtl="0" eaLnBrk="0" fontAlgn="base" hangingPunct="0">
              <a:spcBef>
                <a:spcPct val="0"/>
              </a:spcBef>
              <a:spcAft>
                <a:spcPct val="0"/>
              </a:spcAft>
              <a:defRPr>
                <a:solidFill>
                  <a:schemeClr val="tx1"/>
                </a:solidFill>
                <a:latin typeface="Arial" pitchFamily="34" charset="0"/>
              </a:defRPr>
            </a:lvl6pPr>
            <a:lvl7pPr marL="2971800" indent="-228600" algn="l" defTabSz="893763" rtl="0" eaLnBrk="0" fontAlgn="base" hangingPunct="0">
              <a:spcBef>
                <a:spcPct val="0"/>
              </a:spcBef>
              <a:spcAft>
                <a:spcPct val="0"/>
              </a:spcAft>
              <a:defRPr>
                <a:solidFill>
                  <a:schemeClr val="tx1"/>
                </a:solidFill>
                <a:latin typeface="Arial" pitchFamily="34" charset="0"/>
              </a:defRPr>
            </a:lvl7pPr>
            <a:lvl8pPr marL="3429000" indent="-228600" algn="l" defTabSz="893763" rtl="0" eaLnBrk="0" fontAlgn="base" hangingPunct="0">
              <a:spcBef>
                <a:spcPct val="0"/>
              </a:spcBef>
              <a:spcAft>
                <a:spcPct val="0"/>
              </a:spcAft>
              <a:defRPr>
                <a:solidFill>
                  <a:schemeClr val="tx1"/>
                </a:solidFill>
                <a:latin typeface="Arial" pitchFamily="34" charset="0"/>
              </a:defRPr>
            </a:lvl8pPr>
            <a:lvl9pPr marL="3886200" indent="-228600" algn="l" defTabSz="893763" rtl="0" eaLnBrk="0" fontAlgn="base" hangingPunct="0">
              <a:spcBef>
                <a:spcPct val="0"/>
              </a:spcBef>
              <a:spcAft>
                <a:spcPct val="0"/>
              </a:spcAft>
              <a:defRPr>
                <a:solidFill>
                  <a:schemeClr val="tx1"/>
                </a:solidFill>
                <a:latin typeface="Arial" pitchFamily="34" charset="0"/>
              </a:defRPr>
            </a:lvl9pPr>
          </a:lstStyle>
          <a:p>
            <a:pPr eaLnBrk="1" hangingPunct="1"/>
            <a:fld id="{2DE2FCD8-B527-446F-98FB-DBF59EC84AE4}" type="slidenum">
              <a:rPr lang="en-US" smtClean="0"/>
              <a:pPr eaLnBrk="1" hangingPunct="1"/>
              <a:t>12</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xfrm>
            <a:off x="0" y="4264962"/>
            <a:ext cx="6858000" cy="48790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700" b="1" smtClean="0">
                <a:latin typeface="Arial" pitchFamily="34" charset="0"/>
              </a:rPr>
              <a:t>Control over learning: </a:t>
            </a:r>
            <a:r>
              <a:rPr lang="en-US" sz="700" smtClean="0">
                <a:latin typeface="Arial" pitchFamily="34" charset="0"/>
              </a:rPr>
              <a:t>Adult learners tend to be self-directed in their lives. To meet this need, training programs should try to include adult learners in the planning of the training program.</a:t>
            </a:r>
          </a:p>
          <a:p>
            <a:pPr eaLnBrk="1" hangingPunct="1"/>
            <a:endParaRPr lang="en-US" sz="700" smtClean="0">
              <a:latin typeface="Arial" pitchFamily="34" charset="0"/>
            </a:endParaRPr>
          </a:p>
          <a:p>
            <a:pPr eaLnBrk="1" hangingPunct="1"/>
            <a:r>
              <a:rPr lang="en-US" sz="700" b="1" smtClean="0">
                <a:latin typeface="Arial" pitchFamily="34" charset="0"/>
              </a:rPr>
              <a:t>High motivation to learn: </a:t>
            </a:r>
            <a:r>
              <a:rPr lang="en-US" sz="700" smtClean="0">
                <a:latin typeface="Arial" pitchFamily="34" charset="0"/>
              </a:rPr>
              <a:t>Since most adult learning is voluntary or optional, adult learners make personal choices to attend training even when such training is tied to professional development of job skills. Trainers do not need to spend a lot of time trying to motivate adult learners but can concentrate on facilitating the learning that adults are already motivated to pursue. </a:t>
            </a:r>
          </a:p>
          <a:p>
            <a:pPr eaLnBrk="1" hangingPunct="1"/>
            <a:endParaRPr lang="en-US" sz="700" smtClean="0">
              <a:latin typeface="Arial" pitchFamily="34" charset="0"/>
            </a:endParaRPr>
          </a:p>
          <a:p>
            <a:pPr eaLnBrk="1" hangingPunct="1"/>
            <a:r>
              <a:rPr lang="en-US" sz="700" b="1" smtClean="0">
                <a:latin typeface="Arial" pitchFamily="34" charset="0"/>
              </a:rPr>
              <a:t>Pragmatic in learning: </a:t>
            </a:r>
            <a:r>
              <a:rPr lang="en-US" sz="700" smtClean="0">
                <a:latin typeface="Arial" pitchFamily="34" charset="0"/>
              </a:rPr>
              <a:t>Adult learners are motivated to learn information that is immediately applicable to their situation and needs. To meet this need, program content must be relevant to the application needs of the learners.</a:t>
            </a:r>
          </a:p>
          <a:p>
            <a:pPr eaLnBrk="1" hangingPunct="1"/>
            <a:endParaRPr lang="en-US" sz="700" smtClean="0">
              <a:latin typeface="Arial" pitchFamily="34" charset="0"/>
            </a:endParaRPr>
          </a:p>
          <a:p>
            <a:pPr eaLnBrk="1" hangingPunct="1"/>
            <a:r>
              <a:rPr lang="en-US" sz="700" b="1" smtClean="0">
                <a:latin typeface="Arial" pitchFamily="34" charset="0"/>
              </a:rPr>
              <a:t>Learning may be a secondary role: </a:t>
            </a:r>
            <a:r>
              <a:rPr lang="en-US" sz="700" smtClean="0">
                <a:latin typeface="Arial" pitchFamily="34" charset="0"/>
              </a:rPr>
              <a:t> For most adult learners, the student role is a minor and/or secondary aspect of their lives. Because of multiple roles, most adults have far less time and energy to read, study or learn. Adult education programs require flexibility and more learning time. </a:t>
            </a:r>
          </a:p>
          <a:p>
            <a:pPr eaLnBrk="1" hangingPunct="1"/>
            <a:endParaRPr lang="en-US" sz="700" smtClean="0">
              <a:latin typeface="Arial" pitchFamily="34" charset="0"/>
            </a:endParaRPr>
          </a:p>
          <a:p>
            <a:pPr eaLnBrk="1" hangingPunct="1"/>
            <a:r>
              <a:rPr lang="en-US" sz="700" b="1" smtClean="0">
                <a:latin typeface="Arial" pitchFamily="34" charset="0"/>
              </a:rPr>
              <a:t>Resistant to change: </a:t>
            </a:r>
            <a:r>
              <a:rPr lang="en-US" sz="700" smtClean="0">
                <a:latin typeface="Arial" pitchFamily="34" charset="0"/>
              </a:rPr>
              <a:t>Learning often involves changes in attitudes or actions. Adults tend to be somewhat resistant to such change and may be comfortable doing things the way they have done them in the past. </a:t>
            </a:r>
          </a:p>
          <a:p>
            <a:pPr eaLnBrk="1" hangingPunct="1"/>
            <a:endParaRPr lang="en-US" sz="700" smtClean="0">
              <a:latin typeface="Arial" pitchFamily="34" charset="0"/>
            </a:endParaRPr>
          </a:p>
          <a:p>
            <a:pPr eaLnBrk="1" hangingPunct="1"/>
            <a:r>
              <a:rPr lang="en-US" sz="700" b="1" smtClean="0">
                <a:latin typeface="Arial" pitchFamily="34" charset="0"/>
              </a:rPr>
              <a:t>Adult learners are more diverse: </a:t>
            </a:r>
            <a:r>
              <a:rPr lang="en-US" sz="700" smtClean="0">
                <a:latin typeface="Arial" pitchFamily="34" charset="0"/>
              </a:rPr>
              <a:t>Adult learners are diverse in terms of age, background, training and experience, much more than traditional age learners. Training programs must allow for a variety of learning styles and use different training methods, allowing more time for interaction between adults to allow learners to network to share perspectives and experiences. </a:t>
            </a:r>
          </a:p>
          <a:p>
            <a:pPr eaLnBrk="1" hangingPunct="1"/>
            <a:endParaRPr lang="en-US" sz="700" smtClean="0">
              <a:latin typeface="Arial" pitchFamily="34" charset="0"/>
            </a:endParaRPr>
          </a:p>
          <a:p>
            <a:pPr eaLnBrk="1" hangingPunct="1"/>
            <a:r>
              <a:rPr lang="en-US" sz="700" b="1" smtClean="0">
                <a:latin typeface="Arial" pitchFamily="34" charset="0"/>
              </a:rPr>
              <a:t>Draw on past experiences in learning: </a:t>
            </a:r>
            <a:r>
              <a:rPr lang="en-US" sz="700" smtClean="0">
                <a:latin typeface="Arial" pitchFamily="34" charset="0"/>
              </a:rPr>
              <a:t>Adult learners tend to link any new learning to their previous experience. They evaluate the validity of new ideas and concepts in light of how the idea or concept “fits” their experience. Trainers should take advantage of adult learner experience and help the adult learner link new ideas to previous learning and encourage discussion on how new ideas fit the experience of learners. </a:t>
            </a:r>
          </a:p>
          <a:p>
            <a:pPr eaLnBrk="1" hangingPunct="1"/>
            <a:endParaRPr lang="en-US" sz="700" smtClean="0">
              <a:latin typeface="Arial" pitchFamily="34" charset="0"/>
            </a:endParaRPr>
          </a:p>
          <a:p>
            <a:pPr eaLnBrk="1" hangingPunct="1"/>
            <a:r>
              <a:rPr lang="en-US" sz="700" b="1" smtClean="0">
                <a:latin typeface="Arial" pitchFamily="34" charset="0"/>
              </a:rPr>
              <a:t>Learning often self-initiated:</a:t>
            </a:r>
            <a:r>
              <a:rPr lang="en-US" sz="700" smtClean="0">
                <a:latin typeface="Arial" pitchFamily="34" charset="0"/>
              </a:rPr>
              <a:t> Adults often recognize a need and will initiate learning on their own without stimulus from outside sources.</a:t>
            </a:r>
          </a:p>
          <a:p>
            <a:pPr eaLnBrk="1" hangingPunct="1"/>
            <a:endParaRPr lang="en-US" sz="700" smtClean="0">
              <a:latin typeface="Arial" pitchFamily="34" charset="0"/>
            </a:endParaRPr>
          </a:p>
          <a:p>
            <a:pPr eaLnBrk="1" hangingPunct="1"/>
            <a:r>
              <a:rPr lang="en-US" sz="700" b="1" smtClean="0">
                <a:latin typeface="Arial" pitchFamily="34" charset="0"/>
              </a:rPr>
              <a:t>Learning aimed at an immediate goal</a:t>
            </a:r>
            <a:r>
              <a:rPr lang="en-US" sz="700" smtClean="0">
                <a:latin typeface="Arial" pitchFamily="34" charset="0"/>
              </a:rPr>
              <a:t>: Adults often engage in learning to solve a problem or to achieve a solution. They are often not interested in the broad picture but instead want specific information from training that they can apply immediately in the workplace.</a:t>
            </a:r>
          </a:p>
          <a:p>
            <a:pPr eaLnBrk="1" hangingPunct="1"/>
            <a:endParaRPr lang="en-US" sz="700" smtClean="0">
              <a:latin typeface="Arial" pitchFamily="34" charset="0"/>
            </a:endParaRPr>
          </a:p>
          <a:p>
            <a:pPr eaLnBrk="1" hangingPunct="1"/>
            <a:r>
              <a:rPr lang="en-US" sz="700" smtClean="0">
                <a:latin typeface="Arial" pitchFamily="34" charset="0"/>
              </a:rPr>
              <a:t>Sources:</a:t>
            </a:r>
          </a:p>
          <a:p>
            <a:pPr eaLnBrk="1" hangingPunct="1"/>
            <a:r>
              <a:rPr lang="en-US" sz="700" smtClean="0">
                <a:latin typeface="Arial" pitchFamily="34" charset="0"/>
              </a:rPr>
              <a:t>Houle, C. O. (1984). </a:t>
            </a:r>
            <a:r>
              <a:rPr lang="en-US" sz="700" i="1" smtClean="0">
                <a:latin typeface="Arial" pitchFamily="34" charset="0"/>
              </a:rPr>
              <a:t>Patterns of learning</a:t>
            </a:r>
            <a:r>
              <a:rPr lang="en-US" sz="700" smtClean="0">
                <a:latin typeface="Arial" pitchFamily="34" charset="0"/>
              </a:rPr>
              <a:t>. Jossey-Bass,</a:t>
            </a:r>
          </a:p>
          <a:p>
            <a:pPr eaLnBrk="1" hangingPunct="1"/>
            <a:endParaRPr lang="en-US" sz="700" smtClean="0">
              <a:latin typeface="Arial" pitchFamily="34" charset="0"/>
            </a:endParaRPr>
          </a:p>
          <a:p>
            <a:pPr eaLnBrk="1" hangingPunct="1"/>
            <a:r>
              <a:rPr lang="en-US" sz="700" smtClean="0">
                <a:latin typeface="Arial" pitchFamily="34" charset="0"/>
              </a:rPr>
              <a:t>Ball, C. L. (1996). </a:t>
            </a:r>
            <a:r>
              <a:rPr lang="en-US" sz="700" i="1" smtClean="0">
                <a:latin typeface="Arial" pitchFamily="34" charset="0"/>
              </a:rPr>
              <a:t>Demystifying adult literacy for volunteer tutors: A reference handbook and resource guide.</a:t>
            </a:r>
            <a:r>
              <a:rPr lang="en-US" sz="700" smtClean="0">
                <a:latin typeface="Arial" pitchFamily="34" charset="0"/>
              </a:rPr>
              <a:t> Retrieved from www.nald.ca/library/learning/demyst/demyst.htm.</a:t>
            </a:r>
          </a:p>
          <a:p>
            <a:pPr eaLnBrk="1" hangingPunct="1"/>
            <a:endParaRPr lang="en-US" sz="700"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02756" indent="-270291" eaLnBrk="0" hangingPunct="0">
              <a:defRPr>
                <a:solidFill>
                  <a:schemeClr val="tx1"/>
                </a:solidFill>
                <a:latin typeface="Arial" pitchFamily="34" charset="0"/>
              </a:defRPr>
            </a:lvl2pPr>
            <a:lvl3pPr marL="1081164" indent="-216233" eaLnBrk="0" hangingPunct="0">
              <a:defRPr>
                <a:solidFill>
                  <a:schemeClr val="tx1"/>
                </a:solidFill>
                <a:latin typeface="Arial" pitchFamily="34" charset="0"/>
              </a:defRPr>
            </a:lvl3pPr>
            <a:lvl4pPr marL="1513629" indent="-216233" eaLnBrk="0" hangingPunct="0">
              <a:defRPr>
                <a:solidFill>
                  <a:schemeClr val="tx1"/>
                </a:solidFill>
                <a:latin typeface="Arial" pitchFamily="34" charset="0"/>
              </a:defRPr>
            </a:lvl4pPr>
            <a:lvl5pPr marL="1946095" indent="-216233" eaLnBrk="0" hangingPunct="0">
              <a:defRPr>
                <a:solidFill>
                  <a:schemeClr val="tx1"/>
                </a:solidFill>
                <a:latin typeface="Arial" pitchFamily="34" charset="0"/>
              </a:defRPr>
            </a:lvl5pPr>
            <a:lvl6pPr marL="2378560" indent="-216233" algn="l" rtl="0" eaLnBrk="0" fontAlgn="base" hangingPunct="0">
              <a:spcBef>
                <a:spcPct val="0"/>
              </a:spcBef>
              <a:spcAft>
                <a:spcPct val="0"/>
              </a:spcAft>
              <a:defRPr>
                <a:solidFill>
                  <a:schemeClr val="tx1"/>
                </a:solidFill>
                <a:latin typeface="Arial" pitchFamily="34" charset="0"/>
              </a:defRPr>
            </a:lvl6pPr>
            <a:lvl7pPr marL="2811026" indent="-216233" algn="l" rtl="0" eaLnBrk="0" fontAlgn="base" hangingPunct="0">
              <a:spcBef>
                <a:spcPct val="0"/>
              </a:spcBef>
              <a:spcAft>
                <a:spcPct val="0"/>
              </a:spcAft>
              <a:defRPr>
                <a:solidFill>
                  <a:schemeClr val="tx1"/>
                </a:solidFill>
                <a:latin typeface="Arial" pitchFamily="34" charset="0"/>
              </a:defRPr>
            </a:lvl7pPr>
            <a:lvl8pPr marL="3243491" indent="-216233" algn="l" rtl="0" eaLnBrk="0" fontAlgn="base" hangingPunct="0">
              <a:spcBef>
                <a:spcPct val="0"/>
              </a:spcBef>
              <a:spcAft>
                <a:spcPct val="0"/>
              </a:spcAft>
              <a:defRPr>
                <a:solidFill>
                  <a:schemeClr val="tx1"/>
                </a:solidFill>
                <a:latin typeface="Arial" pitchFamily="34" charset="0"/>
              </a:defRPr>
            </a:lvl8pPr>
            <a:lvl9pPr marL="3675957" indent="-216233" algn="l" rtl="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5A83B1D3-FA92-4393-9A39-17A03881DA4C}" type="slidenum">
              <a:rPr lang="en-GB" smtClean="0"/>
              <a:pPr eaLnBrk="1" fontAlgn="base" hangingPunct="1">
                <a:spcBef>
                  <a:spcPct val="0"/>
                </a:spcBef>
                <a:spcAft>
                  <a:spcPct val="0"/>
                </a:spcAft>
              </a:pPr>
              <a:t>13</a:t>
            </a:fld>
            <a:endParaRPr lang="en-GB" smtClean="0"/>
          </a:p>
        </p:txBody>
      </p:sp>
      <p:sp>
        <p:nvSpPr>
          <p:cNvPr id="665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4" name="Rectangle 3"/>
          <p:cNvSpPr>
            <a:spLocks noGrp="1" noChangeArrowheads="1"/>
          </p:cNvSpPr>
          <p:nvPr>
            <p:ph type="body" idx="1"/>
          </p:nvPr>
        </p:nvSpPr>
        <p:spPr bwMode="auto">
          <a:xfrm>
            <a:off x="160735" y="4305905"/>
            <a:ext cx="6247805" cy="411540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mtClean="0">
                <a:latin typeface="Arial" pitchFamily="34" charset="0"/>
              </a:rPr>
              <a:t>Kolb developed a theory of experiential learning that can give us a useful model by which to develop our practice. This is called The Kolb Cycle, The Learning Cycle or The Experiential Learning Cycle. The cycle comprises four different stages of learning from experience and can be entered at any point but all stages must be followed in sequence for successful learning to take place.  This suggests that there are four stages which follow from each other: </a:t>
            </a:r>
            <a:r>
              <a:rPr lang="en-GB" b="1" smtClean="0">
                <a:latin typeface="Arial" pitchFamily="34" charset="0"/>
              </a:rPr>
              <a:t>Concrete Experience</a:t>
            </a:r>
            <a:r>
              <a:rPr lang="en-GB" smtClean="0">
                <a:latin typeface="Arial" pitchFamily="34" charset="0"/>
              </a:rPr>
              <a:t> is followed by </a:t>
            </a:r>
            <a:r>
              <a:rPr lang="en-GB" b="1" smtClean="0">
                <a:latin typeface="Arial" pitchFamily="34" charset="0"/>
              </a:rPr>
              <a:t>Reflection</a:t>
            </a:r>
            <a:r>
              <a:rPr lang="en-GB" smtClean="0">
                <a:latin typeface="Arial" pitchFamily="34" charset="0"/>
              </a:rPr>
              <a:t> on that experience on a personal basis. This may then be followed by the derivation of general rules describing the experience, or the application of known theories to it (</a:t>
            </a:r>
            <a:r>
              <a:rPr lang="en-GB" b="1" smtClean="0">
                <a:latin typeface="Arial" pitchFamily="34" charset="0"/>
              </a:rPr>
              <a:t>Abstract Conceptualisation</a:t>
            </a:r>
            <a:r>
              <a:rPr lang="en-GB" smtClean="0">
                <a:latin typeface="Arial" pitchFamily="34" charset="0"/>
              </a:rPr>
              <a:t>), and hence to the construction of ways of modifying the next occurrence of the experience (</a:t>
            </a:r>
            <a:r>
              <a:rPr lang="en-GB" b="1" smtClean="0">
                <a:latin typeface="Arial" pitchFamily="34" charset="0"/>
              </a:rPr>
              <a:t>Active Experimentation</a:t>
            </a:r>
            <a:r>
              <a:rPr lang="en-GB" smtClean="0">
                <a:latin typeface="Arial" pitchFamily="34" charset="0"/>
              </a:rPr>
              <a:t>), leading in turn to the next </a:t>
            </a:r>
            <a:r>
              <a:rPr lang="en-GB" b="1" smtClean="0">
                <a:latin typeface="Arial" pitchFamily="34" charset="0"/>
              </a:rPr>
              <a:t>Concrete Experience</a:t>
            </a:r>
            <a:r>
              <a:rPr lang="en-GB" smtClean="0">
                <a:latin typeface="Arial" pitchFamily="34" charset="0"/>
              </a:rPr>
              <a:t>. All this may happen in a flash, or over days, weeks or months, depending on the topic, and there may be a "wheels within wheels" process at the same time. The Learning Cycle suggests that it is not sufficient to have an experience in order to learn. It is necessary to reflect on the experience to make generalisations and formulate concepts which can then be applied to new situations. This learning must then be tested out in new situations. The learner must make the link between the theory and action by planning, acting out, reflecting and relating it back to the theory.</a:t>
            </a:r>
            <a:r>
              <a:rPr lang="en-GB" smtClean="0">
                <a:latin typeface="Arial" pitchFamily="34" charset="0"/>
                <a:hlinkClick r:id="rId3" tooltip="Amazon link for this book"/>
              </a:rPr>
              <a:t>.</a:t>
            </a:r>
            <a:r>
              <a:rPr lang="en-GB" smtClean="0">
                <a:latin typeface="Arial" pitchFamily="34" charset="0"/>
              </a:rPr>
              <a:t> </a:t>
            </a:r>
          </a:p>
          <a:p>
            <a:pPr eaLnBrk="1" hangingPunct="1">
              <a:spcBef>
                <a:spcPct val="0"/>
              </a:spcBef>
            </a:pPr>
            <a:endParaRPr lang="en-GB"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smtClean="0">
                <a:latin typeface="Arial" pitchFamily="34" charset="0"/>
              </a:rPr>
              <a:t>The learning styles combine each of the four elements of the learning cycle. </a:t>
            </a:r>
          </a:p>
          <a:p>
            <a:pPr>
              <a:lnSpc>
                <a:spcPct val="90000"/>
              </a:lnSpc>
            </a:pPr>
            <a:endParaRPr lang="en-US" smtClean="0">
              <a:latin typeface="Arial" pitchFamily="34" charset="0"/>
            </a:endParaRPr>
          </a:p>
          <a:p>
            <a:pPr>
              <a:lnSpc>
                <a:spcPct val="90000"/>
              </a:lnSpc>
            </a:pPr>
            <a:r>
              <a:rPr lang="en-US" b="1" smtClean="0">
                <a:latin typeface="Arial" pitchFamily="34" charset="0"/>
              </a:rPr>
              <a:t>Diverger: </a:t>
            </a:r>
            <a:r>
              <a:rPr lang="en-US" smtClean="0">
                <a:latin typeface="Arial" pitchFamily="34" charset="0"/>
              </a:rPr>
              <a:t>Generates ideas and understands multiple perspectives. Based on concrete experience and reflective observation.</a:t>
            </a:r>
          </a:p>
          <a:p>
            <a:pPr lvl="1">
              <a:lnSpc>
                <a:spcPct val="90000"/>
              </a:lnSpc>
            </a:pPr>
            <a:endParaRPr lang="en-US" smtClean="0">
              <a:latin typeface="Arial" pitchFamily="34" charset="0"/>
            </a:endParaRPr>
          </a:p>
          <a:p>
            <a:pPr>
              <a:lnSpc>
                <a:spcPct val="90000"/>
              </a:lnSpc>
            </a:pPr>
            <a:r>
              <a:rPr lang="en-US" b="1" smtClean="0">
                <a:latin typeface="Arial" pitchFamily="34" charset="0"/>
              </a:rPr>
              <a:t>Assimilator: </a:t>
            </a:r>
            <a:r>
              <a:rPr lang="en-US" smtClean="0">
                <a:latin typeface="Arial" pitchFamily="34" charset="0"/>
              </a:rPr>
              <a:t>Good at inductive reasoning, can create theoretical models and explanations. Based on abstract conceptualization and reflective observation.</a:t>
            </a:r>
          </a:p>
          <a:p>
            <a:pPr lvl="1">
              <a:lnSpc>
                <a:spcPct val="90000"/>
              </a:lnSpc>
            </a:pPr>
            <a:endParaRPr lang="en-US" smtClean="0">
              <a:latin typeface="Arial" pitchFamily="34" charset="0"/>
            </a:endParaRPr>
          </a:p>
          <a:p>
            <a:pPr>
              <a:lnSpc>
                <a:spcPct val="90000"/>
              </a:lnSpc>
            </a:pPr>
            <a:r>
              <a:rPr lang="en-US" b="1" smtClean="0">
                <a:latin typeface="Arial" pitchFamily="34" charset="0"/>
              </a:rPr>
              <a:t>Converger: </a:t>
            </a:r>
            <a:r>
              <a:rPr lang="en-US" smtClean="0">
                <a:latin typeface="Arial" pitchFamily="34" charset="0"/>
              </a:rPr>
              <a:t>Good deductive reasoning, decision making and application of ideas. Based on abstract conceptualization and active experimentation.</a:t>
            </a:r>
          </a:p>
          <a:p>
            <a:pPr lvl="1">
              <a:lnSpc>
                <a:spcPct val="90000"/>
              </a:lnSpc>
            </a:pPr>
            <a:endParaRPr lang="en-US" smtClean="0">
              <a:latin typeface="Arial" pitchFamily="34" charset="0"/>
            </a:endParaRPr>
          </a:p>
          <a:p>
            <a:pPr>
              <a:lnSpc>
                <a:spcPct val="90000"/>
              </a:lnSpc>
            </a:pPr>
            <a:r>
              <a:rPr lang="en-US" b="1" smtClean="0">
                <a:latin typeface="Arial" pitchFamily="34" charset="0"/>
              </a:rPr>
              <a:t>Accommodator: </a:t>
            </a:r>
            <a:r>
              <a:rPr lang="en-US" smtClean="0">
                <a:latin typeface="Arial" pitchFamily="34" charset="0"/>
              </a:rPr>
              <a:t>Involved in new experiences, implements decisions and carries out plans. Based on concrete experience and active experimentation.</a:t>
            </a:r>
          </a:p>
          <a:p>
            <a:pPr lvl="1">
              <a:lnSpc>
                <a:spcPct val="90000"/>
              </a:lnSpc>
            </a:pPr>
            <a:endParaRPr lang="en-US" smtClean="0">
              <a:latin typeface="Arial" pitchFamily="34" charset="0"/>
            </a:endParaRPr>
          </a:p>
          <a:p>
            <a:pPr lvl="1">
              <a:lnSpc>
                <a:spcPct val="90000"/>
              </a:lnSpc>
            </a:pPr>
            <a:r>
              <a:rPr lang="en-US" smtClean="0">
                <a:latin typeface="Arial" pitchFamily="34" charset="0"/>
              </a:rPr>
              <a:t>www.coe.iup.edu/rjl/instruction/cm150/selfinterpretation/kolb.htm </a:t>
            </a:r>
          </a:p>
          <a:p>
            <a:pPr lvl="1">
              <a:lnSpc>
                <a:spcPct val="90000"/>
              </a:lnSpc>
            </a:pPr>
            <a:endParaRPr lang="en-US" smtClean="0">
              <a:latin typeface="Arial" pitchFamily="34" charset="0"/>
            </a:endParaRPr>
          </a:p>
          <a:p>
            <a:pPr lvl="1">
              <a:lnSpc>
                <a:spcPct val="90000"/>
              </a:lnSpc>
            </a:pPr>
            <a:r>
              <a:rPr lang="en-US" smtClean="0">
                <a:latin typeface="Arial" pitchFamily="34" charset="0"/>
              </a:rPr>
              <a:t>www.businessballs.com/kolblearningstyles.htm</a:t>
            </a:r>
          </a:p>
          <a:p>
            <a:pPr>
              <a:lnSpc>
                <a:spcPct val="90000"/>
              </a:lnSpc>
            </a:pPr>
            <a:endParaRPr lang="en-US" smtClean="0">
              <a:latin typeface="Arial" pitchFamily="34"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3763" eaLnBrk="0" hangingPunct="0">
              <a:defRPr>
                <a:solidFill>
                  <a:schemeClr val="tx1"/>
                </a:solidFill>
                <a:latin typeface="Arial" pitchFamily="34" charset="0"/>
              </a:defRPr>
            </a:lvl1pPr>
            <a:lvl2pPr marL="742950" indent="-285750" defTabSz="893763" eaLnBrk="0" hangingPunct="0">
              <a:defRPr>
                <a:solidFill>
                  <a:schemeClr val="tx1"/>
                </a:solidFill>
                <a:latin typeface="Arial" pitchFamily="34" charset="0"/>
              </a:defRPr>
            </a:lvl2pPr>
            <a:lvl3pPr marL="1143000" indent="-228600" defTabSz="893763" eaLnBrk="0" hangingPunct="0">
              <a:defRPr>
                <a:solidFill>
                  <a:schemeClr val="tx1"/>
                </a:solidFill>
                <a:latin typeface="Arial" pitchFamily="34" charset="0"/>
              </a:defRPr>
            </a:lvl3pPr>
            <a:lvl4pPr marL="1600200" indent="-228600" defTabSz="893763" eaLnBrk="0" hangingPunct="0">
              <a:defRPr>
                <a:solidFill>
                  <a:schemeClr val="tx1"/>
                </a:solidFill>
                <a:latin typeface="Arial" pitchFamily="34" charset="0"/>
              </a:defRPr>
            </a:lvl4pPr>
            <a:lvl5pPr marL="2057400" indent="-228600" defTabSz="893763" eaLnBrk="0" hangingPunct="0">
              <a:defRPr>
                <a:solidFill>
                  <a:schemeClr val="tx1"/>
                </a:solidFill>
                <a:latin typeface="Arial" pitchFamily="34" charset="0"/>
              </a:defRPr>
            </a:lvl5pPr>
            <a:lvl6pPr marL="2514600" indent="-228600" algn="l" defTabSz="893763" rtl="0" eaLnBrk="0" fontAlgn="base" hangingPunct="0">
              <a:spcBef>
                <a:spcPct val="0"/>
              </a:spcBef>
              <a:spcAft>
                <a:spcPct val="0"/>
              </a:spcAft>
              <a:defRPr>
                <a:solidFill>
                  <a:schemeClr val="tx1"/>
                </a:solidFill>
                <a:latin typeface="Arial" pitchFamily="34" charset="0"/>
              </a:defRPr>
            </a:lvl6pPr>
            <a:lvl7pPr marL="2971800" indent="-228600" algn="l" defTabSz="893763" rtl="0" eaLnBrk="0" fontAlgn="base" hangingPunct="0">
              <a:spcBef>
                <a:spcPct val="0"/>
              </a:spcBef>
              <a:spcAft>
                <a:spcPct val="0"/>
              </a:spcAft>
              <a:defRPr>
                <a:solidFill>
                  <a:schemeClr val="tx1"/>
                </a:solidFill>
                <a:latin typeface="Arial" pitchFamily="34" charset="0"/>
              </a:defRPr>
            </a:lvl7pPr>
            <a:lvl8pPr marL="3429000" indent="-228600" algn="l" defTabSz="893763" rtl="0" eaLnBrk="0" fontAlgn="base" hangingPunct="0">
              <a:spcBef>
                <a:spcPct val="0"/>
              </a:spcBef>
              <a:spcAft>
                <a:spcPct val="0"/>
              </a:spcAft>
              <a:defRPr>
                <a:solidFill>
                  <a:schemeClr val="tx1"/>
                </a:solidFill>
                <a:latin typeface="Arial" pitchFamily="34" charset="0"/>
              </a:defRPr>
            </a:lvl8pPr>
            <a:lvl9pPr marL="3886200" indent="-228600" algn="l" defTabSz="893763" rtl="0" eaLnBrk="0" fontAlgn="base" hangingPunct="0">
              <a:spcBef>
                <a:spcPct val="0"/>
              </a:spcBef>
              <a:spcAft>
                <a:spcPct val="0"/>
              </a:spcAft>
              <a:defRPr>
                <a:solidFill>
                  <a:schemeClr val="tx1"/>
                </a:solidFill>
                <a:latin typeface="Arial" pitchFamily="34" charset="0"/>
              </a:defRPr>
            </a:lvl9pPr>
          </a:lstStyle>
          <a:p>
            <a:pPr eaLnBrk="1" hangingPunct="1"/>
            <a:fld id="{6889B42D-BE84-42A5-8C84-B458B57335A1}" type="slidenum">
              <a:rPr lang="en-US" smtClean="0"/>
              <a:pPr eaLnBrk="1" hangingPunct="1"/>
              <a:t>14</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02756" indent="-270291" eaLnBrk="0" hangingPunct="0">
              <a:defRPr>
                <a:solidFill>
                  <a:schemeClr val="tx1"/>
                </a:solidFill>
                <a:latin typeface="Arial" pitchFamily="34" charset="0"/>
              </a:defRPr>
            </a:lvl2pPr>
            <a:lvl3pPr marL="1081164" indent="-216233" eaLnBrk="0" hangingPunct="0">
              <a:defRPr>
                <a:solidFill>
                  <a:schemeClr val="tx1"/>
                </a:solidFill>
                <a:latin typeface="Arial" pitchFamily="34" charset="0"/>
              </a:defRPr>
            </a:lvl3pPr>
            <a:lvl4pPr marL="1513629" indent="-216233" eaLnBrk="0" hangingPunct="0">
              <a:defRPr>
                <a:solidFill>
                  <a:schemeClr val="tx1"/>
                </a:solidFill>
                <a:latin typeface="Arial" pitchFamily="34" charset="0"/>
              </a:defRPr>
            </a:lvl4pPr>
            <a:lvl5pPr marL="1946095" indent="-216233" eaLnBrk="0" hangingPunct="0">
              <a:defRPr>
                <a:solidFill>
                  <a:schemeClr val="tx1"/>
                </a:solidFill>
                <a:latin typeface="Arial" pitchFamily="34" charset="0"/>
              </a:defRPr>
            </a:lvl5pPr>
            <a:lvl6pPr marL="2378560" indent="-216233" algn="l" rtl="0" eaLnBrk="0" fontAlgn="base" hangingPunct="0">
              <a:spcBef>
                <a:spcPct val="0"/>
              </a:spcBef>
              <a:spcAft>
                <a:spcPct val="0"/>
              </a:spcAft>
              <a:defRPr>
                <a:solidFill>
                  <a:schemeClr val="tx1"/>
                </a:solidFill>
                <a:latin typeface="Arial" pitchFamily="34" charset="0"/>
              </a:defRPr>
            </a:lvl6pPr>
            <a:lvl7pPr marL="2811026" indent="-216233" algn="l" rtl="0" eaLnBrk="0" fontAlgn="base" hangingPunct="0">
              <a:spcBef>
                <a:spcPct val="0"/>
              </a:spcBef>
              <a:spcAft>
                <a:spcPct val="0"/>
              </a:spcAft>
              <a:defRPr>
                <a:solidFill>
                  <a:schemeClr val="tx1"/>
                </a:solidFill>
                <a:latin typeface="Arial" pitchFamily="34" charset="0"/>
              </a:defRPr>
            </a:lvl7pPr>
            <a:lvl8pPr marL="3243491" indent="-216233" algn="l" rtl="0" eaLnBrk="0" fontAlgn="base" hangingPunct="0">
              <a:spcBef>
                <a:spcPct val="0"/>
              </a:spcBef>
              <a:spcAft>
                <a:spcPct val="0"/>
              </a:spcAft>
              <a:defRPr>
                <a:solidFill>
                  <a:schemeClr val="tx1"/>
                </a:solidFill>
                <a:latin typeface="Arial" pitchFamily="34" charset="0"/>
              </a:defRPr>
            </a:lvl8pPr>
            <a:lvl9pPr marL="3675957" indent="-216233" algn="l" rtl="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2894C597-BCCE-4916-BE57-37E0CE54936B}" type="slidenum">
              <a:rPr lang="en-GB" smtClean="0">
                <a:latin typeface="Calibri" pitchFamily="34" charset="0"/>
              </a:rPr>
              <a:pPr eaLnBrk="1" fontAlgn="base" hangingPunct="1">
                <a:spcBef>
                  <a:spcPct val="0"/>
                </a:spcBef>
                <a:spcAft>
                  <a:spcPct val="0"/>
                </a:spcAft>
              </a:pPr>
              <a:t>16</a:t>
            </a:fld>
            <a:endParaRPr lang="en-GB" smtClean="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02756" indent="-270291" eaLnBrk="0" hangingPunct="0">
              <a:defRPr>
                <a:solidFill>
                  <a:schemeClr val="tx1"/>
                </a:solidFill>
                <a:latin typeface="Arial" pitchFamily="34" charset="0"/>
              </a:defRPr>
            </a:lvl2pPr>
            <a:lvl3pPr marL="1081164" indent="-216233" eaLnBrk="0" hangingPunct="0">
              <a:defRPr>
                <a:solidFill>
                  <a:schemeClr val="tx1"/>
                </a:solidFill>
                <a:latin typeface="Arial" pitchFamily="34" charset="0"/>
              </a:defRPr>
            </a:lvl3pPr>
            <a:lvl4pPr marL="1513629" indent="-216233" eaLnBrk="0" hangingPunct="0">
              <a:defRPr>
                <a:solidFill>
                  <a:schemeClr val="tx1"/>
                </a:solidFill>
                <a:latin typeface="Arial" pitchFamily="34" charset="0"/>
              </a:defRPr>
            </a:lvl4pPr>
            <a:lvl5pPr marL="1946095" indent="-216233" eaLnBrk="0" hangingPunct="0">
              <a:defRPr>
                <a:solidFill>
                  <a:schemeClr val="tx1"/>
                </a:solidFill>
                <a:latin typeface="Arial" pitchFamily="34" charset="0"/>
              </a:defRPr>
            </a:lvl5pPr>
            <a:lvl6pPr marL="2378560" indent="-216233" algn="l" rtl="0" eaLnBrk="0" fontAlgn="base" hangingPunct="0">
              <a:spcBef>
                <a:spcPct val="0"/>
              </a:spcBef>
              <a:spcAft>
                <a:spcPct val="0"/>
              </a:spcAft>
              <a:defRPr>
                <a:solidFill>
                  <a:schemeClr val="tx1"/>
                </a:solidFill>
                <a:latin typeface="Arial" pitchFamily="34" charset="0"/>
              </a:defRPr>
            </a:lvl6pPr>
            <a:lvl7pPr marL="2811026" indent="-216233" algn="l" rtl="0" eaLnBrk="0" fontAlgn="base" hangingPunct="0">
              <a:spcBef>
                <a:spcPct val="0"/>
              </a:spcBef>
              <a:spcAft>
                <a:spcPct val="0"/>
              </a:spcAft>
              <a:defRPr>
                <a:solidFill>
                  <a:schemeClr val="tx1"/>
                </a:solidFill>
                <a:latin typeface="Arial" pitchFamily="34" charset="0"/>
              </a:defRPr>
            </a:lvl7pPr>
            <a:lvl8pPr marL="3243491" indent="-216233" algn="l" rtl="0" eaLnBrk="0" fontAlgn="base" hangingPunct="0">
              <a:spcBef>
                <a:spcPct val="0"/>
              </a:spcBef>
              <a:spcAft>
                <a:spcPct val="0"/>
              </a:spcAft>
              <a:defRPr>
                <a:solidFill>
                  <a:schemeClr val="tx1"/>
                </a:solidFill>
                <a:latin typeface="Arial" pitchFamily="34" charset="0"/>
              </a:defRPr>
            </a:lvl8pPr>
            <a:lvl9pPr marL="3675957" indent="-216233" algn="l" rtl="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94ABF990-296A-4235-8573-18D6C17F051B}" type="slidenum">
              <a:rPr lang="en-GB" smtClean="0">
                <a:latin typeface="Calibri" pitchFamily="34" charset="0"/>
              </a:rPr>
              <a:pPr eaLnBrk="1" fontAlgn="base" hangingPunct="1">
                <a:spcBef>
                  <a:spcPct val="0"/>
                </a:spcBef>
                <a:spcAft>
                  <a:spcPct val="0"/>
                </a:spcAft>
              </a:pPr>
              <a:t>20</a:t>
            </a:fld>
            <a:endParaRPr lang="en-GB" smtClean="0">
              <a:latin typeface="Calibri" pitchFamily="34" charset="0"/>
            </a:endParaRPr>
          </a:p>
        </p:txBody>
      </p:sp>
      <p:sp>
        <p:nvSpPr>
          <p:cNvPr id="501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EG"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02756" indent="-270291" eaLnBrk="0" hangingPunct="0">
              <a:defRPr>
                <a:solidFill>
                  <a:schemeClr val="tx1"/>
                </a:solidFill>
                <a:latin typeface="Arial" pitchFamily="34" charset="0"/>
              </a:defRPr>
            </a:lvl2pPr>
            <a:lvl3pPr marL="1081164" indent="-216233" eaLnBrk="0" hangingPunct="0">
              <a:defRPr>
                <a:solidFill>
                  <a:schemeClr val="tx1"/>
                </a:solidFill>
                <a:latin typeface="Arial" pitchFamily="34" charset="0"/>
              </a:defRPr>
            </a:lvl3pPr>
            <a:lvl4pPr marL="1513629" indent="-216233" eaLnBrk="0" hangingPunct="0">
              <a:defRPr>
                <a:solidFill>
                  <a:schemeClr val="tx1"/>
                </a:solidFill>
                <a:latin typeface="Arial" pitchFamily="34" charset="0"/>
              </a:defRPr>
            </a:lvl4pPr>
            <a:lvl5pPr marL="1946095" indent="-216233" eaLnBrk="0" hangingPunct="0">
              <a:defRPr>
                <a:solidFill>
                  <a:schemeClr val="tx1"/>
                </a:solidFill>
                <a:latin typeface="Arial" pitchFamily="34" charset="0"/>
              </a:defRPr>
            </a:lvl5pPr>
            <a:lvl6pPr marL="2378560" indent="-216233" algn="l" rtl="0" eaLnBrk="0" fontAlgn="base" hangingPunct="0">
              <a:spcBef>
                <a:spcPct val="0"/>
              </a:spcBef>
              <a:spcAft>
                <a:spcPct val="0"/>
              </a:spcAft>
              <a:defRPr>
                <a:solidFill>
                  <a:schemeClr val="tx1"/>
                </a:solidFill>
                <a:latin typeface="Arial" pitchFamily="34" charset="0"/>
              </a:defRPr>
            </a:lvl6pPr>
            <a:lvl7pPr marL="2811026" indent="-216233" algn="l" rtl="0" eaLnBrk="0" fontAlgn="base" hangingPunct="0">
              <a:spcBef>
                <a:spcPct val="0"/>
              </a:spcBef>
              <a:spcAft>
                <a:spcPct val="0"/>
              </a:spcAft>
              <a:defRPr>
                <a:solidFill>
                  <a:schemeClr val="tx1"/>
                </a:solidFill>
                <a:latin typeface="Arial" pitchFamily="34" charset="0"/>
              </a:defRPr>
            </a:lvl7pPr>
            <a:lvl8pPr marL="3243491" indent="-216233" algn="l" rtl="0" eaLnBrk="0" fontAlgn="base" hangingPunct="0">
              <a:spcBef>
                <a:spcPct val="0"/>
              </a:spcBef>
              <a:spcAft>
                <a:spcPct val="0"/>
              </a:spcAft>
              <a:defRPr>
                <a:solidFill>
                  <a:schemeClr val="tx1"/>
                </a:solidFill>
                <a:latin typeface="Arial" pitchFamily="34" charset="0"/>
              </a:defRPr>
            </a:lvl8pPr>
            <a:lvl9pPr marL="3675957" indent="-216233" algn="l" rtl="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F147CCFC-B487-484B-A358-C2B0F31B7CBC}" type="slidenum">
              <a:rPr lang="en-GB" smtClean="0">
                <a:latin typeface="Calibri" pitchFamily="34" charset="0"/>
              </a:rPr>
              <a:pPr eaLnBrk="1" fontAlgn="base" hangingPunct="1">
                <a:spcBef>
                  <a:spcPct val="0"/>
                </a:spcBef>
                <a:spcAft>
                  <a:spcPct val="0"/>
                </a:spcAft>
              </a:pPr>
              <a:t>21</a:t>
            </a:fld>
            <a:endParaRPr lang="en-GB" smtClean="0">
              <a:latin typeface="Calibri" pitchFamily="34" charset="0"/>
            </a:endParaRPr>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mtClean="0"/>
              <a:t>As we shall learn later it is important to start a lecture or indeed, any presentation, with an opener that will create interest.     During a break in preparing this presentation I was reading the life story of a famous Queen’s graduate, Professor Frank Pantridge.   Prof. Pantridge graduated in medicine in 1939, served in WW 2 and was awarded a military cross.  After the war he was a lecturer in pathology at QUB and later became a cardiac consultant at the RVH.   He invented the portable defibrillator which has saved countless thousands of lives.   In his book he says there are three types of people and I wonder if this could be also applied to lecturers!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02756" indent="-270291" eaLnBrk="0" hangingPunct="0">
              <a:defRPr>
                <a:solidFill>
                  <a:schemeClr val="tx1"/>
                </a:solidFill>
                <a:latin typeface="Arial" pitchFamily="34" charset="0"/>
              </a:defRPr>
            </a:lvl2pPr>
            <a:lvl3pPr marL="1081164" indent="-216233" eaLnBrk="0" hangingPunct="0">
              <a:defRPr>
                <a:solidFill>
                  <a:schemeClr val="tx1"/>
                </a:solidFill>
                <a:latin typeface="Arial" pitchFamily="34" charset="0"/>
              </a:defRPr>
            </a:lvl3pPr>
            <a:lvl4pPr marL="1513629" indent="-216233" eaLnBrk="0" hangingPunct="0">
              <a:defRPr>
                <a:solidFill>
                  <a:schemeClr val="tx1"/>
                </a:solidFill>
                <a:latin typeface="Arial" pitchFamily="34" charset="0"/>
              </a:defRPr>
            </a:lvl4pPr>
            <a:lvl5pPr marL="1946095" indent="-216233" eaLnBrk="0" hangingPunct="0">
              <a:defRPr>
                <a:solidFill>
                  <a:schemeClr val="tx1"/>
                </a:solidFill>
                <a:latin typeface="Arial" pitchFamily="34" charset="0"/>
              </a:defRPr>
            </a:lvl5pPr>
            <a:lvl6pPr marL="2378560" indent="-216233" algn="l" rtl="0" eaLnBrk="0" fontAlgn="base" hangingPunct="0">
              <a:spcBef>
                <a:spcPct val="0"/>
              </a:spcBef>
              <a:spcAft>
                <a:spcPct val="0"/>
              </a:spcAft>
              <a:defRPr>
                <a:solidFill>
                  <a:schemeClr val="tx1"/>
                </a:solidFill>
                <a:latin typeface="Arial" pitchFamily="34" charset="0"/>
              </a:defRPr>
            </a:lvl6pPr>
            <a:lvl7pPr marL="2811026" indent="-216233" algn="l" rtl="0" eaLnBrk="0" fontAlgn="base" hangingPunct="0">
              <a:spcBef>
                <a:spcPct val="0"/>
              </a:spcBef>
              <a:spcAft>
                <a:spcPct val="0"/>
              </a:spcAft>
              <a:defRPr>
                <a:solidFill>
                  <a:schemeClr val="tx1"/>
                </a:solidFill>
                <a:latin typeface="Arial" pitchFamily="34" charset="0"/>
              </a:defRPr>
            </a:lvl7pPr>
            <a:lvl8pPr marL="3243491" indent="-216233" algn="l" rtl="0" eaLnBrk="0" fontAlgn="base" hangingPunct="0">
              <a:spcBef>
                <a:spcPct val="0"/>
              </a:spcBef>
              <a:spcAft>
                <a:spcPct val="0"/>
              </a:spcAft>
              <a:defRPr>
                <a:solidFill>
                  <a:schemeClr val="tx1"/>
                </a:solidFill>
                <a:latin typeface="Arial" pitchFamily="34" charset="0"/>
              </a:defRPr>
            </a:lvl8pPr>
            <a:lvl9pPr marL="3675957" indent="-216233" algn="l" rtl="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9A08988B-6458-43CD-B3AF-C249E6AD6483}" type="slidenum">
              <a:rPr lang="en-GB" smtClean="0">
                <a:latin typeface="Calibri" pitchFamily="34" charset="0"/>
              </a:rPr>
              <a:pPr eaLnBrk="1" fontAlgn="base" hangingPunct="1">
                <a:spcBef>
                  <a:spcPct val="0"/>
                </a:spcBef>
                <a:spcAft>
                  <a:spcPct val="0"/>
                </a:spcAft>
              </a:pPr>
              <a:t>22</a:t>
            </a:fld>
            <a:endParaRPr lang="en-GB" smtClean="0">
              <a:latin typeface="Calibri" pitchFamily="34" charset="0"/>
            </a:endParaRPr>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mtClean="0"/>
              <a:t>I wonder if any of us still share this view or indeed perhaps know colleagues who do.  </a:t>
            </a:r>
          </a:p>
          <a:p>
            <a:pPr eaLnBrk="1" hangingPunct="1">
              <a:spcBef>
                <a:spcPct val="0"/>
              </a:spcBef>
            </a:pPr>
            <a:endParaRPr lang="en-GB" smtClean="0"/>
          </a:p>
          <a:p>
            <a:pPr eaLnBrk="1" hangingPunct="1">
              <a:spcBef>
                <a:spcPct val="0"/>
              </a:spcBef>
            </a:pPr>
            <a:r>
              <a:rPr lang="en-GB" smtClean="0"/>
              <a:t>While it might have been acceptable in 1991 moves were already under way to change things and in 2008 changes are still happening</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02756" indent="-270291" eaLnBrk="0" hangingPunct="0">
              <a:defRPr>
                <a:solidFill>
                  <a:schemeClr val="tx1"/>
                </a:solidFill>
                <a:latin typeface="Arial" pitchFamily="34" charset="0"/>
              </a:defRPr>
            </a:lvl2pPr>
            <a:lvl3pPr marL="1081164" indent="-216233" eaLnBrk="0" hangingPunct="0">
              <a:defRPr>
                <a:solidFill>
                  <a:schemeClr val="tx1"/>
                </a:solidFill>
                <a:latin typeface="Arial" pitchFamily="34" charset="0"/>
              </a:defRPr>
            </a:lvl3pPr>
            <a:lvl4pPr marL="1513629" indent="-216233" eaLnBrk="0" hangingPunct="0">
              <a:defRPr>
                <a:solidFill>
                  <a:schemeClr val="tx1"/>
                </a:solidFill>
                <a:latin typeface="Arial" pitchFamily="34" charset="0"/>
              </a:defRPr>
            </a:lvl4pPr>
            <a:lvl5pPr marL="1946095" indent="-216233" eaLnBrk="0" hangingPunct="0">
              <a:defRPr>
                <a:solidFill>
                  <a:schemeClr val="tx1"/>
                </a:solidFill>
                <a:latin typeface="Arial" pitchFamily="34" charset="0"/>
              </a:defRPr>
            </a:lvl5pPr>
            <a:lvl6pPr marL="2378560" indent="-216233" algn="l" rtl="0" eaLnBrk="0" fontAlgn="base" hangingPunct="0">
              <a:spcBef>
                <a:spcPct val="0"/>
              </a:spcBef>
              <a:spcAft>
                <a:spcPct val="0"/>
              </a:spcAft>
              <a:defRPr>
                <a:solidFill>
                  <a:schemeClr val="tx1"/>
                </a:solidFill>
                <a:latin typeface="Arial" pitchFamily="34" charset="0"/>
              </a:defRPr>
            </a:lvl6pPr>
            <a:lvl7pPr marL="2811026" indent="-216233" algn="l" rtl="0" eaLnBrk="0" fontAlgn="base" hangingPunct="0">
              <a:spcBef>
                <a:spcPct val="0"/>
              </a:spcBef>
              <a:spcAft>
                <a:spcPct val="0"/>
              </a:spcAft>
              <a:defRPr>
                <a:solidFill>
                  <a:schemeClr val="tx1"/>
                </a:solidFill>
                <a:latin typeface="Arial" pitchFamily="34" charset="0"/>
              </a:defRPr>
            </a:lvl7pPr>
            <a:lvl8pPr marL="3243491" indent="-216233" algn="l" rtl="0" eaLnBrk="0" fontAlgn="base" hangingPunct="0">
              <a:spcBef>
                <a:spcPct val="0"/>
              </a:spcBef>
              <a:spcAft>
                <a:spcPct val="0"/>
              </a:spcAft>
              <a:defRPr>
                <a:solidFill>
                  <a:schemeClr val="tx1"/>
                </a:solidFill>
                <a:latin typeface="Arial" pitchFamily="34" charset="0"/>
              </a:defRPr>
            </a:lvl8pPr>
            <a:lvl9pPr marL="3675957" indent="-216233" algn="l" rtl="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B595DCFC-5B89-41CB-B628-1A8C23ECBAB6}" type="slidenum">
              <a:rPr lang="en-GB" smtClean="0">
                <a:latin typeface="Calibri" pitchFamily="34" charset="0"/>
              </a:rPr>
              <a:pPr eaLnBrk="1" fontAlgn="base" hangingPunct="1">
                <a:spcBef>
                  <a:spcPct val="0"/>
                </a:spcBef>
                <a:spcAft>
                  <a:spcPct val="0"/>
                </a:spcAft>
              </a:pPr>
              <a:t>23</a:t>
            </a:fld>
            <a:endParaRPr lang="en-GB" smtClean="0">
              <a:latin typeface="Calibri" pitchFamily="34" charset="0"/>
            </a:endParaRPr>
          </a:p>
        </p:txBody>
      </p:sp>
      <p:sp>
        <p:nvSpPr>
          <p:cNvPr id="563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EG"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02756" indent="-270291" eaLnBrk="0" hangingPunct="0">
              <a:defRPr>
                <a:solidFill>
                  <a:schemeClr val="tx1"/>
                </a:solidFill>
                <a:latin typeface="Arial" pitchFamily="34" charset="0"/>
              </a:defRPr>
            </a:lvl2pPr>
            <a:lvl3pPr marL="1081164" indent="-216233" eaLnBrk="0" hangingPunct="0">
              <a:defRPr>
                <a:solidFill>
                  <a:schemeClr val="tx1"/>
                </a:solidFill>
                <a:latin typeface="Arial" pitchFamily="34" charset="0"/>
              </a:defRPr>
            </a:lvl3pPr>
            <a:lvl4pPr marL="1513629" indent="-216233" eaLnBrk="0" hangingPunct="0">
              <a:defRPr>
                <a:solidFill>
                  <a:schemeClr val="tx1"/>
                </a:solidFill>
                <a:latin typeface="Arial" pitchFamily="34" charset="0"/>
              </a:defRPr>
            </a:lvl4pPr>
            <a:lvl5pPr marL="1946095" indent="-216233" eaLnBrk="0" hangingPunct="0">
              <a:defRPr>
                <a:solidFill>
                  <a:schemeClr val="tx1"/>
                </a:solidFill>
                <a:latin typeface="Arial" pitchFamily="34" charset="0"/>
              </a:defRPr>
            </a:lvl5pPr>
            <a:lvl6pPr marL="2378560" indent="-216233" algn="l" rtl="0" eaLnBrk="0" fontAlgn="base" hangingPunct="0">
              <a:spcBef>
                <a:spcPct val="0"/>
              </a:spcBef>
              <a:spcAft>
                <a:spcPct val="0"/>
              </a:spcAft>
              <a:defRPr>
                <a:solidFill>
                  <a:schemeClr val="tx1"/>
                </a:solidFill>
                <a:latin typeface="Arial" pitchFamily="34" charset="0"/>
              </a:defRPr>
            </a:lvl6pPr>
            <a:lvl7pPr marL="2811026" indent="-216233" algn="l" rtl="0" eaLnBrk="0" fontAlgn="base" hangingPunct="0">
              <a:spcBef>
                <a:spcPct val="0"/>
              </a:spcBef>
              <a:spcAft>
                <a:spcPct val="0"/>
              </a:spcAft>
              <a:defRPr>
                <a:solidFill>
                  <a:schemeClr val="tx1"/>
                </a:solidFill>
                <a:latin typeface="Arial" pitchFamily="34" charset="0"/>
              </a:defRPr>
            </a:lvl7pPr>
            <a:lvl8pPr marL="3243491" indent="-216233" algn="l" rtl="0" eaLnBrk="0" fontAlgn="base" hangingPunct="0">
              <a:spcBef>
                <a:spcPct val="0"/>
              </a:spcBef>
              <a:spcAft>
                <a:spcPct val="0"/>
              </a:spcAft>
              <a:defRPr>
                <a:solidFill>
                  <a:schemeClr val="tx1"/>
                </a:solidFill>
                <a:latin typeface="Arial" pitchFamily="34" charset="0"/>
              </a:defRPr>
            </a:lvl8pPr>
            <a:lvl9pPr marL="3675957" indent="-216233" algn="l" rtl="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FAB2D0AB-9860-44B4-8558-B7563D836B7F}" type="slidenum">
              <a:rPr lang="en-GB" smtClean="0">
                <a:latin typeface="Calibri" pitchFamily="34" charset="0"/>
              </a:rPr>
              <a:pPr eaLnBrk="1" fontAlgn="base" hangingPunct="1">
                <a:spcBef>
                  <a:spcPct val="0"/>
                </a:spcBef>
                <a:spcAft>
                  <a:spcPct val="0"/>
                </a:spcAft>
              </a:pPr>
              <a:t>24</a:t>
            </a:fld>
            <a:endParaRPr lang="en-GB" smtClean="0">
              <a:latin typeface="Calibri" pitchFamily="34" charset="0"/>
            </a:endParaRPr>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EG"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02756" indent="-270291" eaLnBrk="0" hangingPunct="0">
              <a:defRPr>
                <a:solidFill>
                  <a:schemeClr val="tx1"/>
                </a:solidFill>
                <a:latin typeface="Arial" pitchFamily="34" charset="0"/>
              </a:defRPr>
            </a:lvl2pPr>
            <a:lvl3pPr marL="1081164" indent="-216233" eaLnBrk="0" hangingPunct="0">
              <a:defRPr>
                <a:solidFill>
                  <a:schemeClr val="tx1"/>
                </a:solidFill>
                <a:latin typeface="Arial" pitchFamily="34" charset="0"/>
              </a:defRPr>
            </a:lvl3pPr>
            <a:lvl4pPr marL="1513629" indent="-216233" eaLnBrk="0" hangingPunct="0">
              <a:defRPr>
                <a:solidFill>
                  <a:schemeClr val="tx1"/>
                </a:solidFill>
                <a:latin typeface="Arial" pitchFamily="34" charset="0"/>
              </a:defRPr>
            </a:lvl4pPr>
            <a:lvl5pPr marL="1946095" indent="-216233" eaLnBrk="0" hangingPunct="0">
              <a:defRPr>
                <a:solidFill>
                  <a:schemeClr val="tx1"/>
                </a:solidFill>
                <a:latin typeface="Arial" pitchFamily="34" charset="0"/>
              </a:defRPr>
            </a:lvl5pPr>
            <a:lvl6pPr marL="2378560" indent="-216233" algn="l" rtl="0" eaLnBrk="0" fontAlgn="base" hangingPunct="0">
              <a:spcBef>
                <a:spcPct val="0"/>
              </a:spcBef>
              <a:spcAft>
                <a:spcPct val="0"/>
              </a:spcAft>
              <a:defRPr>
                <a:solidFill>
                  <a:schemeClr val="tx1"/>
                </a:solidFill>
                <a:latin typeface="Arial" pitchFamily="34" charset="0"/>
              </a:defRPr>
            </a:lvl6pPr>
            <a:lvl7pPr marL="2811026" indent="-216233" algn="l" rtl="0" eaLnBrk="0" fontAlgn="base" hangingPunct="0">
              <a:spcBef>
                <a:spcPct val="0"/>
              </a:spcBef>
              <a:spcAft>
                <a:spcPct val="0"/>
              </a:spcAft>
              <a:defRPr>
                <a:solidFill>
                  <a:schemeClr val="tx1"/>
                </a:solidFill>
                <a:latin typeface="Arial" pitchFamily="34" charset="0"/>
              </a:defRPr>
            </a:lvl7pPr>
            <a:lvl8pPr marL="3243491" indent="-216233" algn="l" rtl="0" eaLnBrk="0" fontAlgn="base" hangingPunct="0">
              <a:spcBef>
                <a:spcPct val="0"/>
              </a:spcBef>
              <a:spcAft>
                <a:spcPct val="0"/>
              </a:spcAft>
              <a:defRPr>
                <a:solidFill>
                  <a:schemeClr val="tx1"/>
                </a:solidFill>
                <a:latin typeface="Arial" pitchFamily="34" charset="0"/>
              </a:defRPr>
            </a:lvl8pPr>
            <a:lvl9pPr marL="3675957" indent="-216233" algn="l" rtl="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6DFC7004-4353-48EA-BF9D-51475E8C111D}" type="slidenum">
              <a:rPr lang="en-GB" smtClean="0">
                <a:latin typeface="Calibri" pitchFamily="34" charset="0"/>
              </a:rPr>
              <a:pPr eaLnBrk="1" fontAlgn="base" hangingPunct="1">
                <a:spcBef>
                  <a:spcPct val="0"/>
                </a:spcBef>
                <a:spcAft>
                  <a:spcPct val="0"/>
                </a:spcAft>
              </a:pPr>
              <a:t>25</a:t>
            </a:fld>
            <a:endParaRPr lang="en-GB" smtClean="0">
              <a:latin typeface="Calibri" pitchFamily="34" charset="0"/>
            </a:endParaRPr>
          </a:p>
        </p:txBody>
      </p:sp>
      <p:sp>
        <p:nvSpPr>
          <p:cNvPr id="583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EG"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02756" indent="-270291" eaLnBrk="0" hangingPunct="0">
              <a:defRPr>
                <a:solidFill>
                  <a:schemeClr val="tx1"/>
                </a:solidFill>
                <a:latin typeface="Arial" pitchFamily="34" charset="0"/>
              </a:defRPr>
            </a:lvl2pPr>
            <a:lvl3pPr marL="1081164" indent="-216233" eaLnBrk="0" hangingPunct="0">
              <a:defRPr>
                <a:solidFill>
                  <a:schemeClr val="tx1"/>
                </a:solidFill>
                <a:latin typeface="Arial" pitchFamily="34" charset="0"/>
              </a:defRPr>
            </a:lvl3pPr>
            <a:lvl4pPr marL="1513629" indent="-216233" eaLnBrk="0" hangingPunct="0">
              <a:defRPr>
                <a:solidFill>
                  <a:schemeClr val="tx1"/>
                </a:solidFill>
                <a:latin typeface="Arial" pitchFamily="34" charset="0"/>
              </a:defRPr>
            </a:lvl4pPr>
            <a:lvl5pPr marL="1946095" indent="-216233" eaLnBrk="0" hangingPunct="0">
              <a:defRPr>
                <a:solidFill>
                  <a:schemeClr val="tx1"/>
                </a:solidFill>
                <a:latin typeface="Arial" pitchFamily="34" charset="0"/>
              </a:defRPr>
            </a:lvl5pPr>
            <a:lvl6pPr marL="2378560" indent="-216233" algn="l" rtl="0" eaLnBrk="0" fontAlgn="base" hangingPunct="0">
              <a:spcBef>
                <a:spcPct val="0"/>
              </a:spcBef>
              <a:spcAft>
                <a:spcPct val="0"/>
              </a:spcAft>
              <a:defRPr>
                <a:solidFill>
                  <a:schemeClr val="tx1"/>
                </a:solidFill>
                <a:latin typeface="Arial" pitchFamily="34" charset="0"/>
              </a:defRPr>
            </a:lvl6pPr>
            <a:lvl7pPr marL="2811026" indent="-216233" algn="l" rtl="0" eaLnBrk="0" fontAlgn="base" hangingPunct="0">
              <a:spcBef>
                <a:spcPct val="0"/>
              </a:spcBef>
              <a:spcAft>
                <a:spcPct val="0"/>
              </a:spcAft>
              <a:defRPr>
                <a:solidFill>
                  <a:schemeClr val="tx1"/>
                </a:solidFill>
                <a:latin typeface="Arial" pitchFamily="34" charset="0"/>
              </a:defRPr>
            </a:lvl7pPr>
            <a:lvl8pPr marL="3243491" indent="-216233" algn="l" rtl="0" eaLnBrk="0" fontAlgn="base" hangingPunct="0">
              <a:spcBef>
                <a:spcPct val="0"/>
              </a:spcBef>
              <a:spcAft>
                <a:spcPct val="0"/>
              </a:spcAft>
              <a:defRPr>
                <a:solidFill>
                  <a:schemeClr val="tx1"/>
                </a:solidFill>
                <a:latin typeface="Arial" pitchFamily="34" charset="0"/>
              </a:defRPr>
            </a:lvl8pPr>
            <a:lvl9pPr marL="3675957" indent="-216233" algn="l" rtl="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C0E0D62E-B0C1-40B4-9AB0-9381D5F3DF7F}" type="slidenum">
              <a:rPr lang="en-GB" smtClean="0">
                <a:latin typeface="Calibri" pitchFamily="34" charset="0"/>
              </a:rPr>
              <a:pPr eaLnBrk="1" fontAlgn="base" hangingPunct="1">
                <a:spcBef>
                  <a:spcPct val="0"/>
                </a:spcBef>
                <a:spcAft>
                  <a:spcPct val="0"/>
                </a:spcAft>
              </a:pPr>
              <a:t>26</a:t>
            </a:fld>
            <a:endParaRPr lang="en-GB" smtClean="0">
              <a:latin typeface="Calibri" pitchFamily="34" charset="0"/>
            </a:endParaRPr>
          </a:p>
        </p:txBody>
      </p:sp>
      <p:sp>
        <p:nvSpPr>
          <p:cNvPr id="593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EG"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02756" indent="-270291" eaLnBrk="0" hangingPunct="0">
              <a:defRPr>
                <a:solidFill>
                  <a:schemeClr val="tx1"/>
                </a:solidFill>
                <a:latin typeface="Arial" pitchFamily="34" charset="0"/>
              </a:defRPr>
            </a:lvl2pPr>
            <a:lvl3pPr marL="1081164" indent="-216233" eaLnBrk="0" hangingPunct="0">
              <a:defRPr>
                <a:solidFill>
                  <a:schemeClr val="tx1"/>
                </a:solidFill>
                <a:latin typeface="Arial" pitchFamily="34" charset="0"/>
              </a:defRPr>
            </a:lvl3pPr>
            <a:lvl4pPr marL="1513629" indent="-216233" eaLnBrk="0" hangingPunct="0">
              <a:defRPr>
                <a:solidFill>
                  <a:schemeClr val="tx1"/>
                </a:solidFill>
                <a:latin typeface="Arial" pitchFamily="34" charset="0"/>
              </a:defRPr>
            </a:lvl4pPr>
            <a:lvl5pPr marL="1946095" indent="-216233" eaLnBrk="0" hangingPunct="0">
              <a:defRPr>
                <a:solidFill>
                  <a:schemeClr val="tx1"/>
                </a:solidFill>
                <a:latin typeface="Arial" pitchFamily="34" charset="0"/>
              </a:defRPr>
            </a:lvl5pPr>
            <a:lvl6pPr marL="2378560" indent="-216233" algn="l" rtl="0" eaLnBrk="0" fontAlgn="base" hangingPunct="0">
              <a:spcBef>
                <a:spcPct val="0"/>
              </a:spcBef>
              <a:spcAft>
                <a:spcPct val="0"/>
              </a:spcAft>
              <a:defRPr>
                <a:solidFill>
                  <a:schemeClr val="tx1"/>
                </a:solidFill>
                <a:latin typeface="Arial" pitchFamily="34" charset="0"/>
              </a:defRPr>
            </a:lvl6pPr>
            <a:lvl7pPr marL="2811026" indent="-216233" algn="l" rtl="0" eaLnBrk="0" fontAlgn="base" hangingPunct="0">
              <a:spcBef>
                <a:spcPct val="0"/>
              </a:spcBef>
              <a:spcAft>
                <a:spcPct val="0"/>
              </a:spcAft>
              <a:defRPr>
                <a:solidFill>
                  <a:schemeClr val="tx1"/>
                </a:solidFill>
                <a:latin typeface="Arial" pitchFamily="34" charset="0"/>
              </a:defRPr>
            </a:lvl7pPr>
            <a:lvl8pPr marL="3243491" indent="-216233" algn="l" rtl="0" eaLnBrk="0" fontAlgn="base" hangingPunct="0">
              <a:spcBef>
                <a:spcPct val="0"/>
              </a:spcBef>
              <a:spcAft>
                <a:spcPct val="0"/>
              </a:spcAft>
              <a:defRPr>
                <a:solidFill>
                  <a:schemeClr val="tx1"/>
                </a:solidFill>
                <a:latin typeface="Arial" pitchFamily="34" charset="0"/>
              </a:defRPr>
            </a:lvl8pPr>
            <a:lvl9pPr marL="3675957" indent="-216233" algn="l" rtl="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634F02D3-6F76-4CEE-8BCA-193E6DDE8BA9}" type="slidenum">
              <a:rPr lang="en-GB" smtClean="0">
                <a:latin typeface="Calibri" pitchFamily="34" charset="0"/>
              </a:rPr>
              <a:pPr eaLnBrk="1" fontAlgn="base" hangingPunct="1">
                <a:spcBef>
                  <a:spcPct val="0"/>
                </a:spcBef>
                <a:spcAft>
                  <a:spcPct val="0"/>
                </a:spcAft>
              </a:pPr>
              <a:t>27</a:t>
            </a:fld>
            <a:endParaRPr lang="en-GB" smtClean="0">
              <a:latin typeface="Calibri" pitchFamily="34"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EG"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02756" indent="-270291" eaLnBrk="0" hangingPunct="0">
              <a:defRPr>
                <a:solidFill>
                  <a:schemeClr val="tx1"/>
                </a:solidFill>
                <a:latin typeface="Arial" pitchFamily="34" charset="0"/>
              </a:defRPr>
            </a:lvl2pPr>
            <a:lvl3pPr marL="1081164" indent="-216233" eaLnBrk="0" hangingPunct="0">
              <a:defRPr>
                <a:solidFill>
                  <a:schemeClr val="tx1"/>
                </a:solidFill>
                <a:latin typeface="Arial" pitchFamily="34" charset="0"/>
              </a:defRPr>
            </a:lvl3pPr>
            <a:lvl4pPr marL="1513629" indent="-216233" eaLnBrk="0" hangingPunct="0">
              <a:defRPr>
                <a:solidFill>
                  <a:schemeClr val="tx1"/>
                </a:solidFill>
                <a:latin typeface="Arial" pitchFamily="34" charset="0"/>
              </a:defRPr>
            </a:lvl4pPr>
            <a:lvl5pPr marL="1946095" indent="-216233" eaLnBrk="0" hangingPunct="0">
              <a:defRPr>
                <a:solidFill>
                  <a:schemeClr val="tx1"/>
                </a:solidFill>
                <a:latin typeface="Arial" pitchFamily="34" charset="0"/>
              </a:defRPr>
            </a:lvl5pPr>
            <a:lvl6pPr marL="2378560" indent="-216233" algn="l" rtl="0" eaLnBrk="0" fontAlgn="base" hangingPunct="0">
              <a:spcBef>
                <a:spcPct val="0"/>
              </a:spcBef>
              <a:spcAft>
                <a:spcPct val="0"/>
              </a:spcAft>
              <a:defRPr>
                <a:solidFill>
                  <a:schemeClr val="tx1"/>
                </a:solidFill>
                <a:latin typeface="Arial" pitchFamily="34" charset="0"/>
              </a:defRPr>
            </a:lvl6pPr>
            <a:lvl7pPr marL="2811026" indent="-216233" algn="l" rtl="0" eaLnBrk="0" fontAlgn="base" hangingPunct="0">
              <a:spcBef>
                <a:spcPct val="0"/>
              </a:spcBef>
              <a:spcAft>
                <a:spcPct val="0"/>
              </a:spcAft>
              <a:defRPr>
                <a:solidFill>
                  <a:schemeClr val="tx1"/>
                </a:solidFill>
                <a:latin typeface="Arial" pitchFamily="34" charset="0"/>
              </a:defRPr>
            </a:lvl7pPr>
            <a:lvl8pPr marL="3243491" indent="-216233" algn="l" rtl="0" eaLnBrk="0" fontAlgn="base" hangingPunct="0">
              <a:spcBef>
                <a:spcPct val="0"/>
              </a:spcBef>
              <a:spcAft>
                <a:spcPct val="0"/>
              </a:spcAft>
              <a:defRPr>
                <a:solidFill>
                  <a:schemeClr val="tx1"/>
                </a:solidFill>
                <a:latin typeface="Arial" pitchFamily="34" charset="0"/>
              </a:defRPr>
            </a:lvl8pPr>
            <a:lvl9pPr marL="3675957" indent="-216233" algn="l" rtl="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B0725562-313E-4967-8D4E-751260A8B688}" type="slidenum">
              <a:rPr lang="en-GB" smtClean="0">
                <a:latin typeface="Calibri" pitchFamily="34" charset="0"/>
              </a:rPr>
              <a:pPr eaLnBrk="1" fontAlgn="base" hangingPunct="1">
                <a:spcBef>
                  <a:spcPct val="0"/>
                </a:spcBef>
                <a:spcAft>
                  <a:spcPct val="0"/>
                </a:spcAft>
              </a:pPr>
              <a:t>28</a:t>
            </a:fld>
            <a:endParaRPr lang="en-GB" smtClean="0">
              <a:latin typeface="Calibri" pitchFamily="34" charset="0"/>
            </a:endParaRPr>
          </a:p>
        </p:txBody>
      </p:sp>
      <p:sp>
        <p:nvSpPr>
          <p:cNvPr id="634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EG"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02756" indent="-270291" eaLnBrk="0" hangingPunct="0">
              <a:defRPr>
                <a:solidFill>
                  <a:schemeClr val="tx1"/>
                </a:solidFill>
                <a:latin typeface="Arial" pitchFamily="34" charset="0"/>
              </a:defRPr>
            </a:lvl2pPr>
            <a:lvl3pPr marL="1081164" indent="-216233" eaLnBrk="0" hangingPunct="0">
              <a:defRPr>
                <a:solidFill>
                  <a:schemeClr val="tx1"/>
                </a:solidFill>
                <a:latin typeface="Arial" pitchFamily="34" charset="0"/>
              </a:defRPr>
            </a:lvl3pPr>
            <a:lvl4pPr marL="1513629" indent="-216233" eaLnBrk="0" hangingPunct="0">
              <a:defRPr>
                <a:solidFill>
                  <a:schemeClr val="tx1"/>
                </a:solidFill>
                <a:latin typeface="Arial" pitchFamily="34" charset="0"/>
              </a:defRPr>
            </a:lvl4pPr>
            <a:lvl5pPr marL="1946095" indent="-216233" eaLnBrk="0" hangingPunct="0">
              <a:defRPr>
                <a:solidFill>
                  <a:schemeClr val="tx1"/>
                </a:solidFill>
                <a:latin typeface="Arial" pitchFamily="34" charset="0"/>
              </a:defRPr>
            </a:lvl5pPr>
            <a:lvl6pPr marL="2378560" indent="-216233" algn="l" rtl="0" eaLnBrk="0" fontAlgn="base" hangingPunct="0">
              <a:spcBef>
                <a:spcPct val="0"/>
              </a:spcBef>
              <a:spcAft>
                <a:spcPct val="0"/>
              </a:spcAft>
              <a:defRPr>
                <a:solidFill>
                  <a:schemeClr val="tx1"/>
                </a:solidFill>
                <a:latin typeface="Arial" pitchFamily="34" charset="0"/>
              </a:defRPr>
            </a:lvl6pPr>
            <a:lvl7pPr marL="2811026" indent="-216233" algn="l" rtl="0" eaLnBrk="0" fontAlgn="base" hangingPunct="0">
              <a:spcBef>
                <a:spcPct val="0"/>
              </a:spcBef>
              <a:spcAft>
                <a:spcPct val="0"/>
              </a:spcAft>
              <a:defRPr>
                <a:solidFill>
                  <a:schemeClr val="tx1"/>
                </a:solidFill>
                <a:latin typeface="Arial" pitchFamily="34" charset="0"/>
              </a:defRPr>
            </a:lvl7pPr>
            <a:lvl8pPr marL="3243491" indent="-216233" algn="l" rtl="0" eaLnBrk="0" fontAlgn="base" hangingPunct="0">
              <a:spcBef>
                <a:spcPct val="0"/>
              </a:spcBef>
              <a:spcAft>
                <a:spcPct val="0"/>
              </a:spcAft>
              <a:defRPr>
                <a:solidFill>
                  <a:schemeClr val="tx1"/>
                </a:solidFill>
                <a:latin typeface="Arial" pitchFamily="34" charset="0"/>
              </a:defRPr>
            </a:lvl8pPr>
            <a:lvl9pPr marL="3675957" indent="-216233" algn="l" rtl="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BC9D3E59-0300-48A1-98EC-920A83BD449C}" type="slidenum">
              <a:rPr lang="en-GB" smtClean="0">
                <a:latin typeface="Calibri" pitchFamily="34" charset="0"/>
              </a:rPr>
              <a:pPr eaLnBrk="1" fontAlgn="base" hangingPunct="1">
                <a:spcBef>
                  <a:spcPct val="0"/>
                </a:spcBef>
                <a:spcAft>
                  <a:spcPct val="0"/>
                </a:spcAft>
              </a:pPr>
              <a:t>29</a:t>
            </a:fld>
            <a:endParaRPr lang="en-GB" smtClean="0">
              <a:latin typeface="Calibri" pitchFamily="34" charset="0"/>
            </a:endParaRPr>
          </a:p>
        </p:txBody>
      </p:sp>
      <p:sp>
        <p:nvSpPr>
          <p:cNvPr id="686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2" name="Rectangle 3"/>
          <p:cNvSpPr>
            <a:spLocks noGrp="1" noChangeArrowheads="1"/>
          </p:cNvSpPr>
          <p:nvPr>
            <p:ph type="body" idx="1"/>
          </p:nvPr>
        </p:nvSpPr>
        <p:spPr bwMode="auto">
          <a:xfrm>
            <a:off x="906364" y="4166809"/>
            <a:ext cx="5031878" cy="21544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p>
          <a:p>
            <a:pPr eaLnBrk="1" hangingPunct="1">
              <a:spcBef>
                <a:spcPct val="0"/>
              </a:spcBef>
            </a:pPr>
            <a:r>
              <a:rPr lang="en-GB" smtClean="0"/>
              <a:t>Behaviorist theories of learning seek scientific, demonstrable explanations for simple behaviors. For these reasons, and since humans are considered to resemble machines, behaviorist explanations tend to be somewhat mechanical in nature. "They make use of one or both of two principal classes of explanations for learning: those based on contiguity (simultaneity of stimulus and response events) and those based on the effects of behavior (reinforcement and punishment)"</a:t>
            </a:r>
          </a:p>
          <a:p>
            <a:pPr eaLnBrk="1" hangingPunct="1">
              <a:spcBef>
                <a:spcPct val="0"/>
              </a:spcBef>
            </a:pPr>
            <a:endParaRPr lang="en-GB" smtClean="0"/>
          </a:p>
          <a:p>
            <a:pPr eaLnBrk="1" hangingPunct="1">
              <a:spcBef>
                <a:spcPct val="0"/>
              </a:spcBef>
            </a:pPr>
            <a:r>
              <a:rPr lang="en-GB" smtClean="0"/>
              <a:t>You will often find stimulus-response techniques used in computer courses. </a:t>
            </a:r>
          </a:p>
          <a:p>
            <a:pPr eaLnBrk="1" hangingPunct="1">
              <a:spcBef>
                <a:spcPct val="0"/>
              </a:spcBef>
            </a:pPr>
            <a:endParaRPr lang="en-GB" smtClean="0"/>
          </a:p>
          <a:p>
            <a:pPr eaLnBrk="1" hangingPunct="1">
              <a:spcBef>
                <a:spcPct val="0"/>
              </a:spcBef>
            </a:pPr>
            <a:r>
              <a:rPr lang="en-GB" smtClean="0"/>
              <a:t>NB For each ‘school’ only one model will be presented – see web page below for more models, University of Bristol.</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02756" indent="-270291" eaLnBrk="0" hangingPunct="0">
              <a:defRPr>
                <a:solidFill>
                  <a:schemeClr val="tx1"/>
                </a:solidFill>
                <a:latin typeface="Arial" pitchFamily="34" charset="0"/>
              </a:defRPr>
            </a:lvl2pPr>
            <a:lvl3pPr marL="1081164" indent="-216233" eaLnBrk="0" hangingPunct="0">
              <a:defRPr>
                <a:solidFill>
                  <a:schemeClr val="tx1"/>
                </a:solidFill>
                <a:latin typeface="Arial" pitchFamily="34" charset="0"/>
              </a:defRPr>
            </a:lvl3pPr>
            <a:lvl4pPr marL="1513629" indent="-216233" eaLnBrk="0" hangingPunct="0">
              <a:defRPr>
                <a:solidFill>
                  <a:schemeClr val="tx1"/>
                </a:solidFill>
                <a:latin typeface="Arial" pitchFamily="34" charset="0"/>
              </a:defRPr>
            </a:lvl4pPr>
            <a:lvl5pPr marL="1946095" indent="-216233" eaLnBrk="0" hangingPunct="0">
              <a:defRPr>
                <a:solidFill>
                  <a:schemeClr val="tx1"/>
                </a:solidFill>
                <a:latin typeface="Arial" pitchFamily="34" charset="0"/>
              </a:defRPr>
            </a:lvl5pPr>
            <a:lvl6pPr marL="2378560" indent="-216233" algn="l" rtl="0" eaLnBrk="0" fontAlgn="base" hangingPunct="0">
              <a:spcBef>
                <a:spcPct val="0"/>
              </a:spcBef>
              <a:spcAft>
                <a:spcPct val="0"/>
              </a:spcAft>
              <a:defRPr>
                <a:solidFill>
                  <a:schemeClr val="tx1"/>
                </a:solidFill>
                <a:latin typeface="Arial" pitchFamily="34" charset="0"/>
              </a:defRPr>
            </a:lvl6pPr>
            <a:lvl7pPr marL="2811026" indent="-216233" algn="l" rtl="0" eaLnBrk="0" fontAlgn="base" hangingPunct="0">
              <a:spcBef>
                <a:spcPct val="0"/>
              </a:spcBef>
              <a:spcAft>
                <a:spcPct val="0"/>
              </a:spcAft>
              <a:defRPr>
                <a:solidFill>
                  <a:schemeClr val="tx1"/>
                </a:solidFill>
                <a:latin typeface="Arial" pitchFamily="34" charset="0"/>
              </a:defRPr>
            </a:lvl7pPr>
            <a:lvl8pPr marL="3243491" indent="-216233" algn="l" rtl="0" eaLnBrk="0" fontAlgn="base" hangingPunct="0">
              <a:spcBef>
                <a:spcPct val="0"/>
              </a:spcBef>
              <a:spcAft>
                <a:spcPct val="0"/>
              </a:spcAft>
              <a:defRPr>
                <a:solidFill>
                  <a:schemeClr val="tx1"/>
                </a:solidFill>
                <a:latin typeface="Arial" pitchFamily="34" charset="0"/>
              </a:defRPr>
            </a:lvl8pPr>
            <a:lvl9pPr marL="3675957" indent="-216233" algn="l" rtl="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49A9D1FD-C73E-40F2-9B9B-BF493147B400}" type="slidenum">
              <a:rPr lang="en-GB" smtClean="0">
                <a:latin typeface="Calibri" pitchFamily="34" charset="0"/>
              </a:rPr>
              <a:pPr eaLnBrk="1" fontAlgn="base" hangingPunct="1">
                <a:spcBef>
                  <a:spcPct val="0"/>
                </a:spcBef>
                <a:spcAft>
                  <a:spcPct val="0"/>
                </a:spcAft>
              </a:pPr>
              <a:t>30</a:t>
            </a:fld>
            <a:endParaRPr lang="en-GB" smtClean="0">
              <a:latin typeface="Calibri" pitchFamily="34" charset="0"/>
            </a:endParaRPr>
          </a:p>
        </p:txBody>
      </p:sp>
      <p:sp>
        <p:nvSpPr>
          <p:cNvPr id="69635"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xfrm>
            <a:off x="687586" y="4343704"/>
            <a:ext cx="5482828" cy="411389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000"/>
              <a:t>Blooms taxonomy university professors who wanted to classify objectives, experiences, processes, and evaluation questions.</a:t>
            </a:r>
            <a:endParaRPr lang="en-GB" sz="10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02756" indent="-270291" eaLnBrk="0" hangingPunct="0">
              <a:defRPr>
                <a:solidFill>
                  <a:schemeClr val="tx1"/>
                </a:solidFill>
                <a:latin typeface="Arial" pitchFamily="34" charset="0"/>
              </a:defRPr>
            </a:lvl2pPr>
            <a:lvl3pPr marL="1081164" indent="-216233" eaLnBrk="0" hangingPunct="0">
              <a:defRPr>
                <a:solidFill>
                  <a:schemeClr val="tx1"/>
                </a:solidFill>
                <a:latin typeface="Arial" pitchFamily="34" charset="0"/>
              </a:defRPr>
            </a:lvl3pPr>
            <a:lvl4pPr marL="1513629" indent="-216233" eaLnBrk="0" hangingPunct="0">
              <a:defRPr>
                <a:solidFill>
                  <a:schemeClr val="tx1"/>
                </a:solidFill>
                <a:latin typeface="Arial" pitchFamily="34" charset="0"/>
              </a:defRPr>
            </a:lvl4pPr>
            <a:lvl5pPr marL="1946095" indent="-216233" eaLnBrk="0" hangingPunct="0">
              <a:defRPr>
                <a:solidFill>
                  <a:schemeClr val="tx1"/>
                </a:solidFill>
                <a:latin typeface="Arial" pitchFamily="34" charset="0"/>
              </a:defRPr>
            </a:lvl5pPr>
            <a:lvl6pPr marL="2378560" indent="-216233" algn="l" rtl="0" eaLnBrk="0" fontAlgn="base" hangingPunct="0">
              <a:spcBef>
                <a:spcPct val="0"/>
              </a:spcBef>
              <a:spcAft>
                <a:spcPct val="0"/>
              </a:spcAft>
              <a:defRPr>
                <a:solidFill>
                  <a:schemeClr val="tx1"/>
                </a:solidFill>
                <a:latin typeface="Arial" pitchFamily="34" charset="0"/>
              </a:defRPr>
            </a:lvl6pPr>
            <a:lvl7pPr marL="2811026" indent="-216233" algn="l" rtl="0" eaLnBrk="0" fontAlgn="base" hangingPunct="0">
              <a:spcBef>
                <a:spcPct val="0"/>
              </a:spcBef>
              <a:spcAft>
                <a:spcPct val="0"/>
              </a:spcAft>
              <a:defRPr>
                <a:solidFill>
                  <a:schemeClr val="tx1"/>
                </a:solidFill>
                <a:latin typeface="Arial" pitchFamily="34" charset="0"/>
              </a:defRPr>
            </a:lvl7pPr>
            <a:lvl8pPr marL="3243491" indent="-216233" algn="l" rtl="0" eaLnBrk="0" fontAlgn="base" hangingPunct="0">
              <a:spcBef>
                <a:spcPct val="0"/>
              </a:spcBef>
              <a:spcAft>
                <a:spcPct val="0"/>
              </a:spcAft>
              <a:defRPr>
                <a:solidFill>
                  <a:schemeClr val="tx1"/>
                </a:solidFill>
                <a:latin typeface="Arial" pitchFamily="34" charset="0"/>
              </a:defRPr>
            </a:lvl8pPr>
            <a:lvl9pPr marL="3675957" indent="-216233" algn="l" rtl="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268E7051-9A34-4658-8585-ADC823C9222F}" type="slidenum">
              <a:rPr lang="en-GB" smtClean="0">
                <a:latin typeface="Calibri" pitchFamily="34" charset="0"/>
              </a:rPr>
              <a:pPr eaLnBrk="1" fontAlgn="base" hangingPunct="1">
                <a:spcBef>
                  <a:spcPct val="0"/>
                </a:spcBef>
                <a:spcAft>
                  <a:spcPct val="0"/>
                </a:spcAft>
              </a:pPr>
              <a:t>31</a:t>
            </a:fld>
            <a:endParaRPr lang="en-GB" smtClean="0">
              <a:latin typeface="Calibri" pitchFamily="34" charset="0"/>
            </a:endParaRPr>
          </a:p>
        </p:txBody>
      </p:sp>
      <p:sp>
        <p:nvSpPr>
          <p:cNvPr id="706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mtClean="0"/>
              <a:t>DURING THE 1950'S, BENJAMIN BLOOM LED a team of educational psychologists in the analysis of academic learning behaviours. The results of this team's research produced what is known today in the field of education, as Bloom's Taxonomy. This hierarchy of learning behaviours was categorized into three interrelated and overlapping learning domains; the cognitive (knowledge), affective (attitude), and psychomotor (skills). </a:t>
            </a:r>
          </a:p>
          <a:p>
            <a:pPr eaLnBrk="1" hangingPunct="1">
              <a:spcBef>
                <a:spcPct val="0"/>
              </a:spcBef>
            </a:pPr>
            <a:endParaRPr lang="en-GB" smtClean="0"/>
          </a:p>
          <a:p>
            <a:pPr eaLnBrk="1" hangingPunct="1">
              <a:spcBef>
                <a:spcPct val="0"/>
              </a:spcBef>
            </a:pPr>
            <a:r>
              <a:rPr lang="en-GB" smtClean="0"/>
              <a:t>"Taxonomy” simply means “classification”, so the well-known taxonomy of learning objectives is an attempt (within the </a:t>
            </a:r>
            <a:r>
              <a:rPr lang="en-GB" smtClean="0">
                <a:hlinkClick r:id="rId3"/>
              </a:rPr>
              <a:t>behavioural</a:t>
            </a:r>
            <a:r>
              <a:rPr lang="en-GB" smtClean="0"/>
              <a:t> paradigm) to classify forms and levels of learning. It identifies three “domains” of learning (see below), each of which is organised as a series of levels or pre-requisites. It is suggested that one cannot effectively — or ought not try to — address higher levels until those below them have been covered (it is thus effectively serial in structure). As well as providing a basic sequential model for dealing with topics in the curriculum, it also suggests a way of categorising levels of learning, in terms of the expected ceiling for a given programme. Thus in the Cognitive domain, training for technicians may cover </a:t>
            </a:r>
            <a:r>
              <a:rPr lang="en-GB" i="1" smtClean="0"/>
              <a:t>knowledge, comprehension</a:t>
            </a:r>
            <a:r>
              <a:rPr lang="en-GB" smtClean="0"/>
              <a:t> and </a:t>
            </a:r>
            <a:r>
              <a:rPr lang="en-GB" i="1" smtClean="0"/>
              <a:t>application</a:t>
            </a:r>
            <a:r>
              <a:rPr lang="en-GB" smtClean="0"/>
              <a:t>, but not concern itself with </a:t>
            </a:r>
            <a:r>
              <a:rPr lang="en-GB" i="1" smtClean="0"/>
              <a:t>analysis</a:t>
            </a:r>
            <a:r>
              <a:rPr lang="en-GB" smtClean="0"/>
              <a:t> and above, whereas full professional training may be expected to include this and </a:t>
            </a:r>
            <a:r>
              <a:rPr lang="en-GB" i="1" smtClean="0"/>
              <a:t>synthesis</a:t>
            </a:r>
            <a:r>
              <a:rPr lang="en-GB" smtClean="0"/>
              <a:t> and </a:t>
            </a:r>
            <a:r>
              <a:rPr lang="en-GB" i="1" smtClean="0"/>
              <a:t>evaluation</a:t>
            </a:r>
            <a:r>
              <a:rPr lang="en-GB" smtClean="0"/>
              <a:t> as well.  </a:t>
            </a:r>
          </a:p>
          <a:p>
            <a:pPr eaLnBrk="1" hangingPunct="1">
              <a:spcBef>
                <a:spcPct val="0"/>
              </a:spcBef>
            </a:pPr>
            <a:endParaRPr lang="en-GB"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EG" altLang="ar-EG" smtClean="0"/>
          </a:p>
        </p:txBody>
      </p:sp>
      <p:sp>
        <p:nvSpPr>
          <p:cNvPr id="30413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F2CFCD4D-B68C-4A82-80BC-DA0A1D5D1B7F}" type="slidenum">
              <a:rPr lang="ar-EG" altLang="ar-EG" smtClean="0">
                <a:solidFill>
                  <a:srgbClr val="000000"/>
                </a:solidFill>
                <a:latin typeface="Calibri" pitchFamily="34" charset="0"/>
              </a:rPr>
              <a:pPr/>
              <a:t>32</a:t>
            </a:fld>
            <a:endParaRPr lang="ar-EG" altLang="ar-EG" smtClean="0">
              <a:solidFill>
                <a:srgbClr val="000000"/>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02756" indent="-270291" eaLnBrk="0" hangingPunct="0">
              <a:defRPr>
                <a:solidFill>
                  <a:schemeClr val="tx1"/>
                </a:solidFill>
                <a:latin typeface="Arial" pitchFamily="34" charset="0"/>
              </a:defRPr>
            </a:lvl2pPr>
            <a:lvl3pPr marL="1081164" indent="-216233" eaLnBrk="0" hangingPunct="0">
              <a:defRPr>
                <a:solidFill>
                  <a:schemeClr val="tx1"/>
                </a:solidFill>
                <a:latin typeface="Arial" pitchFamily="34" charset="0"/>
              </a:defRPr>
            </a:lvl3pPr>
            <a:lvl4pPr marL="1513629" indent="-216233" eaLnBrk="0" hangingPunct="0">
              <a:defRPr>
                <a:solidFill>
                  <a:schemeClr val="tx1"/>
                </a:solidFill>
                <a:latin typeface="Arial" pitchFamily="34" charset="0"/>
              </a:defRPr>
            </a:lvl4pPr>
            <a:lvl5pPr marL="1946095" indent="-216233" eaLnBrk="0" hangingPunct="0">
              <a:defRPr>
                <a:solidFill>
                  <a:schemeClr val="tx1"/>
                </a:solidFill>
                <a:latin typeface="Arial" pitchFamily="34" charset="0"/>
              </a:defRPr>
            </a:lvl5pPr>
            <a:lvl6pPr marL="2378560" indent="-216233" algn="l" rtl="0" eaLnBrk="0" fontAlgn="base" hangingPunct="0">
              <a:spcBef>
                <a:spcPct val="0"/>
              </a:spcBef>
              <a:spcAft>
                <a:spcPct val="0"/>
              </a:spcAft>
              <a:defRPr>
                <a:solidFill>
                  <a:schemeClr val="tx1"/>
                </a:solidFill>
                <a:latin typeface="Arial" pitchFamily="34" charset="0"/>
              </a:defRPr>
            </a:lvl6pPr>
            <a:lvl7pPr marL="2811026" indent="-216233" algn="l" rtl="0" eaLnBrk="0" fontAlgn="base" hangingPunct="0">
              <a:spcBef>
                <a:spcPct val="0"/>
              </a:spcBef>
              <a:spcAft>
                <a:spcPct val="0"/>
              </a:spcAft>
              <a:defRPr>
                <a:solidFill>
                  <a:schemeClr val="tx1"/>
                </a:solidFill>
                <a:latin typeface="Arial" pitchFamily="34" charset="0"/>
              </a:defRPr>
            </a:lvl7pPr>
            <a:lvl8pPr marL="3243491" indent="-216233" algn="l" rtl="0" eaLnBrk="0" fontAlgn="base" hangingPunct="0">
              <a:spcBef>
                <a:spcPct val="0"/>
              </a:spcBef>
              <a:spcAft>
                <a:spcPct val="0"/>
              </a:spcAft>
              <a:defRPr>
                <a:solidFill>
                  <a:schemeClr val="tx1"/>
                </a:solidFill>
                <a:latin typeface="Arial" pitchFamily="34" charset="0"/>
              </a:defRPr>
            </a:lvl8pPr>
            <a:lvl9pPr marL="3675957" indent="-216233" algn="l" rtl="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555C6807-6540-4D57-9620-C928200C8BBC}" type="slidenum">
              <a:rPr lang="en-GB" smtClean="0">
                <a:latin typeface="Calibri" pitchFamily="34" charset="0"/>
              </a:rPr>
              <a:pPr eaLnBrk="1" fontAlgn="base" hangingPunct="1">
                <a:spcBef>
                  <a:spcPct val="0"/>
                </a:spcBef>
                <a:spcAft>
                  <a:spcPct val="0"/>
                </a:spcAft>
              </a:pPr>
              <a:t>44</a:t>
            </a:fld>
            <a:endParaRPr lang="en-GB" smtClean="0">
              <a:latin typeface="Calibri" pitchFamily="34" charset="0"/>
            </a:endParaRPr>
          </a:p>
        </p:txBody>
      </p:sp>
      <p:sp>
        <p:nvSpPr>
          <p:cNvPr id="94211" name="Rectangle 7"/>
          <p:cNvSpPr txBox="1">
            <a:spLocks noGrp="1" noChangeArrowheads="1"/>
          </p:cNvSpPr>
          <p:nvPr/>
        </p:nvSpPr>
        <p:spPr bwMode="auto">
          <a:xfrm>
            <a:off x="3884414" y="8685894"/>
            <a:ext cx="2972098" cy="456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r" eaLnBrk="1" hangingPunct="1"/>
            <a:fld id="{D780064C-B87C-4CB6-B848-207AD47FE289}" type="slidenum">
              <a:rPr lang="en-GB" sz="1200">
                <a:latin typeface="Calibri" pitchFamily="34" charset="0"/>
              </a:rPr>
              <a:pPr algn="r" eaLnBrk="1" hangingPunct="1"/>
              <a:t>44</a:t>
            </a:fld>
            <a:endParaRPr lang="en-GB" sz="1200">
              <a:latin typeface="Calibri" pitchFamily="34" charset="0"/>
            </a:endParaRPr>
          </a:p>
        </p:txBody>
      </p:sp>
      <p:sp>
        <p:nvSpPr>
          <p:cNvPr id="9421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3" name="Rectangle 3"/>
          <p:cNvSpPr>
            <a:spLocks noGrp="1" noChangeArrowheads="1"/>
          </p:cNvSpPr>
          <p:nvPr>
            <p:ph type="body" idx="1"/>
          </p:nvPr>
        </p:nvSpPr>
        <p:spPr bwMode="auto">
          <a:xfrm>
            <a:off x="906364" y="4369405"/>
            <a:ext cx="5028902" cy="41138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EG"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EG" altLang="ar-EG"/>
          </a:p>
        </p:txBody>
      </p:sp>
      <p:sp>
        <p:nvSpPr>
          <p:cNvPr id="315396"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25E39A29-E158-413B-A6B3-DB2F20F19780}" type="slidenum">
              <a:rPr lang="ar-EG" altLang="ar-EG" smtClean="0">
                <a:latin typeface="Calibri" pitchFamily="34" charset="0"/>
              </a:rPr>
              <a:pPr/>
              <a:t>46</a:t>
            </a:fld>
            <a:endParaRPr lang="ar-EG" altLang="ar-EG">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457200" y="1719263"/>
            <a:ext cx="4038600" cy="4411662"/>
          </a:xfrm>
        </p:spPr>
        <p:txBody>
          <a:bodyPr rtlCol="0">
            <a:normAutofit/>
          </a:bodyPr>
          <a:lstStyle/>
          <a:p>
            <a:pPr lvl="0"/>
            <a:endParaRPr lang="en-GB" noProof="0" smtClean="0"/>
          </a:p>
        </p:txBody>
      </p:sp>
      <p:sp>
        <p:nvSpPr>
          <p:cNvPr id="4" name="Text Placeholder 3"/>
          <p:cNvSpPr>
            <a:spLocks noGrp="1"/>
          </p:cNvSpPr>
          <p:nvPr>
            <p:ph type="body" sz="half" idx="2"/>
          </p:nvPr>
        </p:nvSpPr>
        <p:spPr>
          <a:xfrm>
            <a:off x="4648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5"/>
          <p:cNvSpPr>
            <a:spLocks noGrp="1" noChangeArrowheads="1"/>
          </p:cNvSpPr>
          <p:nvPr>
            <p:ph type="dt" sz="half" idx="10"/>
          </p:nvPr>
        </p:nvSpPr>
        <p:spPr/>
        <p:txBody>
          <a:bodyPr/>
          <a:lstStyle>
            <a:lvl1pPr>
              <a:defRPr/>
            </a:lvl1pPr>
          </a:lstStyle>
          <a:p>
            <a:pPr>
              <a:defRPr/>
            </a:pPr>
            <a:endParaRPr lang="en-GB" altLang="en-US"/>
          </a:p>
        </p:txBody>
      </p:sp>
      <p:sp>
        <p:nvSpPr>
          <p:cNvPr id="6" name="Rectangle 6"/>
          <p:cNvSpPr>
            <a:spLocks noGrp="1" noChangeArrowheads="1"/>
          </p:cNvSpPr>
          <p:nvPr>
            <p:ph type="ftr" sz="quarter" idx="11"/>
          </p:nvPr>
        </p:nvSpPr>
        <p:spPr/>
        <p:txBody>
          <a:bodyPr/>
          <a:lstStyle>
            <a:lvl1pPr>
              <a:defRPr/>
            </a:lvl1pPr>
          </a:lstStyle>
          <a:p>
            <a:pPr>
              <a:defRPr/>
            </a:pPr>
            <a:endParaRPr lang="en-GB" altLang="en-US"/>
          </a:p>
        </p:txBody>
      </p:sp>
      <p:sp>
        <p:nvSpPr>
          <p:cNvPr id="7" name="Rectangle 7"/>
          <p:cNvSpPr>
            <a:spLocks noGrp="1" noChangeArrowheads="1"/>
          </p:cNvSpPr>
          <p:nvPr>
            <p:ph type="sldNum" sz="quarter" idx="12"/>
          </p:nvPr>
        </p:nvSpPr>
        <p:spPr/>
        <p:txBody>
          <a:bodyPr/>
          <a:lstStyle>
            <a:lvl1pPr>
              <a:defRPr/>
            </a:lvl1pPr>
          </a:lstStyle>
          <a:p>
            <a:pPr>
              <a:defRPr/>
            </a:pPr>
            <a:fld id="{6BB2D42E-BFE9-4EF8-8EC9-C625767AAAA7}" type="slidenum">
              <a:rPr lang="en-GB" altLang="en-US"/>
              <a:pPr>
                <a:defRPr/>
              </a:pPr>
              <a:t>‹#›</a:t>
            </a:fld>
            <a:endParaRPr lang="en-GB" altLang="en-US"/>
          </a:p>
        </p:txBody>
      </p:sp>
    </p:spTree>
    <p:extLst>
      <p:ext uri="{BB962C8B-B14F-4D97-AF65-F5344CB8AC3E}">
        <p14:creationId xmlns:p14="http://schemas.microsoft.com/office/powerpoint/2010/main" val="3662193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lipArt Placeholder 3"/>
          <p:cNvSpPr>
            <a:spLocks noGrp="1"/>
          </p:cNvSpPr>
          <p:nvPr>
            <p:ph type="clipArt" sz="half" idx="2"/>
          </p:nvPr>
        </p:nvSpPr>
        <p:spPr>
          <a:xfrm>
            <a:off x="4648200" y="1719263"/>
            <a:ext cx="4038600" cy="4411662"/>
          </a:xfrm>
        </p:spPr>
        <p:txBody>
          <a:bodyPr rtlCol="0">
            <a:normAutofit/>
          </a:bodyPr>
          <a:lstStyle/>
          <a:p>
            <a:pPr lvl="0"/>
            <a:endParaRPr lang="en-GB" noProof="0"/>
          </a:p>
        </p:txBody>
      </p:sp>
      <p:sp>
        <p:nvSpPr>
          <p:cNvPr id="5" name="Date Placeholder 4"/>
          <p:cNvSpPr>
            <a:spLocks noGrp="1"/>
          </p:cNvSpPr>
          <p:nvPr>
            <p:ph type="dt" sz="half" idx="10"/>
          </p:nvPr>
        </p:nvSpPr>
        <p:spPr>
          <a:xfrm>
            <a:off x="457200" y="6248400"/>
            <a:ext cx="2133600" cy="457200"/>
          </a:xfrm>
        </p:spPr>
        <p:txBody>
          <a:bodyPr/>
          <a:lstStyle>
            <a:lvl1pPr>
              <a:defRPr/>
            </a:lvl1pPr>
          </a:lstStyle>
          <a:p>
            <a:pPr>
              <a:defRPr/>
            </a:pPr>
            <a:endParaRPr lang="en-GB"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GB" altLang="en-US"/>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pPr>
              <a:defRPr/>
            </a:pPr>
            <a:fld id="{36950AAD-27A1-4772-93A0-E51218CEA214}" type="slidenum">
              <a:rPr lang="en-GB" altLang="en-US"/>
              <a:pPr>
                <a:defRPr/>
              </a:pPr>
              <a:t>‹#›</a:t>
            </a:fld>
            <a:endParaRPr lang="en-GB" altLang="en-US"/>
          </a:p>
        </p:txBody>
      </p:sp>
    </p:spTree>
    <p:extLst>
      <p:ext uri="{BB962C8B-B14F-4D97-AF65-F5344CB8AC3E}">
        <p14:creationId xmlns:p14="http://schemas.microsoft.com/office/powerpoint/2010/main" val="1460550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9/18/2018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idx="4294967295"/>
          </p:nvPr>
        </p:nvSpPr>
        <p:spPr>
          <a:xfrm>
            <a:off x="0" y="1873250"/>
            <a:ext cx="9144000" cy="2927350"/>
          </a:xfrm>
          <a:solidFill>
            <a:srgbClr val="FFFF00"/>
          </a:solidFill>
        </p:spPr>
        <p:txBody>
          <a:bodyPr>
            <a:normAutofit/>
          </a:bodyPr>
          <a:lstStyle/>
          <a:p>
            <a:pPr rtl="1"/>
            <a:r>
              <a:rPr lang="en-US" sz="5400" b="1" dirty="0">
                <a:solidFill>
                  <a:srgbClr val="FF0000"/>
                </a:solidFill>
              </a:rPr>
              <a:t>learning in higher education, </a:t>
            </a:r>
            <a:r>
              <a:rPr lang="en-US" sz="5400" b="1" dirty="0">
                <a:solidFill>
                  <a:srgbClr val="7030A0"/>
                </a:solidFill>
              </a:rPr>
              <a:t>adult learning</a:t>
            </a:r>
            <a:r>
              <a:rPr lang="en-US" sz="5400" b="1" dirty="0">
                <a:solidFill>
                  <a:srgbClr val="FF0000"/>
                </a:solidFill>
              </a:rPr>
              <a:t>, </a:t>
            </a:r>
            <a:r>
              <a:rPr lang="en-US" sz="5400" b="1" dirty="0"/>
              <a:t>effective study skills</a:t>
            </a:r>
            <a:endParaRPr lang="en-US" sz="6600" b="1" dirty="0"/>
          </a:p>
        </p:txBody>
      </p:sp>
      <p:pic>
        <p:nvPicPr>
          <p:cNvPr id="1026" name="Picture 2" descr="faculty logo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3235"/>
            <a:ext cx="1165034" cy="122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5fcb76d86a0ba9d5c28d0a79cbb1e7a8_400x400[1]"/>
          <p:cNvPicPr>
            <a:picLocks noChangeAspect="1" noChangeArrowheads="1"/>
          </p:cNvPicPr>
          <p:nvPr/>
        </p:nvPicPr>
        <p:blipFill>
          <a:blip r:embed="rId4" cstate="print">
            <a:extLst>
              <a:ext uri="{28A0092B-C50C-407E-A947-70E740481C1C}">
                <a14:useLocalDpi xmlns:a14="http://schemas.microsoft.com/office/drawing/2010/main" val="0"/>
              </a:ext>
            </a:extLst>
          </a:blip>
          <a:srcRect b="8701"/>
          <a:stretch>
            <a:fillRect/>
          </a:stretch>
        </p:blipFill>
        <p:spPr bwMode="auto">
          <a:xfrm>
            <a:off x="7841924" y="0"/>
            <a:ext cx="1302076" cy="1222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84633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5" descr="zertbtyyoi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itle 1"/>
          <p:cNvSpPr>
            <a:spLocks noGrp="1"/>
          </p:cNvSpPr>
          <p:nvPr>
            <p:ph type="title"/>
          </p:nvPr>
        </p:nvSpPr>
        <p:spPr>
          <a:xfrm>
            <a:off x="5219700" y="3284538"/>
            <a:ext cx="2962275" cy="1524000"/>
          </a:xfrm>
        </p:spPr>
        <p:txBody>
          <a:bodyPr>
            <a:normAutofit fontScale="90000"/>
          </a:bodyPr>
          <a:lstStyle/>
          <a:p>
            <a:pPr eaLnBrk="1" hangingPunct="1">
              <a:lnSpc>
                <a:spcPct val="150000"/>
              </a:lnSpc>
            </a:pPr>
            <a:r>
              <a:rPr lang="ar-EG" altLang="ar-EG" sz="6000">
                <a:solidFill>
                  <a:srgbClr val="FFC000"/>
                </a:solidFill>
                <a:ea typeface="AF_Taif Normal"/>
                <a:cs typeface="AF_Taif Normal"/>
              </a:rPr>
              <a:t>أهلا بحضراتكم</a:t>
            </a:r>
          </a:p>
        </p:txBody>
      </p:sp>
      <p:sp>
        <p:nvSpPr>
          <p:cNvPr id="6148"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r>
              <a:rPr lang="ar-EG" altLang="ar-EG">
                <a:solidFill>
                  <a:srgbClr val="898989"/>
                </a:solidFill>
              </a:rPr>
              <a:t>إدارة التدريب </a:t>
            </a:r>
            <a:endParaRPr lang="en-US" altLang="ar-EG">
              <a:solidFill>
                <a:srgbClr val="898989"/>
              </a:solidFill>
            </a:endParaRPr>
          </a:p>
        </p:txBody>
      </p:sp>
      <p:sp>
        <p:nvSpPr>
          <p:cNvPr id="614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98547E6E-571A-499B-BE85-347A5DBAE64E}" type="slidenum">
              <a:rPr lang="en-US" altLang="ar-EG" smtClean="0">
                <a:solidFill>
                  <a:srgbClr val="898989"/>
                </a:solidFill>
              </a:rPr>
              <a:pPr/>
              <a:t>2</a:t>
            </a:fld>
            <a:endParaRPr lang="en-US" altLang="ar-EG">
              <a:solidFill>
                <a:srgbClr val="898989"/>
              </a:solidFill>
            </a:endParaRPr>
          </a:p>
        </p:txBody>
      </p:sp>
    </p:spTree>
    <p:extLst>
      <p:ext uri="{BB962C8B-B14F-4D97-AF65-F5344CB8AC3E}">
        <p14:creationId xmlns:p14="http://schemas.microsoft.com/office/powerpoint/2010/main" val="19284493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endParaRPr lang="ar-EG"/>
          </a:p>
        </p:txBody>
      </p:sp>
      <p:pic>
        <p:nvPicPr>
          <p:cNvPr id="1026" name="Picture 2" descr="F:\40439198_1844332702318602_1541408125528047616_n.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5" name="Picture 2" descr="faculty logo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685800"/>
            <a:ext cx="1828800" cy="122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8"/>
          <p:cNvSpPr txBox="1">
            <a:spLocks noChangeArrowheads="1"/>
          </p:cNvSpPr>
          <p:nvPr/>
        </p:nvSpPr>
        <p:spPr bwMode="auto">
          <a:xfrm>
            <a:off x="1981200" y="1066800"/>
            <a:ext cx="1143000" cy="461665"/>
          </a:xfrm>
          <a:prstGeom prst="rect">
            <a:avLst/>
          </a:prstGeom>
          <a:solidFill>
            <a:srgbClr val="0033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en-US" altLang="ar-EG" sz="2400" b="1" dirty="0">
                <a:solidFill>
                  <a:srgbClr val="FFFF00"/>
                </a:solidFill>
              </a:rPr>
              <a:t>1</a:t>
            </a:r>
            <a:r>
              <a:rPr lang="en-US" altLang="ar-EG" sz="2400" b="1" baseline="30000" dirty="0">
                <a:solidFill>
                  <a:srgbClr val="FFFF00"/>
                </a:solidFill>
              </a:rPr>
              <a:t>st</a:t>
            </a:r>
            <a:r>
              <a:rPr lang="en-US" altLang="ar-EG" sz="2400" b="1" dirty="0">
                <a:solidFill>
                  <a:srgbClr val="FFFF00"/>
                </a:solidFill>
              </a:rPr>
              <a:t> Y</a:t>
            </a:r>
            <a:endParaRPr lang="ar-EG" altLang="ar-EG" sz="2400" b="1" dirty="0">
              <a:solidFill>
                <a:srgbClr val="FFFF00"/>
              </a:solidFill>
            </a:endParaRPr>
          </a:p>
        </p:txBody>
      </p:sp>
      <p:sp>
        <p:nvSpPr>
          <p:cNvPr id="7" name="Rectangle 2"/>
          <p:cNvSpPr txBox="1">
            <a:spLocks/>
          </p:cNvSpPr>
          <p:nvPr/>
        </p:nvSpPr>
        <p:spPr>
          <a:xfrm>
            <a:off x="1476375" y="1"/>
            <a:ext cx="5832475" cy="9906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EG" altLang="ar-EG" sz="4400" b="0" i="0" u="none" strike="noStrike" kern="1200" cap="none" spc="0" normalizeH="0" baseline="0" noProof="0" dirty="0" smtClean="0">
                <a:ln>
                  <a:noFill/>
                </a:ln>
                <a:solidFill>
                  <a:srgbClr val="C00000"/>
                </a:solidFill>
                <a:effectLst/>
                <a:uLnTx/>
                <a:uFillTx/>
                <a:latin typeface="+mj-lt"/>
                <a:ea typeface="AF_Taif Normal"/>
                <a:cs typeface="AF_Taif Normal"/>
              </a:rPr>
              <a:t>التعارف</a:t>
            </a:r>
            <a:endParaRPr kumimoji="0" lang="ar-EG" altLang="ar-EG" sz="4400" b="0" i="0" u="none" strike="noStrike" kern="1200" cap="none" spc="0" normalizeH="0" baseline="0" noProof="0" dirty="0">
              <a:ln>
                <a:noFill/>
              </a:ln>
              <a:solidFill>
                <a:srgbClr val="C00000"/>
              </a:solidFill>
              <a:effectLst/>
              <a:uLnTx/>
              <a:uFillTx/>
              <a:latin typeface="+mj-lt"/>
              <a:ea typeface="AF_Taif Normal"/>
              <a:cs typeface="AF_Taif Norma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idx="4294967295"/>
          </p:nvPr>
        </p:nvSpPr>
        <p:spPr>
          <a:xfrm>
            <a:off x="0" y="1873250"/>
            <a:ext cx="9144000" cy="2147888"/>
          </a:xfrm>
          <a:solidFill>
            <a:srgbClr val="FFFF00"/>
          </a:solidFill>
        </p:spPr>
        <p:txBody>
          <a:bodyPr>
            <a:normAutofit/>
          </a:bodyPr>
          <a:lstStyle/>
          <a:p>
            <a:pPr rtl="1"/>
            <a:r>
              <a:rPr lang="en-US" sz="6600" b="1" dirty="0">
                <a:solidFill>
                  <a:srgbClr val="FF0000"/>
                </a:solidFill>
              </a:rPr>
              <a:t>Anticipations</a:t>
            </a:r>
          </a:p>
        </p:txBody>
      </p:sp>
      <p:pic>
        <p:nvPicPr>
          <p:cNvPr id="1026" name="Picture 2" descr="faculty logo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3235"/>
            <a:ext cx="1165034" cy="122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5fcb76d86a0ba9d5c28d0a79cbb1e7a8_400x400[1]"/>
          <p:cNvPicPr>
            <a:picLocks noChangeAspect="1" noChangeArrowheads="1"/>
          </p:cNvPicPr>
          <p:nvPr/>
        </p:nvPicPr>
        <p:blipFill>
          <a:blip r:embed="rId4" cstate="print">
            <a:extLst>
              <a:ext uri="{28A0092B-C50C-407E-A947-70E740481C1C}">
                <a14:useLocalDpi xmlns:a14="http://schemas.microsoft.com/office/drawing/2010/main" val="0"/>
              </a:ext>
            </a:extLst>
          </a:blip>
          <a:srcRect b="8701"/>
          <a:stretch>
            <a:fillRect/>
          </a:stretch>
        </p:blipFill>
        <p:spPr bwMode="auto">
          <a:xfrm>
            <a:off x="7841924" y="0"/>
            <a:ext cx="1302076" cy="1222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6025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idx="4294967295"/>
          </p:nvPr>
        </p:nvSpPr>
        <p:spPr>
          <a:xfrm>
            <a:off x="0" y="1873250"/>
            <a:ext cx="9144000" cy="2147888"/>
          </a:xfrm>
          <a:solidFill>
            <a:srgbClr val="FFFF00"/>
          </a:solidFill>
        </p:spPr>
        <p:txBody>
          <a:bodyPr>
            <a:normAutofit/>
          </a:bodyPr>
          <a:lstStyle/>
          <a:p>
            <a:pPr rtl="1"/>
            <a:r>
              <a:rPr lang="en-US" sz="6600" b="1" dirty="0">
                <a:solidFill>
                  <a:srgbClr val="FF0000"/>
                </a:solidFill>
              </a:rPr>
              <a:t>Learning Objectives</a:t>
            </a:r>
          </a:p>
        </p:txBody>
      </p:sp>
      <p:pic>
        <p:nvPicPr>
          <p:cNvPr id="1026" name="Picture 2" descr="faculty logo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3235"/>
            <a:ext cx="1165034" cy="122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5fcb76d86a0ba9d5c28d0a79cbb1e7a8_400x400[1]"/>
          <p:cNvPicPr>
            <a:picLocks noChangeAspect="1" noChangeArrowheads="1"/>
          </p:cNvPicPr>
          <p:nvPr/>
        </p:nvPicPr>
        <p:blipFill>
          <a:blip r:embed="rId4" cstate="print">
            <a:extLst>
              <a:ext uri="{28A0092B-C50C-407E-A947-70E740481C1C}">
                <a14:useLocalDpi xmlns:a14="http://schemas.microsoft.com/office/drawing/2010/main" val="0"/>
              </a:ext>
            </a:extLst>
          </a:blip>
          <a:srcRect b="8701"/>
          <a:stretch>
            <a:fillRect/>
          </a:stretch>
        </p:blipFill>
        <p:spPr bwMode="auto">
          <a:xfrm>
            <a:off x="7841924" y="0"/>
            <a:ext cx="1302076" cy="1222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84633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2"/>
          <p:cNvSpPr>
            <a:spLocks noGrp="1"/>
          </p:cNvSpPr>
          <p:nvPr>
            <p:ph idx="4294967295"/>
          </p:nvPr>
        </p:nvSpPr>
        <p:spPr>
          <a:xfrm>
            <a:off x="0" y="1128584"/>
            <a:ext cx="9144000" cy="4997579"/>
          </a:xfrm>
          <a:solidFill>
            <a:srgbClr val="FFFF00"/>
          </a:solidFill>
        </p:spPr>
        <p:txBody>
          <a:bodyPr>
            <a:noAutofit/>
          </a:bodyPr>
          <a:lstStyle/>
          <a:p>
            <a:pPr>
              <a:buNone/>
            </a:pPr>
            <a:r>
              <a:rPr lang="en-GB" sz="3600" b="1" dirty="0">
                <a:solidFill>
                  <a:srgbClr val="7030A0"/>
                </a:solidFill>
              </a:rPr>
              <a:t>By the end of this session you should:-</a:t>
            </a:r>
          </a:p>
          <a:p>
            <a:r>
              <a:rPr lang="en-US" sz="3600" b="1" dirty="0" smtClean="0"/>
              <a:t>	</a:t>
            </a:r>
            <a:r>
              <a:rPr lang="en-US" sz="3600" b="1" dirty="0" smtClean="0">
                <a:solidFill>
                  <a:srgbClr val="FF0000"/>
                </a:solidFill>
              </a:rPr>
              <a:t>Define</a:t>
            </a:r>
            <a:r>
              <a:rPr lang="en-US" sz="3600" b="1" dirty="0" smtClean="0"/>
              <a:t> </a:t>
            </a:r>
            <a:r>
              <a:rPr lang="en-US" sz="3600" b="1" dirty="0" smtClean="0">
                <a:solidFill>
                  <a:srgbClr val="7030A0"/>
                </a:solidFill>
              </a:rPr>
              <a:t>andragogy</a:t>
            </a:r>
            <a:r>
              <a:rPr lang="en-US" sz="3600" b="1" dirty="0" smtClean="0"/>
              <a:t>.</a:t>
            </a:r>
          </a:p>
          <a:p>
            <a:r>
              <a:rPr lang="en-US" sz="3600" b="1" dirty="0" smtClean="0"/>
              <a:t>	</a:t>
            </a:r>
            <a:r>
              <a:rPr lang="en-US" sz="3600" b="1" dirty="0" smtClean="0">
                <a:solidFill>
                  <a:srgbClr val="FF0000"/>
                </a:solidFill>
              </a:rPr>
              <a:t>Define</a:t>
            </a:r>
            <a:r>
              <a:rPr lang="en-US" sz="3600" b="1" dirty="0" smtClean="0"/>
              <a:t> </a:t>
            </a:r>
            <a:r>
              <a:rPr lang="en-US" sz="3600" b="1" dirty="0" smtClean="0">
                <a:solidFill>
                  <a:srgbClr val="7030A0"/>
                </a:solidFill>
              </a:rPr>
              <a:t>learning</a:t>
            </a:r>
            <a:r>
              <a:rPr lang="en-US" sz="3600" b="1" dirty="0" smtClean="0"/>
              <a:t> as a change in behavior or 	cognitive process.</a:t>
            </a:r>
          </a:p>
          <a:p>
            <a:r>
              <a:rPr lang="en-US" sz="3600" b="1" dirty="0" smtClean="0"/>
              <a:t>	</a:t>
            </a:r>
            <a:r>
              <a:rPr lang="en-US" sz="3600" b="1" dirty="0" smtClean="0">
                <a:solidFill>
                  <a:srgbClr val="FF0000"/>
                </a:solidFill>
              </a:rPr>
              <a:t>Describe</a:t>
            </a:r>
            <a:r>
              <a:rPr lang="en-US" sz="3600" b="1" dirty="0" smtClean="0"/>
              <a:t> </a:t>
            </a:r>
            <a:r>
              <a:rPr lang="en-US" sz="3600" b="1" dirty="0" smtClean="0">
                <a:solidFill>
                  <a:srgbClr val="7030A0"/>
                </a:solidFill>
              </a:rPr>
              <a:t>characteristics of adult learners</a:t>
            </a:r>
            <a:r>
              <a:rPr lang="en-US" sz="3600" b="1" dirty="0" smtClean="0"/>
              <a:t>.</a:t>
            </a:r>
          </a:p>
          <a:p>
            <a:r>
              <a:rPr lang="en-US" sz="3600" b="1" dirty="0" smtClean="0"/>
              <a:t>	</a:t>
            </a:r>
            <a:r>
              <a:rPr lang="en-US" sz="3600" b="1" dirty="0" smtClean="0">
                <a:solidFill>
                  <a:srgbClr val="FF0000"/>
                </a:solidFill>
              </a:rPr>
              <a:t>Describe</a:t>
            </a:r>
            <a:r>
              <a:rPr lang="en-US" sz="3600" b="1" dirty="0" smtClean="0"/>
              <a:t> </a:t>
            </a:r>
            <a:r>
              <a:rPr lang="en-US" sz="3600" b="1" dirty="0" smtClean="0">
                <a:solidFill>
                  <a:srgbClr val="7030A0"/>
                </a:solidFill>
              </a:rPr>
              <a:t>principles of adult learning</a:t>
            </a:r>
            <a:r>
              <a:rPr lang="en-US" sz="3600" b="1" dirty="0" smtClean="0"/>
              <a:t>.</a:t>
            </a:r>
          </a:p>
          <a:p>
            <a:r>
              <a:rPr lang="en-US" sz="3600" b="1" dirty="0" smtClean="0"/>
              <a:t>	</a:t>
            </a:r>
            <a:r>
              <a:rPr lang="en-US" sz="3600" b="1" dirty="0" smtClean="0">
                <a:solidFill>
                  <a:srgbClr val="FF0000"/>
                </a:solidFill>
              </a:rPr>
              <a:t>Apply</a:t>
            </a:r>
            <a:r>
              <a:rPr lang="en-US" sz="3600" b="1" dirty="0" smtClean="0">
                <a:solidFill>
                  <a:srgbClr val="7030A0"/>
                </a:solidFill>
              </a:rPr>
              <a:t> principles of adult learning </a:t>
            </a:r>
            <a:r>
              <a:rPr lang="en-US" sz="3600" b="1" dirty="0" smtClean="0"/>
              <a:t>to training.</a:t>
            </a:r>
          </a:p>
          <a:p>
            <a:pPr eaLnBrk="1" hangingPunct="1">
              <a:buFontTx/>
              <a:buNone/>
            </a:pPr>
            <a:endParaRPr lang="en-US" sz="4000" b="1" dirty="0" smtClean="0"/>
          </a:p>
        </p:txBody>
      </p:sp>
      <p:sp>
        <p:nvSpPr>
          <p:cNvPr id="5124"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C320DFF9-9066-4542-A65D-88B86A1244C4}" type="slidenum">
              <a:rPr lang="en-US" smtClean="0"/>
              <a:pPr eaLnBrk="1" hangingPunct="1"/>
              <a:t>6</a:t>
            </a:fld>
            <a:endParaRPr lang="en-US" smtClean="0"/>
          </a:p>
        </p:txBody>
      </p:sp>
      <p:sp>
        <p:nvSpPr>
          <p:cNvPr id="5125" name="Footer Placeholder 3"/>
          <p:cNvSpPr txBox="1">
            <a:spLocks noGrp="1"/>
          </p:cNvSpPr>
          <p:nvPr/>
        </p:nvSpPr>
        <p:spPr bwMode="auto">
          <a:xfrm>
            <a:off x="3124200" y="6400800"/>
            <a:ext cx="2895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ctr" eaLnBrk="1" hangingPunct="1"/>
            <a:r>
              <a:rPr lang="en-US" sz="900" baseline="30000">
                <a:cs typeface="Arial" pitchFamily="34" charset="0"/>
              </a:rPr>
              <a:t>©</a:t>
            </a:r>
            <a:r>
              <a:rPr lang="en-US" sz="900">
                <a:cs typeface="Arial" pitchFamily="34" charset="0"/>
              </a:rPr>
              <a:t>SHRM 2009</a:t>
            </a:r>
          </a:p>
        </p:txBody>
      </p:sp>
      <p:sp>
        <p:nvSpPr>
          <p:cNvPr id="6" name="Rectangle 2"/>
          <p:cNvSpPr txBox="1">
            <a:spLocks noChangeArrowheads="1"/>
          </p:cNvSpPr>
          <p:nvPr/>
        </p:nvSpPr>
        <p:spPr>
          <a:xfrm>
            <a:off x="457200" y="-14416"/>
            <a:ext cx="8229600" cy="1143000"/>
          </a:xfrm>
          <a:prstGeom prst="rect">
            <a:avLst/>
          </a:prstGeom>
          <a:solidFill>
            <a:srgbClr val="92D050"/>
          </a:solidFill>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5400" smtClean="0"/>
              <a:t>Learning </a:t>
            </a:r>
            <a:r>
              <a:rPr lang="en-US" sz="5400" smtClean="0">
                <a:solidFill>
                  <a:srgbClr val="FF0000"/>
                </a:solidFill>
              </a:rPr>
              <a:t>Objectives</a:t>
            </a:r>
            <a:endParaRPr lang="en-GB" sz="5400" dirty="0" smtClean="0"/>
          </a:p>
        </p:txBody>
      </p:sp>
    </p:spTree>
    <p:extLst>
      <p:ext uri="{BB962C8B-B14F-4D97-AF65-F5344CB8AC3E}">
        <p14:creationId xmlns:p14="http://schemas.microsoft.com/office/powerpoint/2010/main" val="429420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14416"/>
            <a:ext cx="8229600" cy="1143000"/>
          </a:xfrm>
          <a:solidFill>
            <a:srgbClr val="92D050"/>
          </a:solidFill>
        </p:spPr>
        <p:txBody>
          <a:bodyPr>
            <a:normAutofit fontScale="90000"/>
          </a:bodyPr>
          <a:lstStyle/>
          <a:p>
            <a:r>
              <a:rPr lang="en-GB" sz="5400" b="1" dirty="0" smtClean="0"/>
              <a:t>Learning </a:t>
            </a:r>
            <a:r>
              <a:rPr lang="en-US" sz="5400" b="1" dirty="0" smtClean="0">
                <a:solidFill>
                  <a:srgbClr val="FF0000"/>
                </a:solidFill>
              </a:rPr>
              <a:t>Objectives (continue)</a:t>
            </a:r>
            <a:endParaRPr lang="en-GB" sz="5400" b="1" dirty="0" smtClean="0"/>
          </a:p>
        </p:txBody>
      </p:sp>
      <p:sp>
        <p:nvSpPr>
          <p:cNvPr id="64515" name="Rectangle 3"/>
          <p:cNvSpPr>
            <a:spLocks noGrp="1" noChangeArrowheads="1"/>
          </p:cNvSpPr>
          <p:nvPr>
            <p:ph type="body" idx="1"/>
          </p:nvPr>
        </p:nvSpPr>
        <p:spPr>
          <a:xfrm>
            <a:off x="0" y="1295400"/>
            <a:ext cx="9144000" cy="5562600"/>
          </a:xfrm>
          <a:solidFill>
            <a:srgbClr val="FFFF00"/>
          </a:solidFill>
        </p:spPr>
        <p:txBody>
          <a:bodyPr rtlCol="0">
            <a:noAutofit/>
          </a:bodyPr>
          <a:lstStyle/>
          <a:p>
            <a:pPr eaLnBrk="1" fontAlgn="auto" hangingPunct="1">
              <a:spcAft>
                <a:spcPts val="0"/>
              </a:spcAft>
              <a:buFont typeface="Wingdings" pitchFamily="2" charset="2"/>
              <a:buNone/>
              <a:defRPr/>
            </a:pPr>
            <a:r>
              <a:rPr lang="en-GB" sz="3600" b="1" dirty="0" smtClean="0">
                <a:solidFill>
                  <a:srgbClr val="7030A0"/>
                </a:solidFill>
              </a:rPr>
              <a:t>By the end of this session you should</a:t>
            </a:r>
            <a:r>
              <a:rPr lang="en-GB" sz="3600" b="1" dirty="0" smtClean="0"/>
              <a:t>:-</a:t>
            </a:r>
          </a:p>
          <a:p>
            <a:pPr eaLnBrk="1" fontAlgn="auto" hangingPunct="1">
              <a:spcAft>
                <a:spcPts val="0"/>
              </a:spcAft>
              <a:defRPr/>
            </a:pPr>
            <a:r>
              <a:rPr lang="en-GB" sz="3600" b="1" dirty="0" smtClean="0"/>
              <a:t>Be aware of the </a:t>
            </a:r>
            <a:r>
              <a:rPr lang="en-GB" sz="3600" b="1" dirty="0" smtClean="0">
                <a:solidFill>
                  <a:srgbClr val="7030A0"/>
                </a:solidFill>
              </a:rPr>
              <a:t>policies</a:t>
            </a:r>
            <a:r>
              <a:rPr lang="en-GB" sz="3600" b="1" dirty="0" smtClean="0"/>
              <a:t> effecting change in higher education</a:t>
            </a:r>
          </a:p>
          <a:p>
            <a:pPr eaLnBrk="1" fontAlgn="auto" hangingPunct="1">
              <a:spcAft>
                <a:spcPts val="0"/>
              </a:spcAft>
              <a:defRPr/>
            </a:pPr>
            <a:r>
              <a:rPr lang="en-GB" sz="3600" b="1" dirty="0" smtClean="0"/>
              <a:t>Understand why an </a:t>
            </a:r>
            <a:r>
              <a:rPr lang="en-GB" sz="3600" b="1" dirty="0" smtClean="0">
                <a:solidFill>
                  <a:srgbClr val="7030A0"/>
                </a:solidFill>
              </a:rPr>
              <a:t>accredited teaching qualification</a:t>
            </a:r>
            <a:r>
              <a:rPr lang="en-GB" sz="3600" b="1" dirty="0" smtClean="0"/>
              <a:t> in necessary for a career in HE</a:t>
            </a:r>
          </a:p>
          <a:p>
            <a:pPr eaLnBrk="1" fontAlgn="auto" hangingPunct="1">
              <a:spcAft>
                <a:spcPts val="0"/>
              </a:spcAft>
              <a:defRPr/>
            </a:pPr>
            <a:r>
              <a:rPr lang="en-GB" sz="3600" b="1" dirty="0" smtClean="0"/>
              <a:t>Appreciate the </a:t>
            </a:r>
            <a:r>
              <a:rPr lang="en-GB" sz="3600" b="1" dirty="0" smtClean="0">
                <a:solidFill>
                  <a:srgbClr val="7030A0"/>
                </a:solidFill>
              </a:rPr>
              <a:t>context</a:t>
            </a:r>
            <a:r>
              <a:rPr lang="en-GB" sz="3600" b="1" dirty="0" smtClean="0"/>
              <a:t> within which HE teaching is undertaken</a:t>
            </a:r>
          </a:p>
          <a:p>
            <a:pPr eaLnBrk="1" fontAlgn="auto" hangingPunct="1">
              <a:spcAft>
                <a:spcPts val="0"/>
              </a:spcAft>
              <a:defRPr/>
            </a:pPr>
            <a:r>
              <a:rPr lang="en-GB" sz="3600" b="1" dirty="0" smtClean="0"/>
              <a:t>Identify some </a:t>
            </a:r>
            <a:r>
              <a:rPr lang="en-GB" sz="3600" b="1" dirty="0" smtClean="0">
                <a:solidFill>
                  <a:srgbClr val="7030A0"/>
                </a:solidFill>
              </a:rPr>
              <a:t>implications</a:t>
            </a:r>
            <a:r>
              <a:rPr lang="en-GB" sz="3600" b="1" dirty="0" smtClean="0"/>
              <a:t> for teaching in the </a:t>
            </a:r>
            <a:r>
              <a:rPr lang="en-GB" sz="3600" b="1" dirty="0" smtClean="0">
                <a:solidFill>
                  <a:srgbClr val="7030A0"/>
                </a:solidFill>
              </a:rPr>
              <a:t>future</a:t>
            </a:r>
          </a:p>
        </p:txBody>
      </p:sp>
    </p:spTree>
    <p:extLst>
      <p:ext uri="{BB962C8B-B14F-4D97-AF65-F5344CB8AC3E}">
        <p14:creationId xmlns:p14="http://schemas.microsoft.com/office/powerpoint/2010/main" val="5510723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4514"/>
                                        </p:tgtEl>
                                        <p:attrNameLst>
                                          <p:attrName>style.visibility</p:attrName>
                                        </p:attrNameLst>
                                      </p:cBhvr>
                                      <p:to>
                                        <p:strVal val="visible"/>
                                      </p:to>
                                    </p:set>
                                    <p:animEffect transition="in" filter="fade">
                                      <p:cBhvr>
                                        <p:cTn id="7" dur="2000"/>
                                        <p:tgtEl>
                                          <p:spTgt spid="645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4515">
                                            <p:bg/>
                                          </p:spTgt>
                                        </p:tgtEl>
                                        <p:attrNameLst>
                                          <p:attrName>style.visibility</p:attrName>
                                        </p:attrNameLst>
                                      </p:cBhvr>
                                      <p:to>
                                        <p:strVal val="visible"/>
                                      </p:to>
                                    </p:set>
                                    <p:animEffect transition="in" filter="fade">
                                      <p:cBhvr>
                                        <p:cTn id="12" dur="2000"/>
                                        <p:tgtEl>
                                          <p:spTgt spid="64515">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4515">
                                            <p:txEl>
                                              <p:pRg st="0" end="0"/>
                                            </p:txEl>
                                          </p:spTgt>
                                        </p:tgtEl>
                                        <p:attrNameLst>
                                          <p:attrName>style.visibility</p:attrName>
                                        </p:attrNameLst>
                                      </p:cBhvr>
                                      <p:to>
                                        <p:strVal val="visible"/>
                                      </p:to>
                                    </p:set>
                                    <p:animEffect transition="in" filter="fade">
                                      <p:cBhvr>
                                        <p:cTn id="17" dur="2000"/>
                                        <p:tgtEl>
                                          <p:spTgt spid="6451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4515">
                                            <p:txEl>
                                              <p:pRg st="1" end="1"/>
                                            </p:txEl>
                                          </p:spTgt>
                                        </p:tgtEl>
                                        <p:attrNameLst>
                                          <p:attrName>style.visibility</p:attrName>
                                        </p:attrNameLst>
                                      </p:cBhvr>
                                      <p:to>
                                        <p:strVal val="visible"/>
                                      </p:to>
                                    </p:set>
                                    <p:animEffect transition="in" filter="fade">
                                      <p:cBhvr>
                                        <p:cTn id="22" dur="2000"/>
                                        <p:tgtEl>
                                          <p:spTgt spid="64515">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4515">
                                            <p:txEl>
                                              <p:pRg st="2" end="2"/>
                                            </p:txEl>
                                          </p:spTgt>
                                        </p:tgtEl>
                                        <p:attrNameLst>
                                          <p:attrName>style.visibility</p:attrName>
                                        </p:attrNameLst>
                                      </p:cBhvr>
                                      <p:to>
                                        <p:strVal val="visible"/>
                                      </p:to>
                                    </p:set>
                                    <p:animEffect transition="in" filter="fade">
                                      <p:cBhvr>
                                        <p:cTn id="27" dur="2000"/>
                                        <p:tgtEl>
                                          <p:spTgt spid="64515">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4515">
                                            <p:txEl>
                                              <p:pRg st="3" end="3"/>
                                            </p:txEl>
                                          </p:spTgt>
                                        </p:tgtEl>
                                        <p:attrNameLst>
                                          <p:attrName>style.visibility</p:attrName>
                                        </p:attrNameLst>
                                      </p:cBhvr>
                                      <p:to>
                                        <p:strVal val="visible"/>
                                      </p:to>
                                    </p:set>
                                    <p:animEffect transition="in" filter="fade">
                                      <p:cBhvr>
                                        <p:cTn id="32" dur="2000"/>
                                        <p:tgtEl>
                                          <p:spTgt spid="64515">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4515">
                                            <p:txEl>
                                              <p:pRg st="4" end="4"/>
                                            </p:txEl>
                                          </p:spTgt>
                                        </p:tgtEl>
                                        <p:attrNameLst>
                                          <p:attrName>style.visibility</p:attrName>
                                        </p:attrNameLst>
                                      </p:cBhvr>
                                      <p:to>
                                        <p:strVal val="visible"/>
                                      </p:to>
                                    </p:set>
                                    <p:animEffect transition="in" filter="fade">
                                      <p:cBhvr>
                                        <p:cTn id="37" dur="2000"/>
                                        <p:tgtEl>
                                          <p:spTgt spid="645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animBg="1"/>
      <p:bldP spid="64515"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5"/>
          <p:cNvSpPr>
            <a:spLocks noGrp="1"/>
          </p:cNvSpPr>
          <p:nvPr>
            <p:ph type="ctrTitle"/>
          </p:nvPr>
        </p:nvSpPr>
        <p:spPr>
          <a:xfrm>
            <a:off x="0" y="2130425"/>
            <a:ext cx="9144000" cy="1470025"/>
          </a:xfrm>
          <a:solidFill>
            <a:srgbClr val="FFFF00"/>
          </a:solidFill>
        </p:spPr>
        <p:txBody>
          <a:bodyPr>
            <a:noAutofit/>
          </a:bodyPr>
          <a:lstStyle/>
          <a:p>
            <a:pPr eaLnBrk="1" hangingPunct="1"/>
            <a:r>
              <a:rPr lang="en-US" sz="6000" b="1" dirty="0" smtClean="0">
                <a:solidFill>
                  <a:srgbClr val="7030A0"/>
                </a:solidFill>
              </a:rPr>
              <a:t>Adult Learning Principles</a:t>
            </a:r>
            <a:endParaRPr lang="en-US" sz="6000" dirty="0" smtClean="0">
              <a:solidFill>
                <a:srgbClr val="7030A0"/>
              </a:solidFill>
            </a:endParaRPr>
          </a:p>
        </p:txBody>
      </p:sp>
      <p:sp>
        <p:nvSpPr>
          <p:cNvPr id="3075" name="Subtitle 6"/>
          <p:cNvSpPr>
            <a:spLocks noGrp="1"/>
          </p:cNvSpPr>
          <p:nvPr>
            <p:ph type="subTitle" idx="1"/>
          </p:nvPr>
        </p:nvSpPr>
        <p:spPr/>
        <p:txBody>
          <a:bodyPr/>
          <a:lstStyle/>
          <a:p>
            <a:pPr eaLnBrk="1" hangingPunct="1"/>
            <a:r>
              <a:rPr lang="en-US" sz="800" smtClean="0"/>
              <a:t> </a:t>
            </a:r>
          </a:p>
        </p:txBody>
      </p:sp>
      <p:sp>
        <p:nvSpPr>
          <p:cNvPr id="3076" name="Slide Number Placeholder 4"/>
          <p:cNvSpPr>
            <a:spLocks noGrp="1"/>
          </p:cNvSpPr>
          <p:nvPr>
            <p:ph type="sldNum" sz="quarter" idx="11"/>
          </p:nvPr>
        </p:nvSpPr>
        <p:spPr>
          <a:xfrm>
            <a:off x="6553200" y="6400800"/>
            <a:ext cx="2133600" cy="32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4A4F4801-9DD4-414E-98BF-797392E4AC23}" type="slidenum">
              <a:rPr lang="en-US" smtClean="0"/>
              <a:pPr eaLnBrk="1" hangingPunct="1"/>
              <a:t>8</a:t>
            </a:fld>
            <a:endParaRPr lang="en-US" smtClean="0"/>
          </a:p>
        </p:txBody>
      </p:sp>
      <p:sp>
        <p:nvSpPr>
          <p:cNvPr id="3077" name="Footer Placeholder 3"/>
          <p:cNvSpPr txBox="1">
            <a:spLocks noGrp="1"/>
          </p:cNvSpPr>
          <p:nvPr/>
        </p:nvSpPr>
        <p:spPr bwMode="auto">
          <a:xfrm>
            <a:off x="3124200" y="6400800"/>
            <a:ext cx="2895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ctr" eaLnBrk="1" hangingPunct="1"/>
            <a:r>
              <a:rPr lang="en-US" sz="900" baseline="30000">
                <a:cs typeface="Arial" pitchFamily="34" charset="0"/>
              </a:rPr>
              <a:t>©</a:t>
            </a:r>
            <a:r>
              <a:rPr lang="en-US" sz="900">
                <a:cs typeface="Arial" pitchFamily="34" charset="0"/>
              </a:rPr>
              <a:t>SHRM 2009</a:t>
            </a:r>
          </a:p>
        </p:txBody>
      </p:sp>
    </p:spTree>
    <p:extLst>
      <p:ext uri="{BB962C8B-B14F-4D97-AF65-F5344CB8AC3E}">
        <p14:creationId xmlns:p14="http://schemas.microsoft.com/office/powerpoint/2010/main" val="7741729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a:solidFill>
            <a:srgbClr val="92D050"/>
          </a:solidFill>
        </p:spPr>
        <p:txBody>
          <a:bodyPr>
            <a:normAutofit/>
          </a:bodyPr>
          <a:lstStyle/>
          <a:p>
            <a:pPr eaLnBrk="1" hangingPunct="1"/>
            <a:r>
              <a:rPr lang="en-US" sz="4800" b="1" dirty="0" smtClean="0">
                <a:solidFill>
                  <a:srgbClr val="FF0000"/>
                </a:solidFill>
              </a:rPr>
              <a:t>Learning</a:t>
            </a:r>
          </a:p>
        </p:txBody>
      </p:sp>
      <p:sp>
        <p:nvSpPr>
          <p:cNvPr id="4099" name="Content Placeholder 2"/>
          <p:cNvSpPr>
            <a:spLocks noGrp="1"/>
          </p:cNvSpPr>
          <p:nvPr>
            <p:ph idx="4294967295"/>
          </p:nvPr>
        </p:nvSpPr>
        <p:spPr>
          <a:xfrm>
            <a:off x="0" y="1676400"/>
            <a:ext cx="9144000" cy="4449763"/>
          </a:xfrm>
          <a:solidFill>
            <a:srgbClr val="FFFF00"/>
          </a:solidFill>
        </p:spPr>
        <p:txBody>
          <a:bodyPr>
            <a:normAutofit/>
          </a:bodyPr>
          <a:lstStyle/>
          <a:p>
            <a:pPr eaLnBrk="1" hangingPunct="1">
              <a:buFontTx/>
              <a:buNone/>
            </a:pPr>
            <a:r>
              <a:rPr lang="en-US" sz="4000" b="1" dirty="0" smtClean="0"/>
              <a:t>	A relatively </a:t>
            </a:r>
            <a:r>
              <a:rPr lang="en-US" sz="4000" b="1" dirty="0" smtClean="0">
                <a:solidFill>
                  <a:srgbClr val="7030A0"/>
                </a:solidFill>
              </a:rPr>
              <a:t>permanent change </a:t>
            </a:r>
            <a:r>
              <a:rPr lang="en-US" sz="4000" b="1" dirty="0" smtClean="0"/>
              <a:t>in human capabilities that is </a:t>
            </a:r>
            <a:r>
              <a:rPr lang="en-US" sz="4000" b="1" dirty="0" smtClean="0">
                <a:solidFill>
                  <a:srgbClr val="7030A0"/>
                </a:solidFill>
              </a:rPr>
              <a:t>not a result of growth processes</a:t>
            </a:r>
            <a:r>
              <a:rPr lang="en-US" sz="4000" b="1" dirty="0" smtClean="0"/>
              <a:t>.</a:t>
            </a:r>
          </a:p>
          <a:p>
            <a:pPr eaLnBrk="1" hangingPunct="1">
              <a:buFontTx/>
              <a:buNone/>
            </a:pPr>
            <a:endParaRPr lang="en-US" sz="4000" b="1" i="1" dirty="0" smtClean="0"/>
          </a:p>
          <a:p>
            <a:pPr eaLnBrk="1" hangingPunct="1">
              <a:buFontTx/>
              <a:buNone/>
            </a:pPr>
            <a:r>
              <a:rPr lang="en-US" sz="4000" b="1" i="1" dirty="0" smtClean="0"/>
              <a:t>	</a:t>
            </a:r>
          </a:p>
          <a:p>
            <a:pPr eaLnBrk="1" hangingPunct="1">
              <a:buFontTx/>
              <a:buNone/>
            </a:pPr>
            <a:r>
              <a:rPr lang="en-US" sz="4000" b="1" i="1" dirty="0" smtClean="0"/>
              <a:t>						</a:t>
            </a:r>
            <a:r>
              <a:rPr lang="en-US" sz="4000" b="1" dirty="0" err="1" smtClean="0"/>
              <a:t>Noe</a:t>
            </a:r>
            <a:r>
              <a:rPr lang="en-US" sz="4000" b="1" dirty="0" smtClean="0"/>
              <a:t>, 2008</a:t>
            </a:r>
          </a:p>
        </p:txBody>
      </p:sp>
      <p:sp>
        <p:nvSpPr>
          <p:cNvPr id="4100"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852DCE79-5697-40A4-B5BA-C1D6272032FB}" type="slidenum">
              <a:rPr lang="en-US" smtClean="0"/>
              <a:pPr eaLnBrk="1" hangingPunct="1"/>
              <a:t>9</a:t>
            </a:fld>
            <a:endParaRPr lang="en-US" smtClean="0"/>
          </a:p>
        </p:txBody>
      </p:sp>
      <p:sp>
        <p:nvSpPr>
          <p:cNvPr id="4101" name="Footer Placeholder 3"/>
          <p:cNvSpPr txBox="1">
            <a:spLocks noGrp="1"/>
          </p:cNvSpPr>
          <p:nvPr/>
        </p:nvSpPr>
        <p:spPr bwMode="auto">
          <a:xfrm>
            <a:off x="3124200" y="6400800"/>
            <a:ext cx="2895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ctr" eaLnBrk="1" hangingPunct="1"/>
            <a:r>
              <a:rPr lang="en-US" sz="900" baseline="30000">
                <a:cs typeface="Arial" pitchFamily="34" charset="0"/>
              </a:rPr>
              <a:t>©</a:t>
            </a:r>
            <a:r>
              <a:rPr lang="en-US" sz="900">
                <a:cs typeface="Arial" pitchFamily="34" charset="0"/>
              </a:rPr>
              <a:t>SHRM 2009</a:t>
            </a:r>
          </a:p>
        </p:txBody>
      </p:sp>
    </p:spTree>
    <p:extLst>
      <p:ext uri="{BB962C8B-B14F-4D97-AF65-F5344CB8AC3E}">
        <p14:creationId xmlns:p14="http://schemas.microsoft.com/office/powerpoint/2010/main" val="26903322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solidFill>
            <a:srgbClr val="92D050"/>
          </a:solidFill>
        </p:spPr>
        <p:txBody>
          <a:bodyPr>
            <a:normAutofit/>
          </a:bodyPr>
          <a:lstStyle/>
          <a:p>
            <a:pPr eaLnBrk="1" hangingPunct="1"/>
            <a:r>
              <a:rPr lang="en-US" b="1" smtClean="0">
                <a:solidFill>
                  <a:srgbClr val="FF0000"/>
                </a:solidFill>
              </a:rPr>
              <a:t>Adult Learning Principles</a:t>
            </a:r>
          </a:p>
        </p:txBody>
      </p:sp>
      <p:pic>
        <p:nvPicPr>
          <p:cNvPr id="6147" name="Picture 4"/>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5213350" y="3733800"/>
            <a:ext cx="3498850" cy="2601913"/>
          </a:xfrm>
          <a:noFill/>
        </p:spPr>
      </p:pic>
      <p:sp>
        <p:nvSpPr>
          <p:cNvPr id="6148" name="Rectangle 3"/>
          <p:cNvSpPr>
            <a:spLocks noGrp="1" noChangeArrowheads="1"/>
          </p:cNvSpPr>
          <p:nvPr>
            <p:ph type="body" sz="half" idx="4294967295"/>
          </p:nvPr>
        </p:nvSpPr>
        <p:spPr>
          <a:xfrm>
            <a:off x="533400" y="1524000"/>
            <a:ext cx="7315200" cy="3962400"/>
          </a:xfrm>
        </p:spPr>
        <p:txBody>
          <a:bodyPr>
            <a:normAutofit/>
          </a:bodyPr>
          <a:lstStyle/>
          <a:p>
            <a:pPr marL="225425" indent="-225425" eaLnBrk="1" hangingPunct="1">
              <a:buFont typeface="Wingdings" pitchFamily="2" charset="2"/>
              <a:buNone/>
            </a:pPr>
            <a:r>
              <a:rPr lang="en-US" sz="3600" b="1" dirty="0" smtClean="0"/>
              <a:t>	</a:t>
            </a:r>
            <a:r>
              <a:rPr lang="en-US" sz="3600" b="1" dirty="0" smtClean="0">
                <a:solidFill>
                  <a:srgbClr val="7030A0"/>
                </a:solidFill>
              </a:rPr>
              <a:t>Adult learners </a:t>
            </a:r>
            <a:r>
              <a:rPr lang="en-US" sz="3600" b="1" dirty="0" smtClean="0"/>
              <a:t>are different. </a:t>
            </a:r>
          </a:p>
          <a:p>
            <a:pPr marL="225425" indent="-225425" eaLnBrk="1" hangingPunct="1">
              <a:buFont typeface="Wingdings" pitchFamily="2" charset="2"/>
              <a:buNone/>
            </a:pPr>
            <a:r>
              <a:rPr lang="en-US" sz="3600" b="1" dirty="0" smtClean="0"/>
              <a:t>	It’s not like working with children. </a:t>
            </a:r>
            <a:endParaRPr lang="en-US" sz="4000" b="1" dirty="0" smtClean="0"/>
          </a:p>
        </p:txBody>
      </p:sp>
      <p:sp>
        <p:nvSpPr>
          <p:cNvPr id="6149" name="Footer Placeholder 3"/>
          <p:cNvSpPr txBox="1">
            <a:spLocks noGrp="1"/>
          </p:cNvSpPr>
          <p:nvPr/>
        </p:nvSpPr>
        <p:spPr bwMode="auto">
          <a:xfrm>
            <a:off x="3124200" y="6400800"/>
            <a:ext cx="2895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ctr" eaLnBrk="1" hangingPunct="1"/>
            <a:r>
              <a:rPr lang="en-US" sz="900" baseline="30000">
                <a:cs typeface="Arial" pitchFamily="34" charset="0"/>
              </a:rPr>
              <a:t>©</a:t>
            </a:r>
            <a:r>
              <a:rPr lang="en-US" sz="900">
                <a:cs typeface="Arial" pitchFamily="34" charset="0"/>
              </a:rPr>
              <a:t>SHRM 2009</a:t>
            </a:r>
          </a:p>
        </p:txBody>
      </p:sp>
    </p:spTree>
    <p:extLst>
      <p:ext uri="{BB962C8B-B14F-4D97-AF65-F5344CB8AC3E}">
        <p14:creationId xmlns:p14="http://schemas.microsoft.com/office/powerpoint/2010/main" val="76039475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1676400" y="304800"/>
            <a:ext cx="5867400" cy="685800"/>
          </a:xfrm>
          <a:solidFill>
            <a:srgbClr val="92D050"/>
          </a:solidFill>
        </p:spPr>
        <p:txBody>
          <a:bodyPr>
            <a:noAutofit/>
          </a:bodyPr>
          <a:lstStyle/>
          <a:p>
            <a:pPr eaLnBrk="1" hangingPunct="1"/>
            <a:r>
              <a:rPr lang="en-US" sz="4000" b="1" dirty="0" smtClean="0">
                <a:solidFill>
                  <a:srgbClr val="FF0000"/>
                </a:solidFill>
              </a:rPr>
              <a:t>Learning Is Change</a:t>
            </a:r>
          </a:p>
        </p:txBody>
      </p:sp>
      <p:sp>
        <p:nvSpPr>
          <p:cNvPr id="9219" name="Rectangle 3"/>
          <p:cNvSpPr>
            <a:spLocks noGrp="1" noChangeArrowheads="1"/>
          </p:cNvSpPr>
          <p:nvPr>
            <p:ph type="body" idx="4294967295"/>
          </p:nvPr>
        </p:nvSpPr>
        <p:spPr>
          <a:xfrm>
            <a:off x="685800" y="1600200"/>
            <a:ext cx="7620000" cy="4876800"/>
          </a:xfrm>
          <a:solidFill>
            <a:srgbClr val="FFFF00"/>
          </a:solidFill>
        </p:spPr>
        <p:txBody>
          <a:bodyPr>
            <a:normAutofit/>
          </a:bodyPr>
          <a:lstStyle/>
          <a:p>
            <a:pPr eaLnBrk="1" hangingPunct="1"/>
            <a:r>
              <a:rPr lang="en-US" b="1" dirty="0" smtClean="0"/>
              <a:t>Learning is a change in </a:t>
            </a:r>
            <a:r>
              <a:rPr lang="en-US" b="1" dirty="0" smtClean="0">
                <a:solidFill>
                  <a:srgbClr val="FF0000"/>
                </a:solidFill>
              </a:rPr>
              <a:t>behavior</a:t>
            </a:r>
            <a:r>
              <a:rPr lang="en-US" b="1" dirty="0" smtClean="0"/>
              <a:t> or </a:t>
            </a:r>
            <a:r>
              <a:rPr lang="en-US" b="1" dirty="0" smtClean="0">
                <a:solidFill>
                  <a:srgbClr val="FF0000"/>
                </a:solidFill>
              </a:rPr>
              <a:t>cognitive</a:t>
            </a:r>
            <a:r>
              <a:rPr lang="en-US" b="1" dirty="0" smtClean="0"/>
              <a:t> process.</a:t>
            </a:r>
          </a:p>
          <a:p>
            <a:pPr eaLnBrk="1" hangingPunct="1">
              <a:buFontTx/>
              <a:buNone/>
            </a:pPr>
            <a:endParaRPr lang="en-US" b="1" dirty="0" smtClean="0"/>
          </a:p>
          <a:p>
            <a:pPr eaLnBrk="1" hangingPunct="1"/>
            <a:r>
              <a:rPr lang="en-US" b="1" dirty="0" smtClean="0"/>
              <a:t>In training it is a change in </a:t>
            </a:r>
            <a:r>
              <a:rPr lang="en-US" b="1" dirty="0" smtClean="0">
                <a:solidFill>
                  <a:srgbClr val="FF0000"/>
                </a:solidFill>
              </a:rPr>
              <a:t>knowledge</a:t>
            </a:r>
            <a:r>
              <a:rPr lang="en-US" b="1" dirty="0" smtClean="0"/>
              <a:t>, </a:t>
            </a:r>
            <a:r>
              <a:rPr lang="en-US" b="1" dirty="0" smtClean="0">
                <a:solidFill>
                  <a:srgbClr val="FF0000"/>
                </a:solidFill>
              </a:rPr>
              <a:t>skill</a:t>
            </a:r>
            <a:r>
              <a:rPr lang="en-US" b="1" dirty="0" smtClean="0"/>
              <a:t> or </a:t>
            </a:r>
            <a:r>
              <a:rPr lang="en-US" b="1" dirty="0" smtClean="0">
                <a:solidFill>
                  <a:srgbClr val="FF0000"/>
                </a:solidFill>
              </a:rPr>
              <a:t>attitude</a:t>
            </a:r>
            <a:r>
              <a:rPr lang="en-US" b="1" dirty="0" smtClean="0"/>
              <a:t>.</a:t>
            </a:r>
          </a:p>
          <a:p>
            <a:pPr eaLnBrk="1" hangingPunct="1">
              <a:buFontTx/>
              <a:buNone/>
            </a:pPr>
            <a:endParaRPr lang="en-US" sz="4000" b="1" dirty="0" smtClean="0"/>
          </a:p>
        </p:txBody>
      </p:sp>
      <p:sp>
        <p:nvSpPr>
          <p:cNvPr id="9220" name="Footer Placeholder 3"/>
          <p:cNvSpPr txBox="1">
            <a:spLocks noGrp="1"/>
          </p:cNvSpPr>
          <p:nvPr/>
        </p:nvSpPr>
        <p:spPr bwMode="auto">
          <a:xfrm>
            <a:off x="3124200" y="6400800"/>
            <a:ext cx="2895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ctr" eaLnBrk="1" hangingPunct="1"/>
            <a:r>
              <a:rPr lang="en-US" sz="900" baseline="30000">
                <a:cs typeface="Arial" pitchFamily="34" charset="0"/>
              </a:rPr>
              <a:t>©</a:t>
            </a:r>
            <a:r>
              <a:rPr lang="en-US" sz="900">
                <a:cs typeface="Arial" pitchFamily="34" charset="0"/>
              </a:rPr>
              <a:t>SHRM 2009</a:t>
            </a:r>
          </a:p>
        </p:txBody>
      </p:sp>
    </p:spTree>
    <p:extLst>
      <p:ext uri="{BB962C8B-B14F-4D97-AF65-F5344CB8AC3E}">
        <p14:creationId xmlns:p14="http://schemas.microsoft.com/office/powerpoint/2010/main" val="184859070"/>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938212" y="304800"/>
            <a:ext cx="7267575" cy="762000"/>
          </a:xfrm>
          <a:solidFill>
            <a:srgbClr val="92D050"/>
          </a:solidFill>
        </p:spPr>
        <p:txBody>
          <a:bodyPr>
            <a:normAutofit/>
          </a:bodyPr>
          <a:lstStyle/>
          <a:p>
            <a:pPr eaLnBrk="1" hangingPunct="1"/>
            <a:r>
              <a:rPr lang="en-US" sz="4000" b="1" dirty="0" smtClean="0">
                <a:solidFill>
                  <a:srgbClr val="FF0000"/>
                </a:solidFill>
              </a:rPr>
              <a:t>Characteristics of Adult </a:t>
            </a:r>
            <a:r>
              <a:rPr lang="en-US" sz="4000" b="1" dirty="0" smtClean="0">
                <a:solidFill>
                  <a:srgbClr val="7030A0"/>
                </a:solidFill>
              </a:rPr>
              <a:t>Learners</a:t>
            </a:r>
            <a:endParaRPr lang="en-US" sz="2400" b="1" dirty="0" smtClean="0">
              <a:solidFill>
                <a:srgbClr val="7030A0"/>
              </a:solidFill>
            </a:endParaRPr>
          </a:p>
        </p:txBody>
      </p:sp>
      <p:sp>
        <p:nvSpPr>
          <p:cNvPr id="10243" name="Rectangle 3"/>
          <p:cNvSpPr>
            <a:spLocks noGrp="1" noChangeArrowheads="1"/>
          </p:cNvSpPr>
          <p:nvPr>
            <p:ph type="body" idx="4294967295"/>
          </p:nvPr>
        </p:nvSpPr>
        <p:spPr>
          <a:xfrm>
            <a:off x="0" y="1447800"/>
            <a:ext cx="9144000" cy="5273675"/>
          </a:xfrm>
          <a:solidFill>
            <a:srgbClr val="FFFF00"/>
          </a:solidFill>
        </p:spPr>
        <p:txBody>
          <a:bodyPr>
            <a:noAutofit/>
          </a:bodyPr>
          <a:lstStyle/>
          <a:p>
            <a:pPr eaLnBrk="1" hangingPunct="1">
              <a:lnSpc>
                <a:spcPct val="80000"/>
              </a:lnSpc>
            </a:pPr>
            <a:r>
              <a:rPr lang="en-US" sz="3600" b="1" dirty="0" smtClean="0">
                <a:solidFill>
                  <a:srgbClr val="7030A0"/>
                </a:solidFill>
              </a:rPr>
              <a:t>Control</a:t>
            </a:r>
            <a:r>
              <a:rPr lang="en-US" sz="3600" b="1" dirty="0" smtClean="0"/>
              <a:t> over learning.</a:t>
            </a:r>
          </a:p>
          <a:p>
            <a:pPr eaLnBrk="1" hangingPunct="1">
              <a:lnSpc>
                <a:spcPct val="80000"/>
              </a:lnSpc>
            </a:pPr>
            <a:r>
              <a:rPr lang="en-US" sz="3600" b="1" dirty="0" smtClean="0"/>
              <a:t>High </a:t>
            </a:r>
            <a:r>
              <a:rPr lang="en-US" sz="3600" b="1" dirty="0" smtClean="0">
                <a:solidFill>
                  <a:srgbClr val="7030A0"/>
                </a:solidFill>
              </a:rPr>
              <a:t>motivation</a:t>
            </a:r>
            <a:r>
              <a:rPr lang="en-US" sz="3600" b="1" dirty="0" smtClean="0"/>
              <a:t> to learn. </a:t>
            </a:r>
          </a:p>
          <a:p>
            <a:pPr eaLnBrk="1" hangingPunct="1">
              <a:lnSpc>
                <a:spcPct val="80000"/>
              </a:lnSpc>
            </a:pPr>
            <a:r>
              <a:rPr lang="en-US" sz="3600" b="1" dirty="0" smtClean="0">
                <a:solidFill>
                  <a:srgbClr val="7030A0"/>
                </a:solidFill>
              </a:rPr>
              <a:t>Pragmatic</a:t>
            </a:r>
            <a:r>
              <a:rPr lang="en-US" sz="3600" b="1" dirty="0" smtClean="0"/>
              <a:t> in learning.</a:t>
            </a:r>
          </a:p>
          <a:p>
            <a:pPr eaLnBrk="1" hangingPunct="1">
              <a:lnSpc>
                <a:spcPct val="80000"/>
              </a:lnSpc>
            </a:pPr>
            <a:r>
              <a:rPr lang="en-US" sz="3600" b="1" dirty="0" smtClean="0"/>
              <a:t>Learning may be a </a:t>
            </a:r>
            <a:r>
              <a:rPr lang="en-US" sz="3600" b="1" dirty="0" smtClean="0">
                <a:solidFill>
                  <a:srgbClr val="7030A0"/>
                </a:solidFill>
              </a:rPr>
              <a:t>secondary</a:t>
            </a:r>
            <a:r>
              <a:rPr lang="en-US" sz="3600" b="1" dirty="0" smtClean="0"/>
              <a:t> role.</a:t>
            </a:r>
          </a:p>
          <a:p>
            <a:pPr eaLnBrk="1" hangingPunct="1">
              <a:lnSpc>
                <a:spcPct val="80000"/>
              </a:lnSpc>
            </a:pPr>
            <a:r>
              <a:rPr lang="en-US" sz="3600" b="1" dirty="0" smtClean="0">
                <a:solidFill>
                  <a:srgbClr val="7030A0"/>
                </a:solidFill>
              </a:rPr>
              <a:t>Resistant</a:t>
            </a:r>
            <a:r>
              <a:rPr lang="en-US" sz="3600" b="1" dirty="0" smtClean="0"/>
              <a:t> to change.</a:t>
            </a:r>
          </a:p>
          <a:p>
            <a:pPr eaLnBrk="1" hangingPunct="1">
              <a:lnSpc>
                <a:spcPct val="80000"/>
              </a:lnSpc>
            </a:pPr>
            <a:r>
              <a:rPr lang="en-US" sz="3600" b="1" dirty="0" smtClean="0"/>
              <a:t>Adult learners are more </a:t>
            </a:r>
            <a:r>
              <a:rPr lang="en-US" sz="3600" b="1" dirty="0" smtClean="0">
                <a:solidFill>
                  <a:srgbClr val="7030A0"/>
                </a:solidFill>
              </a:rPr>
              <a:t>diverse</a:t>
            </a:r>
            <a:r>
              <a:rPr lang="en-US" sz="3600" b="1" dirty="0" smtClean="0"/>
              <a:t>.</a:t>
            </a:r>
          </a:p>
          <a:p>
            <a:pPr eaLnBrk="1" hangingPunct="1">
              <a:lnSpc>
                <a:spcPct val="80000"/>
              </a:lnSpc>
            </a:pPr>
            <a:r>
              <a:rPr lang="en-US" sz="3600" b="1" dirty="0" smtClean="0"/>
              <a:t>Draw on </a:t>
            </a:r>
            <a:r>
              <a:rPr lang="en-US" sz="3600" b="1" dirty="0" smtClean="0">
                <a:solidFill>
                  <a:srgbClr val="7030A0"/>
                </a:solidFill>
              </a:rPr>
              <a:t>past</a:t>
            </a:r>
            <a:r>
              <a:rPr lang="en-US" sz="3600" b="1" dirty="0" smtClean="0"/>
              <a:t> </a:t>
            </a:r>
            <a:r>
              <a:rPr lang="en-US" sz="3600" b="1" dirty="0" smtClean="0">
                <a:solidFill>
                  <a:srgbClr val="7030A0"/>
                </a:solidFill>
              </a:rPr>
              <a:t>experiences</a:t>
            </a:r>
            <a:r>
              <a:rPr lang="en-US" sz="3600" b="1" dirty="0" smtClean="0"/>
              <a:t> in learning.</a:t>
            </a:r>
          </a:p>
          <a:p>
            <a:pPr eaLnBrk="1" hangingPunct="1">
              <a:lnSpc>
                <a:spcPct val="80000"/>
              </a:lnSpc>
            </a:pPr>
            <a:r>
              <a:rPr lang="en-US" sz="3600" b="1" dirty="0" smtClean="0"/>
              <a:t>Learning is often </a:t>
            </a:r>
            <a:r>
              <a:rPr lang="en-US" sz="3600" b="1" dirty="0" smtClean="0">
                <a:solidFill>
                  <a:srgbClr val="7030A0"/>
                </a:solidFill>
              </a:rPr>
              <a:t>self-initiated</a:t>
            </a:r>
            <a:r>
              <a:rPr lang="en-US" sz="3600" b="1" dirty="0" smtClean="0"/>
              <a:t>.</a:t>
            </a:r>
          </a:p>
          <a:p>
            <a:pPr eaLnBrk="1" hangingPunct="1">
              <a:lnSpc>
                <a:spcPct val="80000"/>
              </a:lnSpc>
            </a:pPr>
            <a:r>
              <a:rPr lang="en-US" sz="3600" b="1" dirty="0" smtClean="0"/>
              <a:t>Learning is aimed at an </a:t>
            </a:r>
            <a:r>
              <a:rPr lang="en-US" sz="3600" b="1" dirty="0" smtClean="0">
                <a:solidFill>
                  <a:srgbClr val="7030A0"/>
                </a:solidFill>
              </a:rPr>
              <a:t>immediate</a:t>
            </a:r>
            <a:r>
              <a:rPr lang="en-US" sz="3600" b="1" dirty="0" smtClean="0"/>
              <a:t> </a:t>
            </a:r>
            <a:r>
              <a:rPr lang="en-US" sz="3600" b="1" dirty="0" smtClean="0">
                <a:solidFill>
                  <a:srgbClr val="7030A0"/>
                </a:solidFill>
              </a:rPr>
              <a:t>goal</a:t>
            </a:r>
            <a:r>
              <a:rPr lang="en-US" sz="3600" b="1" dirty="0" smtClean="0"/>
              <a:t>.</a:t>
            </a:r>
          </a:p>
          <a:p>
            <a:pPr eaLnBrk="1" hangingPunct="1">
              <a:lnSpc>
                <a:spcPct val="80000"/>
              </a:lnSpc>
            </a:pPr>
            <a:endParaRPr lang="en-US" sz="3600" b="1" dirty="0" smtClean="0"/>
          </a:p>
          <a:p>
            <a:pPr lvl="4" eaLnBrk="1" hangingPunct="1">
              <a:lnSpc>
                <a:spcPct val="80000"/>
              </a:lnSpc>
              <a:buFontTx/>
              <a:buNone/>
            </a:pPr>
            <a:r>
              <a:rPr lang="en-US" sz="3200" b="1" dirty="0" smtClean="0"/>
              <a:t>				</a:t>
            </a:r>
            <a:r>
              <a:rPr lang="en-US" sz="3200" b="1" dirty="0" err="1" smtClean="0"/>
              <a:t>Houle</a:t>
            </a:r>
            <a:r>
              <a:rPr lang="en-US" sz="3200" b="1" dirty="0" smtClean="0"/>
              <a:t>, 1984				Ball, 1996</a:t>
            </a:r>
          </a:p>
        </p:txBody>
      </p:sp>
      <p:sp>
        <p:nvSpPr>
          <p:cNvPr id="10244" name="Footer Placeholder 3"/>
          <p:cNvSpPr txBox="1">
            <a:spLocks noGrp="1"/>
          </p:cNvSpPr>
          <p:nvPr/>
        </p:nvSpPr>
        <p:spPr bwMode="auto">
          <a:xfrm>
            <a:off x="3124200" y="6400800"/>
            <a:ext cx="2895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ctr" eaLnBrk="1" hangingPunct="1"/>
            <a:r>
              <a:rPr lang="en-US" sz="900" baseline="30000">
                <a:cs typeface="Arial" pitchFamily="34" charset="0"/>
              </a:rPr>
              <a:t>©</a:t>
            </a:r>
            <a:r>
              <a:rPr lang="en-US" sz="900">
                <a:cs typeface="Arial" pitchFamily="34" charset="0"/>
              </a:rPr>
              <a:t>SHRM 2009</a:t>
            </a:r>
          </a:p>
        </p:txBody>
      </p:sp>
    </p:spTree>
    <p:extLst>
      <p:ext uri="{BB962C8B-B14F-4D97-AF65-F5344CB8AC3E}">
        <p14:creationId xmlns:p14="http://schemas.microsoft.com/office/powerpoint/2010/main" val="10023007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81000" y="-29029"/>
            <a:ext cx="8229600" cy="1143000"/>
          </a:xfrm>
          <a:solidFill>
            <a:srgbClr val="92D050"/>
          </a:solidFill>
        </p:spPr>
        <p:txBody>
          <a:bodyPr>
            <a:normAutofit/>
          </a:bodyPr>
          <a:lstStyle/>
          <a:p>
            <a:pPr eaLnBrk="1" hangingPunct="1"/>
            <a:r>
              <a:rPr lang="en-GB" sz="4800" b="1" dirty="0" smtClean="0">
                <a:solidFill>
                  <a:srgbClr val="FF0000"/>
                </a:solidFill>
              </a:rPr>
              <a:t>The </a:t>
            </a:r>
            <a:r>
              <a:rPr lang="en-GB" sz="4800" b="1" dirty="0" smtClean="0">
                <a:solidFill>
                  <a:srgbClr val="FF0000"/>
                </a:solidFill>
              </a:rPr>
              <a:t>Learning (Kolb) </a:t>
            </a:r>
            <a:r>
              <a:rPr lang="en-GB" sz="4800" b="1" dirty="0" smtClean="0">
                <a:solidFill>
                  <a:srgbClr val="FF0000"/>
                </a:solidFill>
              </a:rPr>
              <a:t>Cycle</a:t>
            </a:r>
          </a:p>
        </p:txBody>
      </p:sp>
      <p:pic>
        <p:nvPicPr>
          <p:cNvPr id="20483"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0" y="1600200"/>
            <a:ext cx="9144000" cy="5257800"/>
          </a:xfrm>
          <a:solidFill>
            <a:srgbClr val="FFFF00"/>
          </a:solidFill>
        </p:spPr>
      </p:pic>
      <p:sp>
        <p:nvSpPr>
          <p:cNvPr id="20484" name="Text Box 4"/>
          <p:cNvSpPr txBox="1">
            <a:spLocks noChangeArrowheads="1"/>
          </p:cNvSpPr>
          <p:nvPr/>
        </p:nvSpPr>
        <p:spPr bwMode="auto">
          <a:xfrm>
            <a:off x="6588125" y="5661025"/>
            <a:ext cx="25558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GB">
                <a:latin typeface="Calibri" pitchFamily="34" charset="0"/>
              </a:rPr>
              <a:t>Kolb, David A., (1984) </a:t>
            </a:r>
          </a:p>
        </p:txBody>
      </p:sp>
      <p:sp>
        <p:nvSpPr>
          <p:cNvPr id="20485" name="Text Box 5"/>
          <p:cNvSpPr txBox="1">
            <a:spLocks noChangeArrowheads="1"/>
          </p:cNvSpPr>
          <p:nvPr/>
        </p:nvSpPr>
        <p:spPr bwMode="auto">
          <a:xfrm>
            <a:off x="6372225" y="2852738"/>
            <a:ext cx="15128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GB">
                <a:latin typeface="Arial Black" pitchFamily="34" charset="0"/>
              </a:rPr>
              <a:t>What?</a:t>
            </a:r>
          </a:p>
        </p:txBody>
      </p:sp>
      <p:sp>
        <p:nvSpPr>
          <p:cNvPr id="20486" name="Text Box 6"/>
          <p:cNvSpPr txBox="1">
            <a:spLocks noChangeArrowheads="1"/>
          </p:cNvSpPr>
          <p:nvPr/>
        </p:nvSpPr>
        <p:spPr bwMode="auto">
          <a:xfrm>
            <a:off x="3708400" y="4508500"/>
            <a:ext cx="23034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GB">
                <a:latin typeface="Arial Black" pitchFamily="34" charset="0"/>
              </a:rPr>
              <a:t>So What?</a:t>
            </a:r>
          </a:p>
        </p:txBody>
      </p:sp>
      <p:sp>
        <p:nvSpPr>
          <p:cNvPr id="20487" name="Text Box 7"/>
          <p:cNvSpPr txBox="1">
            <a:spLocks noChangeArrowheads="1"/>
          </p:cNvSpPr>
          <p:nvPr/>
        </p:nvSpPr>
        <p:spPr bwMode="auto">
          <a:xfrm>
            <a:off x="1403350" y="2852738"/>
            <a:ext cx="19431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GB" b="1">
                <a:latin typeface="Arial Black" pitchFamily="34" charset="0"/>
              </a:rPr>
              <a:t>Now What?</a:t>
            </a:r>
          </a:p>
        </p:txBody>
      </p:sp>
    </p:spTree>
    <p:extLst>
      <p:ext uri="{BB962C8B-B14F-4D97-AF65-F5344CB8AC3E}">
        <p14:creationId xmlns:p14="http://schemas.microsoft.com/office/powerpoint/2010/main" val="6078333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idx="4294967295"/>
          </p:nvPr>
        </p:nvSpPr>
        <p:spPr>
          <a:solidFill>
            <a:srgbClr val="92D050"/>
          </a:solidFill>
        </p:spPr>
        <p:txBody>
          <a:bodyPr>
            <a:normAutofit/>
          </a:bodyPr>
          <a:lstStyle/>
          <a:p>
            <a:pPr eaLnBrk="1" hangingPunct="1"/>
            <a:r>
              <a:rPr lang="en-US" sz="4800" b="1" dirty="0" smtClean="0">
                <a:solidFill>
                  <a:srgbClr val="FF0000"/>
                </a:solidFill>
              </a:rPr>
              <a:t>Learning Styles</a:t>
            </a:r>
          </a:p>
        </p:txBody>
      </p:sp>
      <p:sp>
        <p:nvSpPr>
          <p:cNvPr id="13315" name="Content Placeholder 2"/>
          <p:cNvSpPr>
            <a:spLocks noGrp="1"/>
          </p:cNvSpPr>
          <p:nvPr>
            <p:ph idx="4294967295"/>
          </p:nvPr>
        </p:nvSpPr>
        <p:spPr>
          <a:xfrm>
            <a:off x="29029" y="2347458"/>
            <a:ext cx="6934200" cy="4510542"/>
          </a:xfrm>
          <a:solidFill>
            <a:srgbClr val="FFFF00"/>
          </a:solidFill>
        </p:spPr>
        <p:txBody>
          <a:bodyPr>
            <a:normAutofit/>
          </a:bodyPr>
          <a:lstStyle/>
          <a:p>
            <a:pPr eaLnBrk="1" hangingPunct="1"/>
            <a:r>
              <a:rPr lang="en-US" sz="3600" b="1" dirty="0" err="1" smtClean="0"/>
              <a:t>Diverger</a:t>
            </a:r>
            <a:endParaRPr lang="en-US" sz="3600" b="1" dirty="0" smtClean="0"/>
          </a:p>
          <a:p>
            <a:pPr eaLnBrk="1" hangingPunct="1"/>
            <a:r>
              <a:rPr lang="en-US" sz="3600" b="1" dirty="0" smtClean="0"/>
              <a:t>Assimilator</a:t>
            </a:r>
          </a:p>
          <a:p>
            <a:pPr eaLnBrk="1" hangingPunct="1"/>
            <a:r>
              <a:rPr lang="en-US" sz="3600" b="1" dirty="0" err="1" smtClean="0"/>
              <a:t>Converger</a:t>
            </a:r>
            <a:endParaRPr lang="en-US" sz="3600" b="1" dirty="0" smtClean="0"/>
          </a:p>
          <a:p>
            <a:pPr eaLnBrk="1" hangingPunct="1"/>
            <a:r>
              <a:rPr lang="en-US" sz="3600" b="1" dirty="0" smtClean="0"/>
              <a:t>Accommodator</a:t>
            </a:r>
          </a:p>
          <a:p>
            <a:pPr eaLnBrk="1" hangingPunct="1"/>
            <a:endParaRPr lang="en-US" sz="3600" b="1" dirty="0" smtClean="0"/>
          </a:p>
          <a:p>
            <a:pPr eaLnBrk="1" hangingPunct="1"/>
            <a:endParaRPr lang="en-US" sz="3600" b="1" dirty="0" smtClean="0"/>
          </a:p>
        </p:txBody>
      </p:sp>
      <p:sp>
        <p:nvSpPr>
          <p:cNvPr id="13316"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fld id="{D20ED44C-20BA-401E-A2F9-1D1B6FFB0514}" type="slidenum">
              <a:rPr lang="en-US" smtClean="0"/>
              <a:pPr eaLnBrk="1" hangingPunct="1"/>
              <a:t>14</a:t>
            </a:fld>
            <a:endParaRPr lang="en-US" smtClean="0"/>
          </a:p>
        </p:txBody>
      </p:sp>
      <p:sp>
        <p:nvSpPr>
          <p:cNvPr id="13317" name="Footer Placeholder 3"/>
          <p:cNvSpPr txBox="1">
            <a:spLocks noGrp="1"/>
          </p:cNvSpPr>
          <p:nvPr/>
        </p:nvSpPr>
        <p:spPr bwMode="auto">
          <a:xfrm>
            <a:off x="3124200" y="6400800"/>
            <a:ext cx="2895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ctr" eaLnBrk="1" hangingPunct="1"/>
            <a:r>
              <a:rPr lang="en-US" sz="900" baseline="30000">
                <a:cs typeface="Arial" pitchFamily="34" charset="0"/>
              </a:rPr>
              <a:t>©</a:t>
            </a:r>
            <a:r>
              <a:rPr lang="en-US" sz="900">
                <a:cs typeface="Arial" pitchFamily="34" charset="0"/>
              </a:rPr>
              <a:t>SHRM 2009</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934200" y="1328964"/>
            <a:ext cx="2133600" cy="2393950"/>
          </a:xfrm>
          <a:prstGeom prst="rect">
            <a:avLst/>
          </a:prstGeom>
          <a:solidFill>
            <a:srgbClr val="FF0000"/>
          </a:solidFill>
        </p:spPr>
      </p:pic>
      <p:sp>
        <p:nvSpPr>
          <p:cNvPr id="7" name="Text Placeholder 27"/>
          <p:cNvSpPr txBox="1">
            <a:spLocks/>
          </p:cNvSpPr>
          <p:nvPr/>
        </p:nvSpPr>
        <p:spPr>
          <a:xfrm>
            <a:off x="457200" y="1447800"/>
            <a:ext cx="4343400" cy="903287"/>
          </a:xfrm>
          <a:prstGeom prst="rect">
            <a:avLst/>
          </a:prstGeom>
          <a:solidFill>
            <a:srgbClr val="FF0000"/>
          </a:solidFill>
        </p:spPr>
        <p:txBody>
          <a:bodyPr vert="horz" lIns="91440" tIns="45720" rIns="91440" bIns="45720" rtlCol="0" anchor="b">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en-US" b="1" smtClean="0">
                <a:solidFill>
                  <a:srgbClr val="FFFF00"/>
                </a:solidFill>
              </a:rPr>
              <a:t>What Learning Style Are You?</a:t>
            </a:r>
            <a:endParaRPr lang="en-US" b="1" dirty="0" smtClean="0">
              <a:solidFill>
                <a:srgbClr val="FFFF00"/>
              </a:solidFill>
            </a:endParaRPr>
          </a:p>
        </p:txBody>
      </p:sp>
    </p:spTree>
    <p:extLst>
      <p:ext uri="{BB962C8B-B14F-4D97-AF65-F5344CB8AC3E}">
        <p14:creationId xmlns:p14="http://schemas.microsoft.com/office/powerpoint/2010/main" val="26614772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Number Placeholder 4"/>
          <p:cNvSpPr>
            <a:spLocks noGrp="1"/>
          </p:cNvSpPr>
          <p:nvPr>
            <p:ph type="sldNum" sz="quarter" idx="12"/>
          </p:nvPr>
        </p:nvSpPr>
        <p:spPr bwMode="auto">
          <a:xfrm>
            <a:off x="65532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210D5E0D-4B68-47B4-BD7B-42A5A6CA266D}" type="slidenum">
              <a:rPr lang="en-US" altLang="ar-EG" smtClean="0">
                <a:solidFill>
                  <a:schemeClr val="bg1"/>
                </a:solidFill>
              </a:rPr>
              <a:pPr/>
              <a:t>15</a:t>
            </a:fld>
            <a:endParaRPr lang="en-US" altLang="ar-EG" smtClean="0">
              <a:solidFill>
                <a:schemeClr val="bg1"/>
              </a:solidFill>
            </a:endParaRPr>
          </a:p>
        </p:txBody>
      </p:sp>
      <p:sp>
        <p:nvSpPr>
          <p:cNvPr id="139267" name="Slide Number Placeholder 8"/>
          <p:cNvSpPr txBox="1">
            <a:spLocks noGrp="1"/>
          </p:cNvSpPr>
          <p:nvPr/>
        </p:nvSpPr>
        <p:spPr bwMode="auto">
          <a:xfrm>
            <a:off x="612775" y="6356350"/>
            <a:ext cx="1981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rtl="1" eaLnBrk="1" hangingPunct="1"/>
            <a:endParaRPr lang="ar-EG" altLang="ar-EG" sz="1400">
              <a:solidFill>
                <a:schemeClr val="bg1"/>
              </a:solidFill>
              <a:latin typeface="Gill Sans MT" pitchFamily="34" charset="0"/>
            </a:endParaRPr>
          </a:p>
        </p:txBody>
      </p:sp>
      <p:sp>
        <p:nvSpPr>
          <p:cNvPr id="20" name="Rounded Rectangle 19">
            <a:extLst>
              <a:ext uri="{FF2B5EF4-FFF2-40B4-BE49-F238E27FC236}"/>
            </a:extLst>
          </p:cNvPr>
          <p:cNvSpPr/>
          <p:nvPr/>
        </p:nvSpPr>
        <p:spPr>
          <a:xfrm>
            <a:off x="228600" y="2420888"/>
            <a:ext cx="8610600" cy="1872208"/>
          </a:xfrm>
          <a:prstGeom prst="roundRect">
            <a:avLst/>
          </a:prstGeom>
          <a:solidFill>
            <a:srgbClr val="FFFF00"/>
          </a:solidFill>
          <a:ln/>
        </p:spPr>
        <p:style>
          <a:lnRef idx="2">
            <a:schemeClr val="accent2"/>
          </a:lnRef>
          <a:fillRef idx="1">
            <a:schemeClr val="lt1"/>
          </a:fillRef>
          <a:effectRef idx="0">
            <a:schemeClr val="accent2"/>
          </a:effectRef>
          <a:fontRef idx="minor">
            <a:schemeClr val="dk1"/>
          </a:fontRef>
        </p:style>
        <p:txBody>
          <a:bodyPr rtlCol="1" anchor="ctr"/>
          <a:lstStyle/>
          <a:p>
            <a:pPr algn="ctr" rtl="1" eaLnBrk="1" fontAlgn="auto" hangingPunct="1">
              <a:spcBef>
                <a:spcPts val="0"/>
              </a:spcBef>
              <a:spcAft>
                <a:spcPts val="0"/>
              </a:spcAft>
              <a:defRPr/>
            </a:pPr>
            <a:r>
              <a:rPr lang="ar-EG" sz="6600" b="1" kern="0">
                <a:ln w="18415" cmpd="sng">
                  <a:solidFill>
                    <a:srgbClr val="FFFFFF"/>
                  </a:solidFill>
                  <a:prstDash val="solid"/>
                </a:ln>
                <a:solidFill>
                  <a:srgbClr val="C00000"/>
                </a:solidFill>
                <a:cs typeface="+mj-cs"/>
              </a:rPr>
              <a:t>أنماط التعلم </a:t>
            </a:r>
            <a:r>
              <a:rPr lang="fr-FR" sz="6600" b="1" kern="0">
                <a:ln w="18415" cmpd="sng">
                  <a:solidFill>
                    <a:srgbClr val="FFFFFF"/>
                  </a:solidFill>
                  <a:prstDash val="solid"/>
                </a:ln>
                <a:solidFill>
                  <a:srgbClr val="C00000"/>
                </a:solidFill>
                <a:cs typeface="+mj-cs"/>
              </a:rPr>
              <a:t>learning styles </a:t>
            </a:r>
          </a:p>
        </p:txBody>
      </p:sp>
      <p:sp>
        <p:nvSpPr>
          <p:cNvPr id="13926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r>
              <a:rPr lang="ar-EG" altLang="ar-EG" smtClean="0">
                <a:solidFill>
                  <a:srgbClr val="898989"/>
                </a:solidFill>
              </a:rPr>
              <a:t>إدارة التدريب </a:t>
            </a:r>
            <a:endParaRPr lang="en-US" altLang="ar-EG" smtClean="0">
              <a:solidFill>
                <a:srgbClr val="898989"/>
              </a:solidFill>
            </a:endParaRPr>
          </a:p>
        </p:txBody>
      </p:sp>
      <p:sp>
        <p:nvSpPr>
          <p:cNvPr id="139270" name="Footer Placeholder 1"/>
          <p:cNvSpPr txBox="1">
            <a:spLocks/>
          </p:cNvSpPr>
          <p:nvPr/>
        </p:nvSpPr>
        <p:spPr bwMode="auto">
          <a:xfrm>
            <a:off x="3124200" y="66452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altLang="ar-EG" sz="1600" b="1">
                <a:solidFill>
                  <a:schemeClr val="bg1"/>
                </a:solidFill>
              </a:rPr>
              <a:t>إدارة التدريب</a:t>
            </a:r>
            <a:endParaRPr lang="en-US" altLang="ar-EG" sz="1600" b="1">
              <a:solidFill>
                <a:schemeClr val="bg1"/>
              </a:solidFill>
            </a:endParaRPr>
          </a:p>
          <a:p>
            <a:pPr algn="ctr" eaLnBrk="1" hangingPunct="1"/>
            <a:endParaRPr lang="en-US" altLang="ar-EG" sz="2400" b="1">
              <a:solidFill>
                <a:schemeClr val="bg1"/>
              </a:solidFill>
            </a:endParaRPr>
          </a:p>
        </p:txBody>
      </p:sp>
    </p:spTree>
    <p:extLst>
      <p:ext uri="{BB962C8B-B14F-4D97-AF65-F5344CB8AC3E}">
        <p14:creationId xmlns:p14="http://schemas.microsoft.com/office/powerpoint/2010/main" val="23344736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273050"/>
            <a:ext cx="3322638" cy="1162050"/>
          </a:xfrm>
        </p:spPr>
        <p:txBody>
          <a:bodyPr/>
          <a:lstStyle/>
          <a:p>
            <a:pPr eaLnBrk="1" hangingPunct="1"/>
            <a:r>
              <a:rPr lang="en-GB" sz="3200" smtClean="0"/>
              <a:t>Words of Wisdom</a:t>
            </a:r>
          </a:p>
        </p:txBody>
      </p:sp>
      <p:sp>
        <p:nvSpPr>
          <p:cNvPr id="16387" name="Text Placeholder 3"/>
          <p:cNvSpPr>
            <a:spLocks noGrp="1"/>
          </p:cNvSpPr>
          <p:nvPr>
            <p:ph type="body" sz="half" idx="2"/>
          </p:nvPr>
        </p:nvSpPr>
        <p:spPr>
          <a:xfrm>
            <a:off x="0" y="2349501"/>
            <a:ext cx="4876800" cy="2984500"/>
          </a:xfrm>
          <a:solidFill>
            <a:srgbClr val="FFFF00"/>
          </a:solidFill>
        </p:spPr>
        <p:txBody>
          <a:bodyPr>
            <a:normAutofit/>
          </a:bodyPr>
          <a:lstStyle/>
          <a:p>
            <a:pPr eaLnBrk="1" hangingPunct="1">
              <a:buFont typeface="Arial" pitchFamily="34" charset="0"/>
              <a:buChar char="•"/>
            </a:pPr>
            <a:r>
              <a:rPr lang="en-GB" sz="3600" b="1" dirty="0" smtClean="0"/>
              <a:t>  </a:t>
            </a:r>
            <a:r>
              <a:rPr lang="en-GB" sz="4000" b="1" dirty="0" smtClean="0"/>
              <a:t>I </a:t>
            </a:r>
            <a:r>
              <a:rPr lang="en-GB" sz="4000" b="1" dirty="0" smtClean="0">
                <a:solidFill>
                  <a:srgbClr val="7030A0"/>
                </a:solidFill>
              </a:rPr>
              <a:t>hear</a:t>
            </a:r>
            <a:r>
              <a:rPr lang="en-GB" sz="4000" b="1" dirty="0" smtClean="0"/>
              <a:t>, I </a:t>
            </a:r>
            <a:r>
              <a:rPr lang="en-GB" sz="4000" b="1" dirty="0" smtClean="0">
                <a:solidFill>
                  <a:srgbClr val="7030A0"/>
                </a:solidFill>
              </a:rPr>
              <a:t>forget</a:t>
            </a:r>
          </a:p>
          <a:p>
            <a:pPr eaLnBrk="1" hangingPunct="1">
              <a:buFont typeface="Arial" pitchFamily="34" charset="0"/>
              <a:buChar char="•"/>
            </a:pPr>
            <a:r>
              <a:rPr lang="en-GB" sz="4000" b="1" dirty="0" smtClean="0"/>
              <a:t> I </a:t>
            </a:r>
            <a:r>
              <a:rPr lang="en-GB" sz="4000" b="1" dirty="0" smtClean="0">
                <a:solidFill>
                  <a:srgbClr val="FF0000"/>
                </a:solidFill>
              </a:rPr>
              <a:t>see</a:t>
            </a:r>
            <a:r>
              <a:rPr lang="en-GB" sz="4000" b="1" dirty="0" smtClean="0"/>
              <a:t>, I </a:t>
            </a:r>
            <a:r>
              <a:rPr lang="en-GB" sz="4000" b="1" dirty="0" smtClean="0">
                <a:solidFill>
                  <a:srgbClr val="FF0000"/>
                </a:solidFill>
              </a:rPr>
              <a:t>remember</a:t>
            </a:r>
          </a:p>
          <a:p>
            <a:pPr eaLnBrk="1" hangingPunct="1">
              <a:buFont typeface="Arial" pitchFamily="34" charset="0"/>
              <a:buChar char="•"/>
            </a:pPr>
            <a:r>
              <a:rPr lang="en-GB" sz="4000" b="1" dirty="0" smtClean="0"/>
              <a:t> I </a:t>
            </a:r>
            <a:r>
              <a:rPr lang="en-GB" sz="4000" b="1" dirty="0" smtClean="0">
                <a:solidFill>
                  <a:srgbClr val="0070C0"/>
                </a:solidFill>
              </a:rPr>
              <a:t>do</a:t>
            </a:r>
            <a:r>
              <a:rPr lang="en-GB" sz="4000" b="1" dirty="0" smtClean="0"/>
              <a:t>, I </a:t>
            </a:r>
            <a:r>
              <a:rPr lang="en-GB" sz="4000" b="1" dirty="0" smtClean="0">
                <a:solidFill>
                  <a:srgbClr val="0070C0"/>
                </a:solidFill>
              </a:rPr>
              <a:t>understand</a:t>
            </a:r>
          </a:p>
        </p:txBody>
      </p:sp>
      <p:pic>
        <p:nvPicPr>
          <p:cNvPr id="16388" name="Picture 2" descr="C:\Users\John\AppData\Local\Microsoft\Windows\Temporary Internet Files\Content.IE5\D4H51U9Q\MC900036451[1].wmf"/>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5376863" y="1628775"/>
            <a:ext cx="2005012" cy="3095625"/>
          </a:xfrm>
        </p:spPr>
      </p:pic>
      <p:sp>
        <p:nvSpPr>
          <p:cNvPr id="16389" name="TextBox 5"/>
          <p:cNvSpPr txBox="1">
            <a:spLocks noChangeArrowheads="1"/>
          </p:cNvSpPr>
          <p:nvPr/>
        </p:nvSpPr>
        <p:spPr bwMode="auto">
          <a:xfrm>
            <a:off x="6804025" y="5732463"/>
            <a:ext cx="16557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a:latin typeface="Calibri" pitchFamily="34" charset="0"/>
              </a:rPr>
              <a:t>(Confucius)</a:t>
            </a:r>
          </a:p>
        </p:txBody>
      </p:sp>
    </p:spTree>
    <p:extLst>
      <p:ext uri="{BB962C8B-B14F-4D97-AF65-F5344CB8AC3E}">
        <p14:creationId xmlns:p14="http://schemas.microsoft.com/office/powerpoint/2010/main" val="39455409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4" descr="visual-learn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91440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2">
            <a:extLst>
              <a:ext uri="{FF2B5EF4-FFF2-40B4-BE49-F238E27FC236}"/>
            </a:extLst>
          </p:cNvPr>
          <p:cNvSpPr txBox="1">
            <a:spLocks noChangeArrowheads="1"/>
          </p:cNvSpPr>
          <p:nvPr/>
        </p:nvSpPr>
        <p:spPr bwMode="auto">
          <a:xfrm>
            <a:off x="395288" y="260350"/>
            <a:ext cx="3024187" cy="6048375"/>
          </a:xfrm>
          <a:prstGeom prst="rect">
            <a:avLst/>
          </a:prstGeom>
          <a:noFill/>
          <a:ln w="9525">
            <a:noFill/>
            <a:miter lim="800000"/>
            <a:headEnd/>
            <a:tailEnd/>
          </a:ln>
        </p:spPr>
        <p:txBody>
          <a:bodyPr anchor="b"/>
          <a:lstStyle/>
          <a:p>
            <a:pPr algn="ctr" rtl="1">
              <a:defRPr/>
            </a:pPr>
            <a:r>
              <a:rPr lang="ar-SA" sz="4400" kern="0" dirty="0">
                <a:solidFill>
                  <a:srgbClr val="002060"/>
                </a:solidFill>
                <a:effectLst>
                  <a:outerShdw blurRad="38100" dist="38100" dir="2700000" algn="tl">
                    <a:srgbClr val="000000">
                      <a:alpha val="43137"/>
                    </a:srgbClr>
                  </a:outerShdw>
                </a:effectLst>
                <a:latin typeface="Tahoma"/>
                <a:cs typeface="AF_Taif Normal" pitchFamily="2" charset="-78"/>
              </a:rPr>
              <a:t>المتعلم البصرى</a:t>
            </a:r>
            <a:endParaRPr lang="ar-EG" sz="4400" kern="0" dirty="0">
              <a:solidFill>
                <a:srgbClr val="002060"/>
              </a:solidFill>
              <a:effectLst>
                <a:outerShdw blurRad="38100" dist="38100" dir="2700000" algn="tl">
                  <a:srgbClr val="000000">
                    <a:alpha val="43137"/>
                  </a:srgbClr>
                </a:outerShdw>
              </a:effectLst>
              <a:latin typeface="Tahoma"/>
              <a:cs typeface="AF_Taif Normal" pitchFamily="2" charset="-78"/>
            </a:endParaRPr>
          </a:p>
          <a:p>
            <a:pPr algn="ctr" rtl="1">
              <a:defRPr/>
            </a:pPr>
            <a:endParaRPr lang="ar-EG" sz="4400" kern="0" dirty="0">
              <a:solidFill>
                <a:srgbClr val="002060"/>
              </a:solidFill>
              <a:effectLst>
                <a:outerShdw blurRad="38100" dist="38100" dir="2700000" algn="tl">
                  <a:srgbClr val="000000">
                    <a:alpha val="43137"/>
                  </a:srgbClr>
                </a:outerShdw>
              </a:effectLst>
              <a:latin typeface="Tahoma"/>
              <a:cs typeface="AF_Taif Normal" pitchFamily="2" charset="-78"/>
            </a:endParaRPr>
          </a:p>
          <a:p>
            <a:pPr marL="0" lvl="1" algn="ctr" rtl="1">
              <a:defRPr/>
            </a:pPr>
            <a:r>
              <a:rPr lang="en-US" sz="4000" b="1" dirty="0"/>
              <a:t>Visual.</a:t>
            </a:r>
          </a:p>
          <a:p>
            <a:pPr algn="ctr" rtl="1">
              <a:defRPr/>
            </a:pPr>
            <a:endParaRPr lang="ar-EG" sz="4400" kern="0" dirty="0">
              <a:solidFill>
                <a:srgbClr val="002060"/>
              </a:solidFill>
              <a:effectLst>
                <a:outerShdw blurRad="38100" dist="38100" dir="2700000" algn="tl">
                  <a:srgbClr val="000000">
                    <a:alpha val="43137"/>
                  </a:srgbClr>
                </a:outerShdw>
              </a:effectLst>
              <a:latin typeface="Tahoma"/>
              <a:cs typeface="AF_Taif Normal" pitchFamily="2" charset="-78"/>
            </a:endParaRPr>
          </a:p>
          <a:p>
            <a:pPr algn="ctr" rtl="1">
              <a:defRPr/>
            </a:pPr>
            <a:endParaRPr lang="ar-EG" sz="4400" kern="0" dirty="0">
              <a:solidFill>
                <a:srgbClr val="002060"/>
              </a:solidFill>
              <a:effectLst>
                <a:outerShdw blurRad="38100" dist="38100" dir="2700000" algn="tl">
                  <a:srgbClr val="000000">
                    <a:alpha val="43137"/>
                  </a:srgbClr>
                </a:outerShdw>
              </a:effectLst>
              <a:latin typeface="Tahoma"/>
              <a:cs typeface="AF_Taif Normal" pitchFamily="2" charset="-78"/>
            </a:endParaRPr>
          </a:p>
          <a:p>
            <a:pPr algn="ctr" rtl="1">
              <a:defRPr/>
            </a:pPr>
            <a:endParaRPr lang="ar-EG" sz="4400" kern="0" dirty="0">
              <a:solidFill>
                <a:srgbClr val="6EA0B0">
                  <a:lumMod val="75000"/>
                </a:srgbClr>
              </a:solidFill>
              <a:effectLst>
                <a:outerShdw blurRad="38100" dist="38100" dir="2700000" algn="tl">
                  <a:srgbClr val="000000">
                    <a:alpha val="43137"/>
                  </a:srgbClr>
                </a:outerShdw>
              </a:effectLst>
              <a:latin typeface="Tahoma"/>
              <a:cs typeface="AF_Taif Normal" pitchFamily="2" charset="-78"/>
            </a:endParaRPr>
          </a:p>
          <a:p>
            <a:pPr algn="ctr" rtl="1">
              <a:defRPr/>
            </a:pPr>
            <a:r>
              <a:rPr lang="ar-SA" sz="5400" kern="0" dirty="0">
                <a:solidFill>
                  <a:srgbClr val="C00000"/>
                </a:solidFill>
                <a:effectLst>
                  <a:outerShdw blurRad="38100" dist="38100" dir="2700000" algn="tl">
                    <a:srgbClr val="000000">
                      <a:alpha val="43137"/>
                    </a:srgbClr>
                  </a:outerShdw>
                </a:effectLst>
                <a:latin typeface="Arial"/>
                <a:cs typeface="AF_Jeddah" pitchFamily="2" charset="-78"/>
              </a:rPr>
              <a:t>65%</a:t>
            </a:r>
            <a:endParaRPr lang="ar-EG" sz="5400" kern="0" dirty="0">
              <a:solidFill>
                <a:srgbClr val="C00000"/>
              </a:solidFill>
              <a:effectLst>
                <a:outerShdw blurRad="38100" dist="38100" dir="2700000" algn="tl">
                  <a:srgbClr val="000000">
                    <a:alpha val="43137"/>
                  </a:srgbClr>
                </a:outerShdw>
              </a:effectLst>
              <a:latin typeface="Arial"/>
              <a:cs typeface="AF_Jeddah" pitchFamily="2" charset="-78"/>
            </a:endParaRPr>
          </a:p>
          <a:p>
            <a:pPr algn="ctr" rtl="1">
              <a:defRPr/>
            </a:pPr>
            <a:r>
              <a:rPr lang="ar-SA" sz="5400" kern="0" dirty="0">
                <a:solidFill>
                  <a:srgbClr val="C00000"/>
                </a:solidFill>
                <a:effectLst>
                  <a:outerShdw blurRad="38100" dist="38100" dir="2700000" algn="tl">
                    <a:srgbClr val="000000">
                      <a:alpha val="43137"/>
                    </a:srgbClr>
                  </a:outerShdw>
                </a:effectLst>
                <a:latin typeface="Arial"/>
                <a:cs typeface="AF_Jeddah" pitchFamily="2" charset="-78"/>
              </a:rPr>
              <a:t>من المتعلمين</a:t>
            </a:r>
          </a:p>
        </p:txBody>
      </p:sp>
      <p:sp>
        <p:nvSpPr>
          <p:cNvPr id="14029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r>
              <a:rPr lang="ar-EG" altLang="ar-EG" smtClean="0">
                <a:solidFill>
                  <a:srgbClr val="898989"/>
                </a:solidFill>
              </a:rPr>
              <a:t>إدارة التدريب </a:t>
            </a:r>
            <a:endParaRPr lang="en-US" altLang="ar-EG" smtClean="0">
              <a:solidFill>
                <a:srgbClr val="898989"/>
              </a:solidFill>
            </a:endParaRPr>
          </a:p>
        </p:txBody>
      </p:sp>
      <p:sp>
        <p:nvSpPr>
          <p:cNvPr id="14029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EA9601C5-70E4-4C7E-896B-2214BC0293FB}" type="slidenum">
              <a:rPr lang="en-US" altLang="ar-EG" smtClean="0">
                <a:solidFill>
                  <a:srgbClr val="898989"/>
                </a:solidFill>
              </a:rPr>
              <a:pPr/>
              <a:t>17</a:t>
            </a:fld>
            <a:endParaRPr lang="en-US" altLang="ar-EG" smtClean="0">
              <a:solidFill>
                <a:srgbClr val="898989"/>
              </a:solidFill>
            </a:endParaRPr>
          </a:p>
        </p:txBody>
      </p:sp>
    </p:spTree>
    <p:extLst>
      <p:ext uri="{BB962C8B-B14F-4D97-AF65-F5344CB8AC3E}">
        <p14:creationId xmlns:p14="http://schemas.microsoft.com/office/powerpoint/2010/main" val="42911018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Effect transition="in" filter="fade">
                                      <p:cBhvr>
                                        <p:cTn id="7" dur="1000"/>
                                        <p:tgtEl>
                                          <p:spTgt spid="32">
                                            <p:txEl>
                                              <p:pRg st="0" end="0"/>
                                            </p:txEl>
                                          </p:spTgt>
                                        </p:tgtEl>
                                      </p:cBhvr>
                                    </p:animEffect>
                                    <p:anim calcmode="lin" valueType="num">
                                      <p:cBhvr>
                                        <p:cTn id="8" dur="10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2">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2">
                                            <p:txEl>
                                              <p:pRg st="2" end="2"/>
                                            </p:txEl>
                                          </p:spTgt>
                                        </p:tgtEl>
                                        <p:attrNameLst>
                                          <p:attrName>style.visibility</p:attrName>
                                        </p:attrNameLst>
                                      </p:cBhvr>
                                      <p:to>
                                        <p:strVal val="visible"/>
                                      </p:to>
                                    </p:set>
                                    <p:animEffect transition="in" filter="fade">
                                      <p:cBhvr>
                                        <p:cTn id="13" dur="1000"/>
                                        <p:tgtEl>
                                          <p:spTgt spid="32">
                                            <p:txEl>
                                              <p:pRg st="2" end="2"/>
                                            </p:txEl>
                                          </p:spTgt>
                                        </p:tgtEl>
                                      </p:cBhvr>
                                    </p:animEffect>
                                    <p:anim calcmode="lin" valueType="num">
                                      <p:cBhvr>
                                        <p:cTn id="14" dur="1000" fill="hold"/>
                                        <p:tgtEl>
                                          <p:spTgt spid="32">
                                            <p:txEl>
                                              <p:pRg st="2" end="2"/>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2">
                                            <p:txEl>
                                              <p:pRg st="2" end="2"/>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2">
                                            <p:txEl>
                                              <p:pRg st="2" end="2"/>
                                            </p:txEl>
                                          </p:spTgt>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2">
                                            <p:txEl>
                                              <p:pRg st="6" end="6"/>
                                            </p:txEl>
                                          </p:spTgt>
                                        </p:tgtEl>
                                        <p:attrNameLst>
                                          <p:attrName>style.visibility</p:attrName>
                                        </p:attrNameLst>
                                      </p:cBhvr>
                                      <p:to>
                                        <p:strVal val="visible"/>
                                      </p:to>
                                    </p:set>
                                    <p:animEffect transition="in" filter="fade">
                                      <p:cBhvr>
                                        <p:cTn id="19" dur="1000"/>
                                        <p:tgtEl>
                                          <p:spTgt spid="32">
                                            <p:txEl>
                                              <p:pRg st="6" end="6"/>
                                            </p:txEl>
                                          </p:spTgt>
                                        </p:tgtEl>
                                      </p:cBhvr>
                                    </p:animEffect>
                                    <p:anim calcmode="lin" valueType="num">
                                      <p:cBhvr>
                                        <p:cTn id="20" dur="1000" fill="hold"/>
                                        <p:tgtEl>
                                          <p:spTgt spid="32">
                                            <p:txEl>
                                              <p:pRg st="6" end="6"/>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2">
                                            <p:txEl>
                                              <p:pRg st="6" end="6"/>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2">
                                            <p:txEl>
                                              <p:pRg st="6" end="6"/>
                                            </p:txEl>
                                          </p:spTgt>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32">
                                            <p:txEl>
                                              <p:pRg st="7" end="7"/>
                                            </p:txEl>
                                          </p:spTgt>
                                        </p:tgtEl>
                                        <p:attrNameLst>
                                          <p:attrName>style.visibility</p:attrName>
                                        </p:attrNameLst>
                                      </p:cBhvr>
                                      <p:to>
                                        <p:strVal val="visible"/>
                                      </p:to>
                                    </p:set>
                                    <p:animEffect transition="in" filter="fade">
                                      <p:cBhvr>
                                        <p:cTn id="25" dur="1000"/>
                                        <p:tgtEl>
                                          <p:spTgt spid="32">
                                            <p:txEl>
                                              <p:pRg st="7" end="7"/>
                                            </p:txEl>
                                          </p:spTgt>
                                        </p:tgtEl>
                                      </p:cBhvr>
                                    </p:animEffect>
                                    <p:anim calcmode="lin" valueType="num">
                                      <p:cBhvr>
                                        <p:cTn id="26" dur="1000" fill="hold"/>
                                        <p:tgtEl>
                                          <p:spTgt spid="32">
                                            <p:txEl>
                                              <p:pRg st="7" end="7"/>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32">
                                            <p:txEl>
                                              <p:pRg st="7" end="7"/>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2">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allAtOnce"/>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4" descr="visual-learner.jpg"/>
          <p:cNvPicPr>
            <a:picLocks noChangeAspect="1"/>
          </p:cNvPicPr>
          <p:nvPr/>
        </p:nvPicPr>
        <p:blipFill>
          <a:blip r:embed="rId2">
            <a:extLst>
              <a:ext uri="{28A0092B-C50C-407E-A947-70E740481C1C}">
                <a14:useLocalDpi xmlns:a14="http://schemas.microsoft.com/office/drawing/2010/main" val="0"/>
              </a:ext>
            </a:extLst>
          </a:blip>
          <a:srcRect r="12585"/>
          <a:stretch>
            <a:fillRect/>
          </a:stretch>
        </p:blipFill>
        <p:spPr bwMode="auto">
          <a:xfrm>
            <a:off x="609600" y="782638"/>
            <a:ext cx="8534400" cy="603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2">
            <a:extLst>
              <a:ext uri="{FF2B5EF4-FFF2-40B4-BE49-F238E27FC236}"/>
            </a:extLst>
          </p:cNvPr>
          <p:cNvSpPr txBox="1">
            <a:spLocks noChangeArrowheads="1"/>
          </p:cNvSpPr>
          <p:nvPr/>
        </p:nvSpPr>
        <p:spPr bwMode="auto">
          <a:xfrm>
            <a:off x="395288" y="609600"/>
            <a:ext cx="2160587" cy="5699125"/>
          </a:xfrm>
          <a:prstGeom prst="rect">
            <a:avLst/>
          </a:prstGeom>
          <a:noFill/>
          <a:ln w="9525">
            <a:noFill/>
            <a:miter lim="800000"/>
            <a:headEnd/>
            <a:tailEnd/>
          </a:ln>
        </p:spPr>
        <p:txBody>
          <a:bodyPr anchor="b"/>
          <a:lstStyle/>
          <a:p>
            <a:pPr algn="ctr" rtl="1">
              <a:defRPr/>
            </a:pPr>
            <a:r>
              <a:rPr lang="ar-SA" sz="4400" b="1" kern="0" dirty="0">
                <a:solidFill>
                  <a:srgbClr val="FFC000"/>
                </a:solidFill>
                <a:effectLst>
                  <a:outerShdw blurRad="38100" dist="38100" dir="2700000" algn="tl">
                    <a:srgbClr val="000000">
                      <a:alpha val="43137"/>
                    </a:srgbClr>
                  </a:outerShdw>
                </a:effectLst>
                <a:latin typeface="Tahoma"/>
                <a:cs typeface="AF_Taif Normal" pitchFamily="2" charset="-78"/>
              </a:rPr>
              <a:t>المتعلم </a:t>
            </a:r>
            <a:r>
              <a:rPr lang="ar-EG" sz="4400" b="1" kern="0" dirty="0">
                <a:solidFill>
                  <a:srgbClr val="FFC000"/>
                </a:solidFill>
                <a:effectLst>
                  <a:outerShdw blurRad="38100" dist="38100" dir="2700000" algn="tl">
                    <a:srgbClr val="000000">
                      <a:alpha val="43137"/>
                    </a:srgbClr>
                  </a:outerShdw>
                </a:effectLst>
                <a:latin typeface="Tahoma"/>
                <a:cs typeface="AF_Taif Normal" pitchFamily="2" charset="-78"/>
              </a:rPr>
              <a:t>السمعى</a:t>
            </a:r>
          </a:p>
          <a:p>
            <a:pPr algn="ctr" rtl="1">
              <a:defRPr/>
            </a:pPr>
            <a:endParaRPr lang="ar-EG" sz="4400" b="1" kern="0" dirty="0">
              <a:solidFill>
                <a:srgbClr val="FFC000"/>
              </a:solidFill>
              <a:effectLst>
                <a:outerShdw blurRad="38100" dist="38100" dir="2700000" algn="tl">
                  <a:srgbClr val="000000">
                    <a:alpha val="43137"/>
                  </a:srgbClr>
                </a:outerShdw>
              </a:effectLst>
              <a:latin typeface="Tahoma"/>
              <a:cs typeface="AF_Taif Normal" pitchFamily="2" charset="-78"/>
            </a:endParaRPr>
          </a:p>
          <a:p>
            <a:pPr marL="0" lvl="1" algn="ctr" rtl="1">
              <a:defRPr/>
            </a:pPr>
            <a:r>
              <a:rPr lang="en-US" sz="4000" b="1" dirty="0">
                <a:solidFill>
                  <a:schemeClr val="bg1"/>
                </a:solidFill>
              </a:rPr>
              <a:t>Auditory.</a:t>
            </a:r>
          </a:p>
          <a:p>
            <a:pPr algn="ctr" rtl="1">
              <a:defRPr/>
            </a:pPr>
            <a:endParaRPr lang="ar-EG" sz="4400" b="1" kern="0" dirty="0">
              <a:solidFill>
                <a:srgbClr val="FFC000"/>
              </a:solidFill>
              <a:effectLst>
                <a:outerShdw blurRad="38100" dist="38100" dir="2700000" algn="tl">
                  <a:srgbClr val="000000">
                    <a:alpha val="43137"/>
                  </a:srgbClr>
                </a:outerShdw>
              </a:effectLst>
              <a:latin typeface="Tahoma"/>
              <a:cs typeface="AF_Taif Normal" pitchFamily="2" charset="-78"/>
            </a:endParaRPr>
          </a:p>
          <a:p>
            <a:pPr algn="ctr" rtl="1">
              <a:defRPr/>
            </a:pPr>
            <a:endParaRPr lang="ar-EG" sz="4400" b="1" kern="0" dirty="0">
              <a:solidFill>
                <a:srgbClr val="FFC000"/>
              </a:solidFill>
              <a:effectLst>
                <a:outerShdw blurRad="38100" dist="38100" dir="2700000" algn="tl">
                  <a:srgbClr val="000000">
                    <a:alpha val="43137"/>
                  </a:srgbClr>
                </a:outerShdw>
              </a:effectLst>
              <a:latin typeface="Tahoma"/>
              <a:cs typeface="AF_Taif Normal" pitchFamily="2" charset="-78"/>
            </a:endParaRPr>
          </a:p>
          <a:p>
            <a:pPr algn="ctr" rtl="1">
              <a:defRPr/>
            </a:pPr>
            <a:r>
              <a:rPr lang="ar-SA" sz="4400" b="1" kern="0" dirty="0">
                <a:solidFill>
                  <a:srgbClr val="FFFFFF"/>
                </a:solidFill>
                <a:effectLst>
                  <a:outerShdw blurRad="38100" dist="38100" dir="2700000" algn="tl">
                    <a:srgbClr val="000000"/>
                  </a:outerShdw>
                </a:effectLst>
                <a:cs typeface="Arial"/>
              </a:rPr>
              <a:t>30%</a:t>
            </a:r>
            <a:endParaRPr lang="ar-EG" sz="4400" b="1" kern="0" dirty="0">
              <a:solidFill>
                <a:srgbClr val="FFFFFF"/>
              </a:solidFill>
              <a:effectLst>
                <a:outerShdw blurRad="38100" dist="38100" dir="2700000" algn="tl">
                  <a:srgbClr val="000000"/>
                </a:outerShdw>
              </a:effectLst>
              <a:cs typeface="Arial"/>
            </a:endParaRPr>
          </a:p>
          <a:p>
            <a:pPr algn="ctr" rtl="1">
              <a:defRPr/>
            </a:pPr>
            <a:r>
              <a:rPr lang="ar-SA" sz="3600" b="1" kern="0" dirty="0">
                <a:solidFill>
                  <a:srgbClr val="FFFFFF"/>
                </a:solidFill>
                <a:effectLst>
                  <a:outerShdw blurRad="38100" dist="38100" dir="2700000" algn="tl">
                    <a:srgbClr val="000000"/>
                  </a:outerShdw>
                </a:effectLst>
                <a:cs typeface="Arial"/>
              </a:rPr>
              <a:t>من المتعلمين</a:t>
            </a:r>
            <a:endParaRPr lang="ar-SA" sz="3600" b="1" kern="0" dirty="0">
              <a:solidFill>
                <a:srgbClr val="FFC000"/>
              </a:solidFill>
              <a:effectLst>
                <a:outerShdw blurRad="38100" dist="38100" dir="2700000" algn="tl">
                  <a:srgbClr val="000000">
                    <a:alpha val="43137"/>
                  </a:srgbClr>
                </a:outerShdw>
              </a:effectLst>
              <a:latin typeface="Tahoma"/>
              <a:cs typeface="AF_Taif Normal" pitchFamily="2" charset="-78"/>
            </a:endParaRPr>
          </a:p>
        </p:txBody>
      </p:sp>
      <p:sp>
        <p:nvSpPr>
          <p:cNvPr id="141316"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r>
              <a:rPr lang="ar-EG" altLang="ar-EG" smtClean="0">
                <a:solidFill>
                  <a:srgbClr val="898989"/>
                </a:solidFill>
              </a:rPr>
              <a:t>إدارة التدريب </a:t>
            </a:r>
            <a:endParaRPr lang="en-US" altLang="ar-EG" smtClean="0">
              <a:solidFill>
                <a:srgbClr val="898989"/>
              </a:solidFill>
            </a:endParaRPr>
          </a:p>
        </p:txBody>
      </p:sp>
      <p:sp>
        <p:nvSpPr>
          <p:cNvPr id="14131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4A21D444-2BDF-4F16-A962-E22F015857DF}" type="slidenum">
              <a:rPr lang="en-US" altLang="ar-EG" smtClean="0">
                <a:solidFill>
                  <a:srgbClr val="898989"/>
                </a:solidFill>
              </a:rPr>
              <a:pPr/>
              <a:t>18</a:t>
            </a:fld>
            <a:endParaRPr lang="en-US" altLang="ar-EG" smtClean="0">
              <a:solidFill>
                <a:srgbClr val="898989"/>
              </a:solidFill>
            </a:endParaRPr>
          </a:p>
        </p:txBody>
      </p:sp>
      <p:sp>
        <p:nvSpPr>
          <p:cNvPr id="141318" name="Footer Placeholder 1"/>
          <p:cNvSpPr txBox="1">
            <a:spLocks/>
          </p:cNvSpPr>
          <p:nvPr/>
        </p:nvSpPr>
        <p:spPr bwMode="auto">
          <a:xfrm>
            <a:off x="3124200" y="66452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altLang="ar-EG" sz="1600" b="1">
                <a:solidFill>
                  <a:schemeClr val="bg1"/>
                </a:solidFill>
              </a:rPr>
              <a:t>إدارة التدريب</a:t>
            </a:r>
            <a:endParaRPr lang="en-US" altLang="ar-EG" sz="1600" b="1">
              <a:solidFill>
                <a:schemeClr val="bg1"/>
              </a:solidFill>
            </a:endParaRPr>
          </a:p>
          <a:p>
            <a:pPr algn="ctr" eaLnBrk="1" hangingPunct="1"/>
            <a:endParaRPr lang="en-US" altLang="ar-EG" sz="2400" b="1">
              <a:solidFill>
                <a:schemeClr val="bg1"/>
              </a:solidFill>
            </a:endParaRPr>
          </a:p>
        </p:txBody>
      </p:sp>
    </p:spTree>
    <p:extLst>
      <p:ext uri="{BB962C8B-B14F-4D97-AF65-F5344CB8AC3E}">
        <p14:creationId xmlns:p14="http://schemas.microsoft.com/office/powerpoint/2010/main" val="37037379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Effect transition="in" filter="fade">
                                      <p:cBhvr>
                                        <p:cTn id="7" dur="1000"/>
                                        <p:tgtEl>
                                          <p:spTgt spid="32">
                                            <p:txEl>
                                              <p:pRg st="0" end="0"/>
                                            </p:txEl>
                                          </p:spTgt>
                                        </p:tgtEl>
                                      </p:cBhvr>
                                    </p:animEffect>
                                    <p:anim calcmode="lin" valueType="num">
                                      <p:cBhvr>
                                        <p:cTn id="8" dur="10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2">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2">
                                            <p:txEl>
                                              <p:pRg st="2" end="2"/>
                                            </p:txEl>
                                          </p:spTgt>
                                        </p:tgtEl>
                                        <p:attrNameLst>
                                          <p:attrName>style.visibility</p:attrName>
                                        </p:attrNameLst>
                                      </p:cBhvr>
                                      <p:to>
                                        <p:strVal val="visible"/>
                                      </p:to>
                                    </p:set>
                                    <p:animEffect transition="in" filter="fade">
                                      <p:cBhvr>
                                        <p:cTn id="13" dur="1000"/>
                                        <p:tgtEl>
                                          <p:spTgt spid="32">
                                            <p:txEl>
                                              <p:pRg st="2" end="2"/>
                                            </p:txEl>
                                          </p:spTgt>
                                        </p:tgtEl>
                                      </p:cBhvr>
                                    </p:animEffect>
                                    <p:anim calcmode="lin" valueType="num">
                                      <p:cBhvr>
                                        <p:cTn id="14" dur="1000" fill="hold"/>
                                        <p:tgtEl>
                                          <p:spTgt spid="32">
                                            <p:txEl>
                                              <p:pRg st="2" end="2"/>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2">
                                            <p:txEl>
                                              <p:pRg st="2" end="2"/>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2">
                                            <p:txEl>
                                              <p:pRg st="2" end="2"/>
                                            </p:txEl>
                                          </p:spTgt>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2">
                                            <p:txEl>
                                              <p:pRg st="5" end="5"/>
                                            </p:txEl>
                                          </p:spTgt>
                                        </p:tgtEl>
                                        <p:attrNameLst>
                                          <p:attrName>style.visibility</p:attrName>
                                        </p:attrNameLst>
                                      </p:cBhvr>
                                      <p:to>
                                        <p:strVal val="visible"/>
                                      </p:to>
                                    </p:set>
                                    <p:animEffect transition="in" filter="fade">
                                      <p:cBhvr>
                                        <p:cTn id="19" dur="1000"/>
                                        <p:tgtEl>
                                          <p:spTgt spid="32">
                                            <p:txEl>
                                              <p:pRg st="5" end="5"/>
                                            </p:txEl>
                                          </p:spTgt>
                                        </p:tgtEl>
                                      </p:cBhvr>
                                    </p:animEffect>
                                    <p:anim calcmode="lin" valueType="num">
                                      <p:cBhvr>
                                        <p:cTn id="20" dur="1000" fill="hold"/>
                                        <p:tgtEl>
                                          <p:spTgt spid="32">
                                            <p:txEl>
                                              <p:pRg st="5" end="5"/>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2">
                                            <p:txEl>
                                              <p:pRg st="5" end="5"/>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2">
                                            <p:txEl>
                                              <p:pRg st="5" end="5"/>
                                            </p:txEl>
                                          </p:spTgt>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32">
                                            <p:txEl>
                                              <p:pRg st="6" end="6"/>
                                            </p:txEl>
                                          </p:spTgt>
                                        </p:tgtEl>
                                        <p:attrNameLst>
                                          <p:attrName>style.visibility</p:attrName>
                                        </p:attrNameLst>
                                      </p:cBhvr>
                                      <p:to>
                                        <p:strVal val="visible"/>
                                      </p:to>
                                    </p:set>
                                    <p:animEffect transition="in" filter="fade">
                                      <p:cBhvr>
                                        <p:cTn id="25" dur="1000"/>
                                        <p:tgtEl>
                                          <p:spTgt spid="32">
                                            <p:txEl>
                                              <p:pRg st="6" end="6"/>
                                            </p:txEl>
                                          </p:spTgt>
                                        </p:tgtEl>
                                      </p:cBhvr>
                                    </p:animEffect>
                                    <p:anim calcmode="lin" valueType="num">
                                      <p:cBhvr>
                                        <p:cTn id="26" dur="1000" fill="hold"/>
                                        <p:tgtEl>
                                          <p:spTgt spid="32">
                                            <p:txEl>
                                              <p:pRg st="6" end="6"/>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32">
                                            <p:txEl>
                                              <p:pRg st="6" end="6"/>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2">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4" descr="visual-learn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91440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2">
            <a:extLst>
              <a:ext uri="{FF2B5EF4-FFF2-40B4-BE49-F238E27FC236}"/>
            </a:extLst>
          </p:cNvPr>
          <p:cNvSpPr txBox="1">
            <a:spLocks noChangeArrowheads="1"/>
          </p:cNvSpPr>
          <p:nvPr/>
        </p:nvSpPr>
        <p:spPr bwMode="auto">
          <a:xfrm>
            <a:off x="395536" y="260648"/>
            <a:ext cx="3024336" cy="6048672"/>
          </a:xfrm>
          <a:prstGeom prst="rect">
            <a:avLst/>
          </a:prstGeom>
          <a:noFill/>
          <a:ln w="9525">
            <a:noFill/>
            <a:miter lim="800000"/>
            <a:headEnd/>
            <a:tailEnd/>
          </a:ln>
        </p:spPr>
        <p:txBody>
          <a:bodyPr anchor="b"/>
          <a:lstStyle/>
          <a:p>
            <a:pPr algn="ctr" rtl="1">
              <a:defRPr/>
            </a:pPr>
            <a:r>
              <a:rPr lang="ar-SA" sz="6600" b="1" kern="0" dirty="0">
                <a:ln>
                  <a:solidFill>
                    <a:srgbClr val="002060"/>
                  </a:solidFill>
                </a:ln>
                <a:solidFill>
                  <a:srgbClr val="FF0000"/>
                </a:solidFill>
                <a:effectLst>
                  <a:reflection blurRad="6350" stA="50000" endA="300" endPos="50000" dist="29997" dir="5400000" sy="-100000" algn="bl" rotWithShape="0"/>
                </a:effectLst>
                <a:latin typeface="Tahoma"/>
                <a:cs typeface="AF_Taif Normal" pitchFamily="2" charset="-78"/>
              </a:rPr>
              <a:t>المتعلم </a:t>
            </a:r>
            <a:r>
              <a:rPr lang="ar-EG" sz="6600" b="1" kern="0" dirty="0">
                <a:ln>
                  <a:solidFill>
                    <a:srgbClr val="002060"/>
                  </a:solidFill>
                </a:ln>
                <a:solidFill>
                  <a:srgbClr val="FF0000"/>
                </a:solidFill>
                <a:effectLst>
                  <a:reflection blurRad="6350" stA="50000" endA="300" endPos="50000" dist="29997" dir="5400000" sy="-100000" algn="bl" rotWithShape="0"/>
                </a:effectLst>
                <a:latin typeface="Tahoma"/>
                <a:cs typeface="AF_Taif Normal" pitchFamily="2" charset="-78"/>
              </a:rPr>
              <a:t>الحركى</a:t>
            </a:r>
          </a:p>
          <a:p>
            <a:pPr marL="0" lvl="1" algn="ctr" rtl="1">
              <a:defRPr/>
            </a:pPr>
            <a:r>
              <a:rPr lang="en-US" sz="4000" b="1" dirty="0" smtClean="0">
                <a:solidFill>
                  <a:srgbClr val="FF0000"/>
                </a:solidFill>
              </a:rPr>
              <a:t>Kinesthetic</a:t>
            </a:r>
            <a:r>
              <a:rPr lang="en-US" sz="4000" b="1" dirty="0">
                <a:solidFill>
                  <a:srgbClr val="FF0000"/>
                </a:solidFill>
              </a:rPr>
              <a:t>.</a:t>
            </a:r>
          </a:p>
          <a:p>
            <a:pPr algn="ctr" rtl="1">
              <a:defRPr/>
            </a:pPr>
            <a:endParaRPr lang="ar-EG" sz="4400" kern="0" dirty="0">
              <a:ln>
                <a:solidFill>
                  <a:srgbClr val="002060"/>
                </a:solidFill>
              </a:ln>
              <a:solidFill>
                <a:srgbClr val="FFFF00"/>
              </a:solidFill>
              <a:effectLst>
                <a:outerShdw blurRad="38100" dist="38100" dir="2700000" algn="tl">
                  <a:srgbClr val="000000">
                    <a:alpha val="43137"/>
                  </a:srgbClr>
                </a:outerShdw>
                <a:reflection blurRad="6350" stA="50000" endA="300" endPos="50000" dist="29997" dir="5400000" sy="-100000" algn="bl" rotWithShape="0"/>
              </a:effectLst>
              <a:latin typeface="Tahoma"/>
              <a:cs typeface="AF_Taif Normal" pitchFamily="2" charset="-78"/>
            </a:endParaRPr>
          </a:p>
          <a:p>
            <a:pPr algn="ctr" rtl="1">
              <a:defRPr/>
            </a:pPr>
            <a:endParaRPr lang="ar-EG" sz="4400" kern="0" dirty="0">
              <a:ln>
                <a:solidFill>
                  <a:srgbClr val="002060"/>
                </a:solidFill>
              </a:ln>
              <a:solidFill>
                <a:srgbClr val="FFFF00"/>
              </a:solidFill>
              <a:effectLst>
                <a:outerShdw blurRad="38100" dist="38100" dir="2700000" algn="tl">
                  <a:srgbClr val="000000">
                    <a:alpha val="43137"/>
                  </a:srgbClr>
                </a:outerShdw>
                <a:reflection blurRad="6350" stA="50000" endA="300" endPos="50000" dist="29997" dir="5400000" sy="-100000" algn="bl" rotWithShape="0"/>
              </a:effectLst>
              <a:latin typeface="Tahoma"/>
              <a:cs typeface="AF_Taif Normal" pitchFamily="2" charset="-78"/>
            </a:endParaRPr>
          </a:p>
          <a:p>
            <a:pPr algn="ctr" rtl="1">
              <a:defRPr/>
            </a:pPr>
            <a:endParaRPr lang="ar-EG" sz="4400" kern="0" dirty="0">
              <a:ln>
                <a:solidFill>
                  <a:srgbClr val="002060"/>
                </a:solidFill>
              </a:ln>
              <a:solidFill>
                <a:prstClr val="white"/>
              </a:solidFill>
              <a:effectLst>
                <a:outerShdw blurRad="38100" dist="38100" dir="2700000" algn="tl">
                  <a:srgbClr val="000000">
                    <a:alpha val="43137"/>
                  </a:srgbClr>
                </a:outerShdw>
                <a:reflection blurRad="6350" stA="50000" endA="300" endPos="50000" dist="29997" dir="5400000" sy="-100000" algn="bl" rotWithShape="0"/>
              </a:effectLst>
              <a:latin typeface="Tahoma"/>
              <a:cs typeface="AF_Taif Normal" pitchFamily="2" charset="-78"/>
            </a:endParaRPr>
          </a:p>
          <a:p>
            <a:pPr algn="ctr" rtl="1">
              <a:defRPr/>
            </a:pPr>
            <a:r>
              <a:rPr lang="ar-SA" sz="4400" b="1" kern="0" dirty="0">
                <a:solidFill>
                  <a:prstClr val="white"/>
                </a:solidFill>
                <a:effectLst>
                  <a:outerShdw blurRad="38100" dist="38100" dir="2700000" algn="tl">
                    <a:srgbClr val="000000"/>
                  </a:outerShdw>
                </a:effectLst>
                <a:cs typeface="Arial"/>
              </a:rPr>
              <a:t>5%</a:t>
            </a:r>
            <a:endParaRPr lang="ar-EG" sz="4400" b="1" kern="0" dirty="0">
              <a:solidFill>
                <a:prstClr val="white"/>
              </a:solidFill>
              <a:effectLst>
                <a:outerShdw blurRad="38100" dist="38100" dir="2700000" algn="tl">
                  <a:srgbClr val="000000"/>
                </a:outerShdw>
              </a:effectLst>
              <a:cs typeface="Arial"/>
            </a:endParaRPr>
          </a:p>
          <a:p>
            <a:pPr algn="ctr" rtl="1">
              <a:defRPr/>
            </a:pPr>
            <a:r>
              <a:rPr lang="ar-SA" sz="4400" b="1" kern="0" dirty="0">
                <a:solidFill>
                  <a:prstClr val="white"/>
                </a:solidFill>
                <a:effectLst>
                  <a:outerShdw blurRad="38100" dist="38100" dir="2700000" algn="tl">
                    <a:srgbClr val="000000"/>
                  </a:outerShdw>
                </a:effectLst>
                <a:cs typeface="Arial"/>
              </a:rPr>
              <a:t>من المتعلمين</a:t>
            </a:r>
            <a:endParaRPr lang="ar-SA" sz="4400" kern="0" dirty="0">
              <a:ln>
                <a:solidFill>
                  <a:srgbClr val="002060"/>
                </a:solidFill>
              </a:ln>
              <a:solidFill>
                <a:prstClr val="white"/>
              </a:solidFill>
              <a:effectLst>
                <a:outerShdw blurRad="38100" dist="38100" dir="2700000" algn="tl">
                  <a:srgbClr val="000000">
                    <a:alpha val="43137"/>
                  </a:srgbClr>
                </a:outerShdw>
                <a:reflection blurRad="6350" stA="50000" endA="300" endPos="50000" dist="29997" dir="5400000" sy="-100000" algn="bl" rotWithShape="0"/>
              </a:effectLst>
              <a:latin typeface="Tahoma"/>
              <a:cs typeface="AF_Taif Normal" pitchFamily="2" charset="-78"/>
            </a:endParaRPr>
          </a:p>
        </p:txBody>
      </p:sp>
      <p:sp>
        <p:nvSpPr>
          <p:cNvPr id="14234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r>
              <a:rPr lang="ar-EG" altLang="ar-EG" smtClean="0">
                <a:solidFill>
                  <a:srgbClr val="898989"/>
                </a:solidFill>
              </a:rPr>
              <a:t>إدارة التدريب </a:t>
            </a:r>
            <a:endParaRPr lang="en-US" altLang="ar-EG" smtClean="0">
              <a:solidFill>
                <a:srgbClr val="898989"/>
              </a:solidFill>
            </a:endParaRPr>
          </a:p>
        </p:txBody>
      </p:sp>
      <p:sp>
        <p:nvSpPr>
          <p:cNvPr id="14234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94F01232-0CF9-4118-A2E3-C1D88D118EEE}" type="slidenum">
              <a:rPr lang="en-US" altLang="ar-EG" smtClean="0">
                <a:solidFill>
                  <a:srgbClr val="898989"/>
                </a:solidFill>
              </a:rPr>
              <a:pPr/>
              <a:t>19</a:t>
            </a:fld>
            <a:endParaRPr lang="en-US" altLang="ar-EG" smtClean="0">
              <a:solidFill>
                <a:srgbClr val="898989"/>
              </a:solidFill>
            </a:endParaRPr>
          </a:p>
        </p:txBody>
      </p:sp>
      <p:sp>
        <p:nvSpPr>
          <p:cNvPr id="142342" name="Footer Placeholder 1"/>
          <p:cNvSpPr txBox="1">
            <a:spLocks/>
          </p:cNvSpPr>
          <p:nvPr/>
        </p:nvSpPr>
        <p:spPr bwMode="auto">
          <a:xfrm>
            <a:off x="3124200" y="66452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altLang="ar-EG" sz="1600" b="1">
                <a:solidFill>
                  <a:schemeClr val="bg1"/>
                </a:solidFill>
              </a:rPr>
              <a:t>إدارة التدريب</a:t>
            </a:r>
            <a:endParaRPr lang="en-US" altLang="ar-EG" sz="1600" b="1">
              <a:solidFill>
                <a:schemeClr val="bg1"/>
              </a:solidFill>
            </a:endParaRPr>
          </a:p>
          <a:p>
            <a:pPr algn="ctr" eaLnBrk="1" hangingPunct="1"/>
            <a:endParaRPr lang="en-US" altLang="ar-EG" sz="2400" b="1">
              <a:solidFill>
                <a:schemeClr val="bg1"/>
              </a:solidFill>
            </a:endParaRPr>
          </a:p>
        </p:txBody>
      </p:sp>
    </p:spTree>
    <p:extLst>
      <p:ext uri="{BB962C8B-B14F-4D97-AF65-F5344CB8AC3E}">
        <p14:creationId xmlns:p14="http://schemas.microsoft.com/office/powerpoint/2010/main" val="75247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Effect transition="in" filter="fade">
                                      <p:cBhvr>
                                        <p:cTn id="7" dur="1000"/>
                                        <p:tgtEl>
                                          <p:spTgt spid="32">
                                            <p:txEl>
                                              <p:pRg st="0" end="0"/>
                                            </p:txEl>
                                          </p:spTgt>
                                        </p:tgtEl>
                                      </p:cBhvr>
                                    </p:animEffect>
                                    <p:anim calcmode="lin" valueType="num">
                                      <p:cBhvr>
                                        <p:cTn id="8" dur="10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2">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2">
                                            <p:txEl>
                                              <p:pRg st="1" end="1"/>
                                            </p:txEl>
                                          </p:spTgt>
                                        </p:tgtEl>
                                        <p:attrNameLst>
                                          <p:attrName>style.visibility</p:attrName>
                                        </p:attrNameLst>
                                      </p:cBhvr>
                                      <p:to>
                                        <p:strVal val="visible"/>
                                      </p:to>
                                    </p:set>
                                    <p:animEffect transition="in" filter="fade">
                                      <p:cBhvr>
                                        <p:cTn id="13" dur="1000"/>
                                        <p:tgtEl>
                                          <p:spTgt spid="32">
                                            <p:txEl>
                                              <p:pRg st="1" end="1"/>
                                            </p:txEl>
                                          </p:spTgt>
                                        </p:tgtEl>
                                      </p:cBhvr>
                                    </p:animEffect>
                                    <p:anim calcmode="lin" valueType="num">
                                      <p:cBhvr>
                                        <p:cTn id="14" dur="1000" fill="hold"/>
                                        <p:tgtEl>
                                          <p:spTgt spid="32">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2">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2">
                                            <p:txEl>
                                              <p:pRg st="1" end="1"/>
                                            </p:txEl>
                                          </p:spTgt>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2">
                                            <p:txEl>
                                              <p:pRg st="5" end="5"/>
                                            </p:txEl>
                                          </p:spTgt>
                                        </p:tgtEl>
                                        <p:attrNameLst>
                                          <p:attrName>style.visibility</p:attrName>
                                        </p:attrNameLst>
                                      </p:cBhvr>
                                      <p:to>
                                        <p:strVal val="visible"/>
                                      </p:to>
                                    </p:set>
                                    <p:animEffect transition="in" filter="fade">
                                      <p:cBhvr>
                                        <p:cTn id="19" dur="1000"/>
                                        <p:tgtEl>
                                          <p:spTgt spid="32">
                                            <p:txEl>
                                              <p:pRg st="5" end="5"/>
                                            </p:txEl>
                                          </p:spTgt>
                                        </p:tgtEl>
                                      </p:cBhvr>
                                    </p:animEffect>
                                    <p:anim calcmode="lin" valueType="num">
                                      <p:cBhvr>
                                        <p:cTn id="20" dur="1000" fill="hold"/>
                                        <p:tgtEl>
                                          <p:spTgt spid="32">
                                            <p:txEl>
                                              <p:pRg st="5" end="5"/>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2">
                                            <p:txEl>
                                              <p:pRg st="5" end="5"/>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2">
                                            <p:txEl>
                                              <p:pRg st="5" end="5"/>
                                            </p:txEl>
                                          </p:spTgt>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32">
                                            <p:txEl>
                                              <p:pRg st="6" end="6"/>
                                            </p:txEl>
                                          </p:spTgt>
                                        </p:tgtEl>
                                        <p:attrNameLst>
                                          <p:attrName>style.visibility</p:attrName>
                                        </p:attrNameLst>
                                      </p:cBhvr>
                                      <p:to>
                                        <p:strVal val="visible"/>
                                      </p:to>
                                    </p:set>
                                    <p:animEffect transition="in" filter="fade">
                                      <p:cBhvr>
                                        <p:cTn id="25" dur="1000"/>
                                        <p:tgtEl>
                                          <p:spTgt spid="32">
                                            <p:txEl>
                                              <p:pRg st="6" end="6"/>
                                            </p:txEl>
                                          </p:spTgt>
                                        </p:tgtEl>
                                      </p:cBhvr>
                                    </p:animEffect>
                                    <p:anim calcmode="lin" valueType="num">
                                      <p:cBhvr>
                                        <p:cTn id="26" dur="1000" fill="hold"/>
                                        <p:tgtEl>
                                          <p:spTgt spid="32">
                                            <p:txEl>
                                              <p:pRg st="6" end="6"/>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32">
                                            <p:txEl>
                                              <p:pRg st="6" end="6"/>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2">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755650" y="908050"/>
            <a:ext cx="7772400" cy="1470025"/>
          </a:xfrm>
          <a:solidFill>
            <a:srgbClr val="92D050"/>
          </a:solidFill>
        </p:spPr>
        <p:txBody>
          <a:bodyPr/>
          <a:lstStyle/>
          <a:p>
            <a:pPr eaLnBrk="1" hangingPunct="1"/>
            <a:r>
              <a:rPr lang="en-GB" b="1" smtClean="0">
                <a:solidFill>
                  <a:srgbClr val="FF0000"/>
                </a:solidFill>
              </a:rPr>
              <a:t>Models of Learning &amp; Teaching in Higher Education</a:t>
            </a:r>
          </a:p>
        </p:txBody>
      </p:sp>
      <p:pic>
        <p:nvPicPr>
          <p:cNvPr id="4100" name="Picture 3" descr="professor.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7088" y="3429000"/>
            <a:ext cx="2786062"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593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extLst/>
        </p:spPr>
        <p:txBody>
          <a:bodyPr rtlCol="0">
            <a:normAutofit/>
          </a:bodyPr>
          <a:lstStyle/>
          <a:p>
            <a:pPr eaLnBrk="1" fontAlgn="auto" hangingPunct="1">
              <a:spcAft>
                <a:spcPts val="0"/>
              </a:spcAft>
              <a:defRPr/>
            </a:pPr>
            <a:r>
              <a:rPr lang="en-GB" dirty="0" smtClean="0"/>
              <a:t>3 Types of </a:t>
            </a:r>
            <a:r>
              <a:rPr lang="en-GB" strike="sngStrike" dirty="0" smtClean="0"/>
              <a:t>people</a:t>
            </a:r>
            <a:r>
              <a:rPr lang="en-GB" dirty="0" smtClean="0"/>
              <a:t>/lecturers</a:t>
            </a:r>
          </a:p>
        </p:txBody>
      </p:sp>
      <p:pic>
        <p:nvPicPr>
          <p:cNvPr id="5123" name="ClipArt Placeholder 4" descr="pantridge.jpg"/>
          <p:cNvPicPr>
            <a:picLocks noGrp="1" noChangeAspect="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285875" y="2643188"/>
            <a:ext cx="1654175" cy="2068512"/>
          </a:xfrm>
        </p:spPr>
      </p:pic>
      <p:sp>
        <p:nvSpPr>
          <p:cNvPr id="62467" name="Rectangle 3"/>
          <p:cNvSpPr>
            <a:spLocks noGrp="1" noChangeArrowheads="1"/>
          </p:cNvSpPr>
          <p:nvPr>
            <p:ph type="body" sz="half" idx="2"/>
          </p:nvPr>
        </p:nvSpPr>
        <p:spPr>
          <a:xfrm>
            <a:off x="4191000" y="2143125"/>
            <a:ext cx="4495800" cy="3987800"/>
          </a:xfrm>
          <a:solidFill>
            <a:srgbClr val="FFFF00"/>
          </a:solidFill>
        </p:spPr>
        <p:txBody>
          <a:bodyPr>
            <a:normAutofit/>
          </a:bodyPr>
          <a:lstStyle/>
          <a:p>
            <a:pPr eaLnBrk="1" hangingPunct="1"/>
            <a:r>
              <a:rPr lang="en-GB" sz="3600" b="1" dirty="0" smtClean="0"/>
              <a:t>Those that </a:t>
            </a:r>
            <a:r>
              <a:rPr lang="en-GB" sz="3600" b="1" dirty="0" smtClean="0">
                <a:solidFill>
                  <a:srgbClr val="FF0000"/>
                </a:solidFill>
              </a:rPr>
              <a:t>make things happen,</a:t>
            </a:r>
          </a:p>
          <a:p>
            <a:pPr eaLnBrk="1" hangingPunct="1"/>
            <a:r>
              <a:rPr lang="en-GB" sz="3600" b="1" dirty="0" smtClean="0"/>
              <a:t>Those that </a:t>
            </a:r>
            <a:r>
              <a:rPr lang="en-GB" sz="3600" b="1" dirty="0" smtClean="0">
                <a:solidFill>
                  <a:srgbClr val="FF0000"/>
                </a:solidFill>
              </a:rPr>
              <a:t>watch things happen</a:t>
            </a:r>
            <a:r>
              <a:rPr lang="en-GB" sz="3600" b="1" dirty="0" smtClean="0"/>
              <a:t>,</a:t>
            </a:r>
          </a:p>
          <a:p>
            <a:pPr eaLnBrk="1" hangingPunct="1"/>
            <a:r>
              <a:rPr lang="en-GB" sz="3600" b="1" dirty="0" smtClean="0"/>
              <a:t>Those that </a:t>
            </a:r>
            <a:r>
              <a:rPr lang="en-GB" sz="3600" b="1" dirty="0" smtClean="0">
                <a:solidFill>
                  <a:srgbClr val="FF0000"/>
                </a:solidFill>
              </a:rPr>
              <a:t>wonder what happened</a:t>
            </a:r>
            <a:r>
              <a:rPr lang="en-GB" sz="3600" b="1" dirty="0" smtClean="0"/>
              <a:t>!</a:t>
            </a:r>
          </a:p>
        </p:txBody>
      </p:sp>
      <p:sp>
        <p:nvSpPr>
          <p:cNvPr id="5125" name="TextBox 5"/>
          <p:cNvSpPr txBox="1">
            <a:spLocks noChangeArrowheads="1"/>
          </p:cNvSpPr>
          <p:nvPr/>
        </p:nvSpPr>
        <p:spPr bwMode="auto">
          <a:xfrm>
            <a:off x="1143000" y="5143500"/>
            <a:ext cx="242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a:latin typeface="Calibri" pitchFamily="34" charset="0"/>
              </a:rPr>
              <a:t>Prof. Frank Pantridge</a:t>
            </a:r>
          </a:p>
        </p:txBody>
      </p:sp>
    </p:spTree>
    <p:extLst>
      <p:ext uri="{BB962C8B-B14F-4D97-AF65-F5344CB8AC3E}">
        <p14:creationId xmlns:p14="http://schemas.microsoft.com/office/powerpoint/2010/main" val="13862882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62466"/>
                                        </p:tgtEl>
                                        <p:attrNameLst>
                                          <p:attrName>style.visibility</p:attrName>
                                        </p:attrNameLst>
                                      </p:cBhvr>
                                      <p:to>
                                        <p:strVal val="visible"/>
                                      </p:to>
                                    </p:set>
                                    <p:animEffect transition="in" filter="fade">
                                      <p:cBhvr>
                                        <p:cTn id="7" dur="2000"/>
                                        <p:tgtEl>
                                          <p:spTgt spid="624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2467">
                                            <p:bg/>
                                          </p:spTgt>
                                        </p:tgtEl>
                                        <p:attrNameLst>
                                          <p:attrName>style.visibility</p:attrName>
                                        </p:attrNameLst>
                                      </p:cBhvr>
                                      <p:to>
                                        <p:strVal val="visible"/>
                                      </p:to>
                                    </p:set>
                                    <p:animEffect transition="in" filter="fade">
                                      <p:cBhvr>
                                        <p:cTn id="12" dur="2000"/>
                                        <p:tgtEl>
                                          <p:spTgt spid="62467">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2467">
                                            <p:txEl>
                                              <p:pRg st="0" end="0"/>
                                            </p:txEl>
                                          </p:spTgt>
                                        </p:tgtEl>
                                        <p:attrNameLst>
                                          <p:attrName>style.visibility</p:attrName>
                                        </p:attrNameLst>
                                      </p:cBhvr>
                                      <p:to>
                                        <p:strVal val="visible"/>
                                      </p:to>
                                    </p:set>
                                    <p:animEffect transition="in" filter="fade">
                                      <p:cBhvr>
                                        <p:cTn id="17" dur="2000"/>
                                        <p:tgtEl>
                                          <p:spTgt spid="62467">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2467">
                                            <p:txEl>
                                              <p:pRg st="1" end="1"/>
                                            </p:txEl>
                                          </p:spTgt>
                                        </p:tgtEl>
                                        <p:attrNameLst>
                                          <p:attrName>style.visibility</p:attrName>
                                        </p:attrNameLst>
                                      </p:cBhvr>
                                      <p:to>
                                        <p:strVal val="visible"/>
                                      </p:to>
                                    </p:set>
                                    <p:animEffect transition="in" filter="fade">
                                      <p:cBhvr>
                                        <p:cTn id="22" dur="2000"/>
                                        <p:tgtEl>
                                          <p:spTgt spid="62467">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2467">
                                            <p:txEl>
                                              <p:pRg st="2" end="2"/>
                                            </p:txEl>
                                          </p:spTgt>
                                        </p:tgtEl>
                                        <p:attrNameLst>
                                          <p:attrName>style.visibility</p:attrName>
                                        </p:attrNameLst>
                                      </p:cBhvr>
                                      <p:to>
                                        <p:strVal val="visible"/>
                                      </p:to>
                                    </p:set>
                                    <p:animEffect transition="in" filter="fade">
                                      <p:cBhvr>
                                        <p:cTn id="27" dur="2000"/>
                                        <p:tgtEl>
                                          <p:spTgt spid="624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p:nvPr>
        </p:nvSpPr>
        <p:spPr/>
        <p:txBody>
          <a:bodyPr/>
          <a:lstStyle/>
          <a:p>
            <a:pPr eaLnBrk="1" hangingPunct="1"/>
            <a:r>
              <a:rPr lang="en-GB" smtClean="0"/>
              <a:t>Teaching</a:t>
            </a:r>
          </a:p>
        </p:txBody>
      </p:sp>
      <p:sp>
        <p:nvSpPr>
          <p:cNvPr id="9219" name="Rectangle 5"/>
          <p:cNvSpPr>
            <a:spLocks noGrp="1" noChangeArrowheads="1"/>
          </p:cNvSpPr>
          <p:nvPr>
            <p:ph type="body" sz="half" idx="1"/>
          </p:nvPr>
        </p:nvSpPr>
        <p:spPr>
          <a:xfrm>
            <a:off x="0" y="1219200"/>
            <a:ext cx="4800600" cy="5410199"/>
          </a:xfrm>
        </p:spPr>
        <p:txBody>
          <a:bodyPr>
            <a:noAutofit/>
          </a:bodyPr>
          <a:lstStyle/>
          <a:p>
            <a:pPr eaLnBrk="1" hangingPunct="1">
              <a:lnSpc>
                <a:spcPct val="90000"/>
              </a:lnSpc>
              <a:buFont typeface="Wingdings" pitchFamily="2" charset="2"/>
              <a:buNone/>
            </a:pPr>
            <a:r>
              <a:rPr lang="en-GB" dirty="0" smtClean="0"/>
              <a:t>	</a:t>
            </a:r>
            <a:r>
              <a:rPr lang="en-GB" b="1" dirty="0" smtClean="0">
                <a:solidFill>
                  <a:srgbClr val="FF0000"/>
                </a:solidFill>
              </a:rPr>
              <a:t>I do not wish to be a teacher</a:t>
            </a:r>
            <a:r>
              <a:rPr lang="en-GB" b="1" dirty="0" smtClean="0"/>
              <a:t>, </a:t>
            </a:r>
            <a:endParaRPr lang="en-GB" b="1" dirty="0" smtClean="0"/>
          </a:p>
          <a:p>
            <a:pPr eaLnBrk="1" hangingPunct="1">
              <a:lnSpc>
                <a:spcPct val="90000"/>
              </a:lnSpc>
              <a:buFont typeface="Wingdings" pitchFamily="2" charset="2"/>
              <a:buNone/>
            </a:pPr>
            <a:r>
              <a:rPr lang="en-GB" b="1" dirty="0" smtClean="0"/>
              <a:t>I </a:t>
            </a:r>
            <a:r>
              <a:rPr lang="en-GB" b="1" dirty="0" smtClean="0"/>
              <a:t>am employed as a lecturer </a:t>
            </a:r>
            <a:endParaRPr lang="en-GB" b="1" dirty="0" smtClean="0"/>
          </a:p>
          <a:p>
            <a:pPr eaLnBrk="1" hangingPunct="1">
              <a:lnSpc>
                <a:spcPct val="90000"/>
              </a:lnSpc>
              <a:buFont typeface="Wingdings" pitchFamily="2" charset="2"/>
              <a:buNone/>
            </a:pPr>
            <a:r>
              <a:rPr lang="en-GB" b="1" dirty="0" smtClean="0">
                <a:solidFill>
                  <a:srgbClr val="FF0000"/>
                </a:solidFill>
              </a:rPr>
              <a:t> </a:t>
            </a:r>
            <a:r>
              <a:rPr lang="en-GB" b="1" dirty="0" smtClean="0">
                <a:solidFill>
                  <a:srgbClr val="FF0000"/>
                </a:solidFill>
              </a:rPr>
              <a:t>Students attend my lectures but the onus to learn is on them.  </a:t>
            </a:r>
            <a:endParaRPr lang="en-GB" b="1" dirty="0" smtClean="0">
              <a:solidFill>
                <a:srgbClr val="FF0000"/>
              </a:solidFill>
            </a:endParaRPr>
          </a:p>
          <a:p>
            <a:pPr eaLnBrk="1" hangingPunct="1">
              <a:lnSpc>
                <a:spcPct val="90000"/>
              </a:lnSpc>
              <a:buFont typeface="Wingdings" pitchFamily="2" charset="2"/>
              <a:buNone/>
            </a:pPr>
            <a:r>
              <a:rPr lang="en-GB" b="1" dirty="0" smtClean="0"/>
              <a:t>It </a:t>
            </a:r>
            <a:r>
              <a:rPr lang="en-GB" b="1" dirty="0" smtClean="0"/>
              <a:t>is not my job to teach them.</a:t>
            </a:r>
          </a:p>
          <a:p>
            <a:pPr eaLnBrk="1" hangingPunct="1">
              <a:lnSpc>
                <a:spcPct val="90000"/>
              </a:lnSpc>
              <a:buFont typeface="Wingdings" pitchFamily="2" charset="2"/>
              <a:buNone/>
            </a:pPr>
            <a:endParaRPr lang="en-GB" b="1" dirty="0" smtClean="0"/>
          </a:p>
        </p:txBody>
      </p:sp>
      <p:pic>
        <p:nvPicPr>
          <p:cNvPr id="9220" name="Picture 7" descr="MCj01983650000[1]"/>
          <p:cNvPicPr>
            <a:picLocks noGrp="1" noChangeAspect="1" noChangeArrowheads="1"/>
          </p:cNvPicPr>
          <p:nvPr>
            <p:ph type="clipArt" sz="half" idx="2"/>
          </p:nvPr>
        </p:nvPicPr>
        <p:blipFill>
          <a:blip r:embed="rId3" cstate="print">
            <a:extLst>
              <a:ext uri="{28A0092B-C50C-407E-A947-70E740481C1C}">
                <a14:useLocalDpi xmlns:a14="http://schemas.microsoft.com/office/drawing/2010/main" val="0"/>
              </a:ext>
            </a:extLst>
          </a:blip>
          <a:srcRect/>
          <a:stretch>
            <a:fillRect/>
          </a:stretch>
        </p:blipFill>
        <p:spPr>
          <a:xfrm>
            <a:off x="4787900" y="2276475"/>
            <a:ext cx="3887788" cy="3197225"/>
          </a:xfrm>
        </p:spPr>
      </p:pic>
      <p:sp>
        <p:nvSpPr>
          <p:cNvPr id="2" name="Rectangle 1"/>
          <p:cNvSpPr/>
          <p:nvPr/>
        </p:nvSpPr>
        <p:spPr>
          <a:xfrm>
            <a:off x="6191232" y="5826485"/>
            <a:ext cx="2209836" cy="424732"/>
          </a:xfrm>
          <a:prstGeom prst="rect">
            <a:avLst/>
          </a:prstGeom>
        </p:spPr>
        <p:txBody>
          <a:bodyPr wrap="none">
            <a:spAutoFit/>
          </a:bodyPr>
          <a:lstStyle/>
          <a:p>
            <a:pPr marL="342900" lvl="0" indent="-342900" algn="r">
              <a:lnSpc>
                <a:spcPct val="90000"/>
              </a:lnSpc>
              <a:spcBef>
                <a:spcPct val="20000"/>
              </a:spcBef>
            </a:pPr>
            <a:r>
              <a:rPr lang="en-GB" sz="2400" dirty="0">
                <a:solidFill>
                  <a:prstClr val="black"/>
                </a:solidFill>
              </a:rPr>
              <a:t>(Guardian 1991)</a:t>
            </a:r>
          </a:p>
        </p:txBody>
      </p:sp>
    </p:spTree>
    <p:extLst>
      <p:ext uri="{BB962C8B-B14F-4D97-AF65-F5344CB8AC3E}">
        <p14:creationId xmlns:p14="http://schemas.microsoft.com/office/powerpoint/2010/main" val="31340158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85750" y="122238"/>
            <a:ext cx="8072438" cy="1295400"/>
          </a:xfrm>
        </p:spPr>
        <p:txBody>
          <a:bodyPr/>
          <a:lstStyle/>
          <a:p>
            <a:pPr eaLnBrk="1" hangingPunct="1"/>
            <a:r>
              <a:rPr lang="en-GB" smtClean="0"/>
              <a:t>Curriculum model</a:t>
            </a:r>
          </a:p>
        </p:txBody>
      </p:sp>
      <p:sp>
        <p:nvSpPr>
          <p:cNvPr id="7" name="Rectangle 6"/>
          <p:cNvSpPr/>
          <p:nvPr/>
        </p:nvSpPr>
        <p:spPr>
          <a:xfrm>
            <a:off x="900113" y="1844675"/>
            <a:ext cx="2143125" cy="15001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8" name="Rectangle 7"/>
          <p:cNvSpPr/>
          <p:nvPr/>
        </p:nvSpPr>
        <p:spPr>
          <a:xfrm>
            <a:off x="900113" y="2133600"/>
            <a:ext cx="2143125" cy="295116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9" name="Rectangle 8"/>
          <p:cNvSpPr/>
          <p:nvPr/>
        </p:nvSpPr>
        <p:spPr>
          <a:xfrm>
            <a:off x="900113" y="5084763"/>
            <a:ext cx="2143125" cy="40163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0246" name="TextBox 9"/>
          <p:cNvSpPr txBox="1">
            <a:spLocks noChangeArrowheads="1"/>
          </p:cNvSpPr>
          <p:nvPr/>
        </p:nvSpPr>
        <p:spPr bwMode="auto">
          <a:xfrm>
            <a:off x="3995738" y="1844675"/>
            <a:ext cx="16430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b="1">
                <a:latin typeface="Calibri" pitchFamily="34" charset="0"/>
              </a:rPr>
              <a:t>Specified</a:t>
            </a:r>
          </a:p>
        </p:txBody>
      </p:sp>
      <p:sp>
        <p:nvSpPr>
          <p:cNvPr id="10247" name="TextBox 10"/>
          <p:cNvSpPr txBox="1">
            <a:spLocks noChangeArrowheads="1"/>
          </p:cNvSpPr>
          <p:nvPr/>
        </p:nvSpPr>
        <p:spPr bwMode="auto">
          <a:xfrm>
            <a:off x="3714750" y="3571875"/>
            <a:ext cx="114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b="1" dirty="0">
                <a:latin typeface="Calibri" pitchFamily="34" charset="0"/>
              </a:rPr>
              <a:t>Enacted</a:t>
            </a:r>
          </a:p>
        </p:txBody>
      </p:sp>
      <p:sp>
        <p:nvSpPr>
          <p:cNvPr id="10248" name="TextBox 11"/>
          <p:cNvSpPr txBox="1">
            <a:spLocks noChangeArrowheads="1"/>
          </p:cNvSpPr>
          <p:nvPr/>
        </p:nvSpPr>
        <p:spPr bwMode="auto">
          <a:xfrm>
            <a:off x="3851275" y="5084763"/>
            <a:ext cx="1714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b="1">
                <a:latin typeface="Calibri" pitchFamily="34" charset="0"/>
              </a:rPr>
              <a:t>Experienced</a:t>
            </a:r>
          </a:p>
        </p:txBody>
      </p:sp>
      <p:sp>
        <p:nvSpPr>
          <p:cNvPr id="10249" name="Line 9"/>
          <p:cNvSpPr>
            <a:spLocks noChangeShapeType="1"/>
          </p:cNvSpPr>
          <p:nvPr/>
        </p:nvSpPr>
        <p:spPr bwMode="auto">
          <a:xfrm flipH="1">
            <a:off x="3059113" y="5229225"/>
            <a:ext cx="79216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EG"/>
          </a:p>
        </p:txBody>
      </p:sp>
      <p:sp>
        <p:nvSpPr>
          <p:cNvPr id="10250" name="Line 10"/>
          <p:cNvSpPr>
            <a:spLocks noChangeShapeType="1"/>
          </p:cNvSpPr>
          <p:nvPr/>
        </p:nvSpPr>
        <p:spPr bwMode="auto">
          <a:xfrm flipH="1">
            <a:off x="3059113" y="3789363"/>
            <a:ext cx="7207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EG"/>
          </a:p>
        </p:txBody>
      </p:sp>
      <p:sp>
        <p:nvSpPr>
          <p:cNvPr id="10251" name="Line 11"/>
          <p:cNvSpPr>
            <a:spLocks noChangeShapeType="1"/>
          </p:cNvSpPr>
          <p:nvPr/>
        </p:nvSpPr>
        <p:spPr bwMode="auto">
          <a:xfrm flipH="1">
            <a:off x="3059113" y="1989138"/>
            <a:ext cx="79216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EG"/>
          </a:p>
        </p:txBody>
      </p:sp>
    </p:spTree>
    <p:extLst>
      <p:ext uri="{BB962C8B-B14F-4D97-AF65-F5344CB8AC3E}">
        <p14:creationId xmlns:p14="http://schemas.microsoft.com/office/powerpoint/2010/main" val="29414805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85750" y="122238"/>
            <a:ext cx="8072438" cy="1295400"/>
          </a:xfrm>
        </p:spPr>
        <p:txBody>
          <a:bodyPr/>
          <a:lstStyle/>
          <a:p>
            <a:pPr eaLnBrk="1" hangingPunct="1"/>
            <a:r>
              <a:rPr lang="en-GB" smtClean="0"/>
              <a:t>Teaching and Curriculum 1960s</a:t>
            </a:r>
          </a:p>
        </p:txBody>
      </p:sp>
      <p:sp>
        <p:nvSpPr>
          <p:cNvPr id="7" name="Rectangle 6"/>
          <p:cNvSpPr/>
          <p:nvPr/>
        </p:nvSpPr>
        <p:spPr>
          <a:xfrm>
            <a:off x="900113" y="1844675"/>
            <a:ext cx="2143125" cy="15001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8" name="Rectangle 7"/>
          <p:cNvSpPr/>
          <p:nvPr/>
        </p:nvSpPr>
        <p:spPr>
          <a:xfrm>
            <a:off x="900113" y="2133600"/>
            <a:ext cx="2143125" cy="295116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9" name="Rectangle 8"/>
          <p:cNvSpPr/>
          <p:nvPr/>
        </p:nvSpPr>
        <p:spPr>
          <a:xfrm>
            <a:off x="900113" y="5084763"/>
            <a:ext cx="2143125" cy="40163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1270" name="TextBox 9"/>
          <p:cNvSpPr txBox="1">
            <a:spLocks noChangeArrowheads="1"/>
          </p:cNvSpPr>
          <p:nvPr/>
        </p:nvSpPr>
        <p:spPr bwMode="auto">
          <a:xfrm>
            <a:off x="3708400" y="2205038"/>
            <a:ext cx="16430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a:latin typeface="Calibri" pitchFamily="34" charset="0"/>
              </a:rPr>
              <a:t>Specified</a:t>
            </a:r>
          </a:p>
        </p:txBody>
      </p:sp>
      <p:sp>
        <p:nvSpPr>
          <p:cNvPr id="11271" name="TextBox 10"/>
          <p:cNvSpPr txBox="1">
            <a:spLocks noChangeArrowheads="1"/>
          </p:cNvSpPr>
          <p:nvPr/>
        </p:nvSpPr>
        <p:spPr bwMode="auto">
          <a:xfrm>
            <a:off x="3714750" y="3571875"/>
            <a:ext cx="114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a:latin typeface="Calibri" pitchFamily="34" charset="0"/>
              </a:rPr>
              <a:t>Enacted</a:t>
            </a:r>
          </a:p>
        </p:txBody>
      </p:sp>
      <p:sp>
        <p:nvSpPr>
          <p:cNvPr id="11272" name="TextBox 11"/>
          <p:cNvSpPr txBox="1">
            <a:spLocks noChangeArrowheads="1"/>
          </p:cNvSpPr>
          <p:nvPr/>
        </p:nvSpPr>
        <p:spPr bwMode="auto">
          <a:xfrm>
            <a:off x="3779838" y="5013325"/>
            <a:ext cx="1714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a:latin typeface="Calibri" pitchFamily="34" charset="0"/>
              </a:rPr>
              <a:t>Experienced</a:t>
            </a:r>
          </a:p>
        </p:txBody>
      </p:sp>
      <p:sp>
        <p:nvSpPr>
          <p:cNvPr id="11273" name="Line 9"/>
          <p:cNvSpPr>
            <a:spLocks noChangeShapeType="1"/>
          </p:cNvSpPr>
          <p:nvPr/>
        </p:nvSpPr>
        <p:spPr bwMode="auto">
          <a:xfrm flipH="1">
            <a:off x="3059113" y="5229225"/>
            <a:ext cx="79216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EG"/>
          </a:p>
        </p:txBody>
      </p:sp>
      <p:sp>
        <p:nvSpPr>
          <p:cNvPr id="11274" name="Line 10"/>
          <p:cNvSpPr>
            <a:spLocks noChangeShapeType="1"/>
          </p:cNvSpPr>
          <p:nvPr/>
        </p:nvSpPr>
        <p:spPr bwMode="auto">
          <a:xfrm flipH="1">
            <a:off x="3059113" y="3789363"/>
            <a:ext cx="7207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EG"/>
          </a:p>
        </p:txBody>
      </p:sp>
      <p:sp>
        <p:nvSpPr>
          <p:cNvPr id="11275" name="Line 11"/>
          <p:cNvSpPr>
            <a:spLocks noChangeShapeType="1"/>
          </p:cNvSpPr>
          <p:nvPr/>
        </p:nvSpPr>
        <p:spPr bwMode="auto">
          <a:xfrm flipH="1">
            <a:off x="3059113" y="2349500"/>
            <a:ext cx="79216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EG"/>
          </a:p>
        </p:txBody>
      </p:sp>
    </p:spTree>
    <p:extLst>
      <p:ext uri="{BB962C8B-B14F-4D97-AF65-F5344CB8AC3E}">
        <p14:creationId xmlns:p14="http://schemas.microsoft.com/office/powerpoint/2010/main" val="5933491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85750" y="122238"/>
            <a:ext cx="7715250" cy="1295400"/>
          </a:xfrm>
        </p:spPr>
        <p:txBody>
          <a:bodyPr/>
          <a:lstStyle/>
          <a:p>
            <a:pPr eaLnBrk="1" hangingPunct="1"/>
            <a:r>
              <a:rPr lang="en-US" smtClean="0"/>
              <a:t>Teaching and Curriculum 1980s</a:t>
            </a:r>
          </a:p>
        </p:txBody>
      </p:sp>
      <p:sp>
        <p:nvSpPr>
          <p:cNvPr id="12291" name="Rectangle 3"/>
          <p:cNvSpPr>
            <a:spLocks noGrp="1" noChangeArrowheads="1"/>
          </p:cNvSpPr>
          <p:nvPr>
            <p:ph type="body" idx="1"/>
          </p:nvPr>
        </p:nvSpPr>
        <p:spPr>
          <a:xfrm>
            <a:off x="457200" y="2060575"/>
            <a:ext cx="8229600" cy="4070350"/>
          </a:xfrm>
        </p:spPr>
        <p:txBody>
          <a:bodyPr/>
          <a:lstStyle/>
          <a:p>
            <a:pPr eaLnBrk="1" hangingPunct="1">
              <a:buFont typeface="Wingdings" pitchFamily="2" charset="2"/>
              <a:buNone/>
            </a:pPr>
            <a:endParaRPr lang="ar-EG" smtClean="0"/>
          </a:p>
        </p:txBody>
      </p:sp>
      <p:sp>
        <p:nvSpPr>
          <p:cNvPr id="7" name="Rectangle 6"/>
          <p:cNvSpPr/>
          <p:nvPr/>
        </p:nvSpPr>
        <p:spPr>
          <a:xfrm>
            <a:off x="900113" y="1844675"/>
            <a:ext cx="2143125" cy="15001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8" name="Rectangle 7"/>
          <p:cNvSpPr/>
          <p:nvPr/>
        </p:nvSpPr>
        <p:spPr>
          <a:xfrm>
            <a:off x="900113" y="2997200"/>
            <a:ext cx="2143125" cy="208756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9" name="Rectangle 8"/>
          <p:cNvSpPr/>
          <p:nvPr/>
        </p:nvSpPr>
        <p:spPr>
          <a:xfrm>
            <a:off x="900113" y="4581525"/>
            <a:ext cx="2143125" cy="90487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2295" name="TextBox 9"/>
          <p:cNvSpPr txBox="1">
            <a:spLocks noChangeArrowheads="1"/>
          </p:cNvSpPr>
          <p:nvPr/>
        </p:nvSpPr>
        <p:spPr bwMode="auto">
          <a:xfrm>
            <a:off x="3708400" y="2205038"/>
            <a:ext cx="16430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a:latin typeface="Calibri" pitchFamily="34" charset="0"/>
              </a:rPr>
              <a:t>Specified</a:t>
            </a:r>
          </a:p>
        </p:txBody>
      </p:sp>
      <p:sp>
        <p:nvSpPr>
          <p:cNvPr id="12296" name="TextBox 10"/>
          <p:cNvSpPr txBox="1">
            <a:spLocks noChangeArrowheads="1"/>
          </p:cNvSpPr>
          <p:nvPr/>
        </p:nvSpPr>
        <p:spPr bwMode="auto">
          <a:xfrm>
            <a:off x="3714750" y="3571875"/>
            <a:ext cx="114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a:latin typeface="Calibri" pitchFamily="34" charset="0"/>
              </a:rPr>
              <a:t>Enacted</a:t>
            </a:r>
          </a:p>
        </p:txBody>
      </p:sp>
      <p:sp>
        <p:nvSpPr>
          <p:cNvPr id="12297" name="TextBox 11"/>
          <p:cNvSpPr txBox="1">
            <a:spLocks noChangeArrowheads="1"/>
          </p:cNvSpPr>
          <p:nvPr/>
        </p:nvSpPr>
        <p:spPr bwMode="auto">
          <a:xfrm>
            <a:off x="3714750" y="4714875"/>
            <a:ext cx="1714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a:latin typeface="Calibri" pitchFamily="34" charset="0"/>
              </a:rPr>
              <a:t>Experienced</a:t>
            </a:r>
          </a:p>
        </p:txBody>
      </p:sp>
      <p:sp>
        <p:nvSpPr>
          <p:cNvPr id="12298" name="Line 10"/>
          <p:cNvSpPr>
            <a:spLocks noChangeShapeType="1"/>
          </p:cNvSpPr>
          <p:nvPr/>
        </p:nvSpPr>
        <p:spPr bwMode="auto">
          <a:xfrm flipH="1">
            <a:off x="3059113" y="4941888"/>
            <a:ext cx="79216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EG"/>
          </a:p>
        </p:txBody>
      </p:sp>
      <p:sp>
        <p:nvSpPr>
          <p:cNvPr id="12299" name="Line 11"/>
          <p:cNvSpPr>
            <a:spLocks noChangeShapeType="1"/>
          </p:cNvSpPr>
          <p:nvPr/>
        </p:nvSpPr>
        <p:spPr bwMode="auto">
          <a:xfrm flipH="1">
            <a:off x="3059113" y="3789363"/>
            <a:ext cx="7207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EG"/>
          </a:p>
        </p:txBody>
      </p:sp>
      <p:sp>
        <p:nvSpPr>
          <p:cNvPr id="12300" name="Line 12"/>
          <p:cNvSpPr>
            <a:spLocks noChangeShapeType="1"/>
          </p:cNvSpPr>
          <p:nvPr/>
        </p:nvSpPr>
        <p:spPr bwMode="auto">
          <a:xfrm flipH="1">
            <a:off x="3059113" y="2349500"/>
            <a:ext cx="79216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EG"/>
          </a:p>
        </p:txBody>
      </p:sp>
    </p:spTree>
    <p:extLst>
      <p:ext uri="{BB962C8B-B14F-4D97-AF65-F5344CB8AC3E}">
        <p14:creationId xmlns:p14="http://schemas.microsoft.com/office/powerpoint/2010/main" val="14580008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Teaching and Curriculum 2000</a:t>
            </a:r>
          </a:p>
        </p:txBody>
      </p:sp>
      <p:sp>
        <p:nvSpPr>
          <p:cNvPr id="13315" name="Rectangle 3"/>
          <p:cNvSpPr>
            <a:spLocks noGrp="1" noChangeArrowheads="1"/>
          </p:cNvSpPr>
          <p:nvPr>
            <p:ph type="body" idx="1"/>
          </p:nvPr>
        </p:nvSpPr>
        <p:spPr/>
        <p:txBody>
          <a:bodyPr/>
          <a:lstStyle/>
          <a:p>
            <a:pPr eaLnBrk="1" hangingPunct="1">
              <a:buFont typeface="Wingdings" pitchFamily="2" charset="2"/>
              <a:buNone/>
            </a:pPr>
            <a:endParaRPr lang="ar-EG" smtClean="0"/>
          </a:p>
        </p:txBody>
      </p:sp>
      <p:sp>
        <p:nvSpPr>
          <p:cNvPr id="7" name="Rectangle 6"/>
          <p:cNvSpPr/>
          <p:nvPr/>
        </p:nvSpPr>
        <p:spPr>
          <a:xfrm>
            <a:off x="900113" y="1844675"/>
            <a:ext cx="2143125" cy="15001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8" name="Rectangle 7"/>
          <p:cNvSpPr/>
          <p:nvPr/>
        </p:nvSpPr>
        <p:spPr>
          <a:xfrm>
            <a:off x="900113" y="3284538"/>
            <a:ext cx="2143125" cy="180022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9" name="Rectangle 8"/>
          <p:cNvSpPr/>
          <p:nvPr/>
        </p:nvSpPr>
        <p:spPr>
          <a:xfrm>
            <a:off x="900113" y="4076700"/>
            <a:ext cx="2143125" cy="14097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3319" name="TextBox 9"/>
          <p:cNvSpPr txBox="1">
            <a:spLocks noChangeArrowheads="1"/>
          </p:cNvSpPr>
          <p:nvPr/>
        </p:nvSpPr>
        <p:spPr bwMode="auto">
          <a:xfrm>
            <a:off x="3708400" y="2205038"/>
            <a:ext cx="16430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a:latin typeface="Calibri" pitchFamily="34" charset="0"/>
              </a:rPr>
              <a:t>Specified</a:t>
            </a:r>
          </a:p>
        </p:txBody>
      </p:sp>
      <p:sp>
        <p:nvSpPr>
          <p:cNvPr id="13320" name="TextBox 10"/>
          <p:cNvSpPr txBox="1">
            <a:spLocks noChangeArrowheads="1"/>
          </p:cNvSpPr>
          <p:nvPr/>
        </p:nvSpPr>
        <p:spPr bwMode="auto">
          <a:xfrm>
            <a:off x="3714750" y="3571875"/>
            <a:ext cx="114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a:latin typeface="Calibri" pitchFamily="34" charset="0"/>
              </a:rPr>
              <a:t>Enacted</a:t>
            </a:r>
          </a:p>
        </p:txBody>
      </p:sp>
      <p:sp>
        <p:nvSpPr>
          <p:cNvPr id="13321" name="TextBox 11"/>
          <p:cNvSpPr txBox="1">
            <a:spLocks noChangeArrowheads="1"/>
          </p:cNvSpPr>
          <p:nvPr/>
        </p:nvSpPr>
        <p:spPr bwMode="auto">
          <a:xfrm>
            <a:off x="3714750" y="4714875"/>
            <a:ext cx="1714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a:latin typeface="Calibri" pitchFamily="34" charset="0"/>
              </a:rPr>
              <a:t>Experienced</a:t>
            </a:r>
          </a:p>
        </p:txBody>
      </p:sp>
      <p:sp>
        <p:nvSpPr>
          <p:cNvPr id="13322" name="Line 10"/>
          <p:cNvSpPr>
            <a:spLocks noChangeShapeType="1"/>
          </p:cNvSpPr>
          <p:nvPr/>
        </p:nvSpPr>
        <p:spPr bwMode="auto">
          <a:xfrm flipH="1">
            <a:off x="3059113" y="4941888"/>
            <a:ext cx="79216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EG"/>
          </a:p>
        </p:txBody>
      </p:sp>
      <p:sp>
        <p:nvSpPr>
          <p:cNvPr id="13323" name="Line 11"/>
          <p:cNvSpPr>
            <a:spLocks noChangeShapeType="1"/>
          </p:cNvSpPr>
          <p:nvPr/>
        </p:nvSpPr>
        <p:spPr bwMode="auto">
          <a:xfrm flipH="1">
            <a:off x="3059113" y="3789363"/>
            <a:ext cx="7207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EG"/>
          </a:p>
        </p:txBody>
      </p:sp>
      <p:sp>
        <p:nvSpPr>
          <p:cNvPr id="13324" name="Line 12"/>
          <p:cNvSpPr>
            <a:spLocks noChangeShapeType="1"/>
          </p:cNvSpPr>
          <p:nvPr/>
        </p:nvSpPr>
        <p:spPr bwMode="auto">
          <a:xfrm flipH="1">
            <a:off x="3059113" y="2349500"/>
            <a:ext cx="79216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EG"/>
          </a:p>
        </p:txBody>
      </p:sp>
    </p:spTree>
    <p:extLst>
      <p:ext uri="{BB962C8B-B14F-4D97-AF65-F5344CB8AC3E}">
        <p14:creationId xmlns:p14="http://schemas.microsoft.com/office/powerpoint/2010/main" val="40960688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14313" y="122238"/>
            <a:ext cx="7786687" cy="1295400"/>
          </a:xfrm>
        </p:spPr>
        <p:txBody>
          <a:bodyPr/>
          <a:lstStyle/>
          <a:p>
            <a:pPr eaLnBrk="1" hangingPunct="1"/>
            <a:r>
              <a:rPr lang="en-US" smtClean="0"/>
              <a:t>Teaching and Curriculum today</a:t>
            </a:r>
          </a:p>
        </p:txBody>
      </p:sp>
      <p:sp>
        <p:nvSpPr>
          <p:cNvPr id="14339" name="Rectangle 3"/>
          <p:cNvSpPr>
            <a:spLocks noGrp="1" noChangeArrowheads="1"/>
          </p:cNvSpPr>
          <p:nvPr>
            <p:ph type="body" idx="1"/>
          </p:nvPr>
        </p:nvSpPr>
        <p:spPr/>
        <p:txBody>
          <a:bodyPr/>
          <a:lstStyle/>
          <a:p>
            <a:pPr eaLnBrk="1" hangingPunct="1">
              <a:buFont typeface="Wingdings" pitchFamily="2" charset="2"/>
              <a:buNone/>
            </a:pPr>
            <a:endParaRPr lang="ar-EG" smtClean="0"/>
          </a:p>
        </p:txBody>
      </p:sp>
      <p:sp>
        <p:nvSpPr>
          <p:cNvPr id="7" name="Rectangle 6"/>
          <p:cNvSpPr/>
          <p:nvPr/>
        </p:nvSpPr>
        <p:spPr>
          <a:xfrm>
            <a:off x="900113" y="1844675"/>
            <a:ext cx="2143125" cy="158432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8" name="Rectangle 7"/>
          <p:cNvSpPr/>
          <p:nvPr/>
        </p:nvSpPr>
        <p:spPr>
          <a:xfrm>
            <a:off x="900113" y="3429000"/>
            <a:ext cx="2143125" cy="165576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9" name="Rectangle 8"/>
          <p:cNvSpPr/>
          <p:nvPr/>
        </p:nvSpPr>
        <p:spPr>
          <a:xfrm>
            <a:off x="900113" y="3860800"/>
            <a:ext cx="2143125" cy="115252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4343" name="TextBox 9"/>
          <p:cNvSpPr txBox="1">
            <a:spLocks noChangeArrowheads="1"/>
          </p:cNvSpPr>
          <p:nvPr/>
        </p:nvSpPr>
        <p:spPr bwMode="auto">
          <a:xfrm>
            <a:off x="3708400" y="2205038"/>
            <a:ext cx="16430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a:latin typeface="Calibri" pitchFamily="34" charset="0"/>
              </a:rPr>
              <a:t>Specified</a:t>
            </a:r>
          </a:p>
        </p:txBody>
      </p:sp>
      <p:sp>
        <p:nvSpPr>
          <p:cNvPr id="14344" name="TextBox 10"/>
          <p:cNvSpPr txBox="1">
            <a:spLocks noChangeArrowheads="1"/>
          </p:cNvSpPr>
          <p:nvPr/>
        </p:nvSpPr>
        <p:spPr bwMode="auto">
          <a:xfrm>
            <a:off x="3714750" y="3571875"/>
            <a:ext cx="114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a:latin typeface="Calibri" pitchFamily="34" charset="0"/>
              </a:rPr>
              <a:t>Enacted</a:t>
            </a:r>
          </a:p>
        </p:txBody>
      </p:sp>
      <p:sp>
        <p:nvSpPr>
          <p:cNvPr id="14345" name="TextBox 11"/>
          <p:cNvSpPr txBox="1">
            <a:spLocks noChangeArrowheads="1"/>
          </p:cNvSpPr>
          <p:nvPr/>
        </p:nvSpPr>
        <p:spPr bwMode="auto">
          <a:xfrm>
            <a:off x="3779838" y="4437063"/>
            <a:ext cx="1714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a:latin typeface="Calibri" pitchFamily="34" charset="0"/>
              </a:rPr>
              <a:t>Experienced</a:t>
            </a:r>
          </a:p>
        </p:txBody>
      </p:sp>
      <p:sp>
        <p:nvSpPr>
          <p:cNvPr id="14346" name="Line 10"/>
          <p:cNvSpPr>
            <a:spLocks noChangeShapeType="1"/>
          </p:cNvSpPr>
          <p:nvPr/>
        </p:nvSpPr>
        <p:spPr bwMode="auto">
          <a:xfrm flipH="1">
            <a:off x="3059113" y="4652963"/>
            <a:ext cx="79216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EG"/>
          </a:p>
        </p:txBody>
      </p:sp>
      <p:sp>
        <p:nvSpPr>
          <p:cNvPr id="14347" name="Line 11"/>
          <p:cNvSpPr>
            <a:spLocks noChangeShapeType="1"/>
          </p:cNvSpPr>
          <p:nvPr/>
        </p:nvSpPr>
        <p:spPr bwMode="auto">
          <a:xfrm flipH="1">
            <a:off x="3059113" y="3789363"/>
            <a:ext cx="7207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EG"/>
          </a:p>
        </p:txBody>
      </p:sp>
      <p:sp>
        <p:nvSpPr>
          <p:cNvPr id="14348" name="Line 12"/>
          <p:cNvSpPr>
            <a:spLocks noChangeShapeType="1"/>
          </p:cNvSpPr>
          <p:nvPr/>
        </p:nvSpPr>
        <p:spPr bwMode="auto">
          <a:xfrm flipH="1">
            <a:off x="3059113" y="2349500"/>
            <a:ext cx="79216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EG"/>
          </a:p>
        </p:txBody>
      </p:sp>
      <p:sp>
        <p:nvSpPr>
          <p:cNvPr id="83980" name="Rectangle 13"/>
          <p:cNvSpPr>
            <a:spLocks noChangeArrowheads="1"/>
          </p:cNvSpPr>
          <p:nvPr/>
        </p:nvSpPr>
        <p:spPr bwMode="auto">
          <a:xfrm>
            <a:off x="900113" y="5013325"/>
            <a:ext cx="2159000" cy="360363"/>
          </a:xfrm>
          <a:prstGeom prst="rect">
            <a:avLst/>
          </a:prstGeom>
          <a:solidFill>
            <a:schemeClr val="bg1">
              <a:lumMod val="50000"/>
            </a:schemeClr>
          </a:solidFill>
          <a:ln w="9525">
            <a:solidFill>
              <a:schemeClr val="tx1"/>
            </a:solidFill>
            <a:miter lim="800000"/>
            <a:headEnd/>
            <a:tailEnd/>
          </a:ln>
        </p:spPr>
        <p:txBody>
          <a:bodyPr wrap="none" anchor="ctr"/>
          <a:lstStyle/>
          <a:p>
            <a:pPr fontAlgn="auto">
              <a:spcBef>
                <a:spcPts val="0"/>
              </a:spcBef>
              <a:spcAft>
                <a:spcPts val="0"/>
              </a:spcAft>
              <a:defRPr/>
            </a:pPr>
            <a:endParaRPr lang="en-US">
              <a:latin typeface="+mn-lt"/>
            </a:endParaRPr>
          </a:p>
        </p:txBody>
      </p:sp>
      <p:sp>
        <p:nvSpPr>
          <p:cNvPr id="14350" name="Text Box 14"/>
          <p:cNvSpPr txBox="1">
            <a:spLocks noChangeArrowheads="1"/>
          </p:cNvSpPr>
          <p:nvPr/>
        </p:nvSpPr>
        <p:spPr bwMode="auto">
          <a:xfrm>
            <a:off x="3779838" y="5157788"/>
            <a:ext cx="13684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GB">
                <a:latin typeface="Calibri" pitchFamily="34" charset="0"/>
              </a:rPr>
              <a:t>Hidden</a:t>
            </a:r>
          </a:p>
        </p:txBody>
      </p:sp>
      <p:sp>
        <p:nvSpPr>
          <p:cNvPr id="14351" name="Line 15"/>
          <p:cNvSpPr>
            <a:spLocks noChangeShapeType="1"/>
          </p:cNvSpPr>
          <p:nvPr/>
        </p:nvSpPr>
        <p:spPr bwMode="auto">
          <a:xfrm flipH="1">
            <a:off x="3059113" y="5300663"/>
            <a:ext cx="79216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ar-EG"/>
          </a:p>
        </p:txBody>
      </p:sp>
      <p:sp>
        <p:nvSpPr>
          <p:cNvPr id="14352" name="TextBox 15"/>
          <p:cNvSpPr txBox="1">
            <a:spLocks noChangeArrowheads="1"/>
          </p:cNvSpPr>
          <p:nvPr/>
        </p:nvSpPr>
        <p:spPr bwMode="auto">
          <a:xfrm>
            <a:off x="4143375" y="5786438"/>
            <a:ext cx="44291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r>
              <a:rPr lang="en-GB" sz="1200">
                <a:latin typeface="Calibri" pitchFamily="34" charset="0"/>
              </a:rPr>
              <a:t>(Postmodernism vs Professionalism in Higher Education – J. Milliken)</a:t>
            </a:r>
          </a:p>
        </p:txBody>
      </p:sp>
    </p:spTree>
    <p:extLst>
      <p:ext uri="{BB962C8B-B14F-4D97-AF65-F5344CB8AC3E}">
        <p14:creationId xmlns:p14="http://schemas.microsoft.com/office/powerpoint/2010/main" val="13251515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solidFill>
            <a:srgbClr val="92D050"/>
          </a:solidFill>
        </p:spPr>
        <p:txBody>
          <a:bodyPr/>
          <a:lstStyle/>
          <a:p>
            <a:pPr eaLnBrk="1" hangingPunct="1"/>
            <a:r>
              <a:rPr lang="en-GB" b="1" dirty="0" smtClean="0">
                <a:solidFill>
                  <a:srgbClr val="FF0000"/>
                </a:solidFill>
              </a:rPr>
              <a:t>Conditions for learning</a:t>
            </a:r>
          </a:p>
        </p:txBody>
      </p:sp>
      <p:sp>
        <p:nvSpPr>
          <p:cNvPr id="17411" name="Rectangle 3"/>
          <p:cNvSpPr>
            <a:spLocks noGrp="1" noChangeArrowheads="1"/>
          </p:cNvSpPr>
          <p:nvPr>
            <p:ph type="body" idx="1"/>
          </p:nvPr>
        </p:nvSpPr>
        <p:spPr>
          <a:xfrm>
            <a:off x="0" y="1600200"/>
            <a:ext cx="9144000" cy="5257800"/>
          </a:xfrm>
          <a:solidFill>
            <a:srgbClr val="FFFF00"/>
          </a:solidFill>
        </p:spPr>
        <p:txBody>
          <a:bodyPr>
            <a:noAutofit/>
          </a:bodyPr>
          <a:lstStyle/>
          <a:p>
            <a:pPr eaLnBrk="1" hangingPunct="1">
              <a:lnSpc>
                <a:spcPct val="90000"/>
              </a:lnSpc>
            </a:pPr>
            <a:r>
              <a:rPr lang="en-GB" sz="3600" b="1" dirty="0" smtClean="0">
                <a:solidFill>
                  <a:srgbClr val="7030A0"/>
                </a:solidFill>
              </a:rPr>
              <a:t>Clear objectives</a:t>
            </a:r>
            <a:r>
              <a:rPr lang="en-GB" sz="3600" b="1" dirty="0" smtClean="0"/>
              <a:t>: expressed as </a:t>
            </a:r>
            <a:r>
              <a:rPr lang="en-GB" sz="3600" b="1" i="1" dirty="0" smtClean="0"/>
              <a:t>learning outcomes;</a:t>
            </a:r>
          </a:p>
          <a:p>
            <a:pPr eaLnBrk="1" hangingPunct="1">
              <a:lnSpc>
                <a:spcPct val="90000"/>
              </a:lnSpc>
            </a:pPr>
            <a:r>
              <a:rPr lang="en-GB" sz="3600" b="1" dirty="0" smtClean="0"/>
              <a:t>Students feel </a:t>
            </a:r>
            <a:r>
              <a:rPr lang="en-GB" sz="3600" b="1" dirty="0" smtClean="0">
                <a:solidFill>
                  <a:srgbClr val="7030A0"/>
                </a:solidFill>
              </a:rPr>
              <a:t>a need to achieve</a:t>
            </a:r>
            <a:r>
              <a:rPr lang="en-GB" sz="3600" b="1" dirty="0" smtClean="0"/>
              <a:t> those objectives;</a:t>
            </a:r>
          </a:p>
          <a:p>
            <a:pPr eaLnBrk="1" hangingPunct="1">
              <a:lnSpc>
                <a:spcPct val="90000"/>
              </a:lnSpc>
            </a:pPr>
            <a:r>
              <a:rPr lang="en-GB" sz="3600" b="1" dirty="0" smtClean="0">
                <a:solidFill>
                  <a:srgbClr val="7030A0"/>
                </a:solidFill>
              </a:rPr>
              <a:t>Motivation</a:t>
            </a:r>
            <a:r>
              <a:rPr lang="en-GB" sz="3600" b="1" dirty="0" smtClean="0"/>
              <a:t>: a PRODUCT of good teaching;</a:t>
            </a:r>
          </a:p>
          <a:p>
            <a:pPr eaLnBrk="1" hangingPunct="1">
              <a:lnSpc>
                <a:spcPct val="90000"/>
              </a:lnSpc>
            </a:pPr>
            <a:r>
              <a:rPr lang="en-GB" sz="3600" b="1" dirty="0" smtClean="0"/>
              <a:t>Students </a:t>
            </a:r>
            <a:r>
              <a:rPr lang="en-GB" sz="3600" b="1" dirty="0" smtClean="0">
                <a:solidFill>
                  <a:srgbClr val="7030A0"/>
                </a:solidFill>
              </a:rPr>
              <a:t>engage</a:t>
            </a:r>
            <a:r>
              <a:rPr lang="en-GB" sz="3600" b="1" dirty="0" smtClean="0"/>
              <a:t> with the material;</a:t>
            </a:r>
          </a:p>
          <a:p>
            <a:pPr eaLnBrk="1" hangingPunct="1">
              <a:lnSpc>
                <a:spcPct val="90000"/>
              </a:lnSpc>
            </a:pPr>
            <a:r>
              <a:rPr lang="en-GB" sz="3600" b="1" dirty="0" smtClean="0"/>
              <a:t>Students can work </a:t>
            </a:r>
            <a:r>
              <a:rPr lang="en-GB" sz="3600" b="1" i="1" dirty="0" smtClean="0">
                <a:solidFill>
                  <a:srgbClr val="7030A0"/>
                </a:solidFill>
              </a:rPr>
              <a:t>collaboratively</a:t>
            </a:r>
            <a:r>
              <a:rPr lang="en-GB" sz="3600" b="1" dirty="0" smtClean="0">
                <a:solidFill>
                  <a:srgbClr val="7030A0"/>
                </a:solidFill>
              </a:rPr>
              <a:t> </a:t>
            </a:r>
            <a:r>
              <a:rPr lang="en-GB" sz="3600" b="1" dirty="0" smtClean="0"/>
              <a:t>in dialogue with others;</a:t>
            </a:r>
          </a:p>
          <a:p>
            <a:pPr eaLnBrk="1" hangingPunct="1">
              <a:lnSpc>
                <a:spcPct val="90000"/>
              </a:lnSpc>
            </a:pPr>
            <a:r>
              <a:rPr lang="en-GB" sz="3600" b="1" dirty="0" smtClean="0"/>
              <a:t>Students receive </a:t>
            </a:r>
            <a:r>
              <a:rPr lang="en-GB" sz="3600" b="1" dirty="0" smtClean="0">
                <a:solidFill>
                  <a:srgbClr val="7030A0"/>
                </a:solidFill>
              </a:rPr>
              <a:t>positive feedback</a:t>
            </a:r>
            <a:r>
              <a:rPr lang="en-GB" sz="3600" b="1" dirty="0" smtClean="0"/>
              <a:t>.</a:t>
            </a:r>
          </a:p>
        </p:txBody>
      </p:sp>
    </p:spTree>
    <p:extLst>
      <p:ext uri="{BB962C8B-B14F-4D97-AF65-F5344CB8AC3E}">
        <p14:creationId xmlns:p14="http://schemas.microsoft.com/office/powerpoint/2010/main" val="4760802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a:xfrm>
            <a:off x="457200" y="122238"/>
            <a:ext cx="8077200" cy="1295400"/>
          </a:xfrm>
        </p:spPr>
        <p:txBody>
          <a:bodyPr rtlCol="0">
            <a:noAutofit/>
          </a:bodyPr>
          <a:lstStyle/>
          <a:p>
            <a:pPr eaLnBrk="1" fontAlgn="auto" hangingPunct="1">
              <a:spcAft>
                <a:spcPts val="0"/>
              </a:spcAft>
              <a:defRPr/>
            </a:pPr>
            <a:r>
              <a:rPr lang="en-GB" altLang="zh-CN" b="1" dirty="0" smtClean="0">
                <a:solidFill>
                  <a:srgbClr val="FF0000"/>
                </a:solidFill>
              </a:rPr>
              <a:t>Frameworks for student learning</a:t>
            </a:r>
          </a:p>
        </p:txBody>
      </p:sp>
      <p:sp>
        <p:nvSpPr>
          <p:cNvPr id="442371" name="Rectangle 3"/>
          <p:cNvSpPr>
            <a:spLocks noGrp="1" noChangeArrowheads="1"/>
          </p:cNvSpPr>
          <p:nvPr>
            <p:ph type="body" sz="half" idx="1"/>
          </p:nvPr>
        </p:nvSpPr>
        <p:spPr>
          <a:solidFill>
            <a:srgbClr val="FFFF00"/>
          </a:solidFill>
        </p:spPr>
        <p:txBody>
          <a:bodyPr>
            <a:normAutofit/>
          </a:bodyPr>
          <a:lstStyle/>
          <a:p>
            <a:pPr marL="469900" indent="-469900" eaLnBrk="1" hangingPunct="1">
              <a:buFont typeface="Wingdings" pitchFamily="2" charset="2"/>
              <a:buNone/>
            </a:pPr>
            <a:endParaRPr lang="en-GB" altLang="zh-CN" b="1" dirty="0" smtClean="0"/>
          </a:p>
          <a:p>
            <a:pPr marL="469900" indent="-469900" eaLnBrk="1" hangingPunct="1">
              <a:buFont typeface="Wingdings" pitchFamily="2" charset="2"/>
              <a:buChar char="Ø"/>
            </a:pPr>
            <a:r>
              <a:rPr lang="en-GB" altLang="zh-CN" sz="3600" b="1" dirty="0" smtClean="0">
                <a:solidFill>
                  <a:schemeClr val="tx2"/>
                </a:solidFill>
              </a:rPr>
              <a:t>Bloom</a:t>
            </a:r>
            <a:r>
              <a:rPr lang="en-GB" altLang="zh-CN" sz="3600" b="1" dirty="0" smtClean="0">
                <a:solidFill>
                  <a:schemeClr val="tx2"/>
                </a:solidFill>
                <a:latin typeface="Verdana" pitchFamily="34" charset="0"/>
              </a:rPr>
              <a:t>’</a:t>
            </a:r>
            <a:r>
              <a:rPr lang="en-GB" altLang="zh-CN" sz="3600" b="1" dirty="0" smtClean="0">
                <a:solidFill>
                  <a:schemeClr val="tx2"/>
                </a:solidFill>
              </a:rPr>
              <a:t>s taxonomy of learning</a:t>
            </a:r>
          </a:p>
          <a:p>
            <a:pPr marL="908050" lvl="1" indent="-436563" eaLnBrk="1" hangingPunct="1">
              <a:buFont typeface="Wingdings" pitchFamily="2" charset="2"/>
              <a:buNone/>
            </a:pPr>
            <a:endParaRPr lang="en-GB" altLang="zh-CN" sz="3600" b="1" dirty="0" smtClean="0"/>
          </a:p>
          <a:p>
            <a:pPr marL="469900" indent="-469900" eaLnBrk="1" hangingPunct="1">
              <a:buFont typeface="Wingdings" pitchFamily="2" charset="2"/>
              <a:buNone/>
            </a:pPr>
            <a:endParaRPr lang="en-GB" altLang="zh-CN" sz="3600" b="1" dirty="0" smtClean="0"/>
          </a:p>
          <a:p>
            <a:pPr marL="908050" lvl="1" indent="-436563" eaLnBrk="1" hangingPunct="1">
              <a:buFont typeface="Wingdings" pitchFamily="2" charset="2"/>
              <a:buNone/>
            </a:pPr>
            <a:endParaRPr lang="zh-CN" altLang="en-GB" sz="3600" b="1" dirty="0" smtClean="0"/>
          </a:p>
        </p:txBody>
      </p:sp>
      <p:pic>
        <p:nvPicPr>
          <p:cNvPr id="22532" name="Picture 4" descr="MCj04361610000[1]"/>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572000" y="2565400"/>
            <a:ext cx="4097338" cy="2952750"/>
          </a:xfrm>
        </p:spPr>
      </p:pic>
    </p:spTree>
    <p:extLst>
      <p:ext uri="{BB962C8B-B14F-4D97-AF65-F5344CB8AC3E}">
        <p14:creationId xmlns:p14="http://schemas.microsoft.com/office/powerpoint/2010/main" val="9418282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423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442371">
                                            <p:txEl>
                                              <p:pRg st="1" end="1"/>
                                            </p:txEl>
                                          </p:spTgt>
                                        </p:tgtEl>
                                        <p:attrNameLst>
                                          <p:attrName>style.visibility</p:attrName>
                                        </p:attrNameLst>
                                      </p:cBhvr>
                                      <p:to>
                                        <p:strVal val="visible"/>
                                      </p:to>
                                    </p:set>
                                    <p:animEffect transition="in" filter="wipe(left)">
                                      <p:cBhvr>
                                        <p:cTn id="11" dur="500"/>
                                        <p:tgtEl>
                                          <p:spTgt spid="4423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370" grpId="0" autoUpdateAnimBg="0"/>
      <p:bldP spid="442371"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755650" y="0"/>
            <a:ext cx="8083550" cy="1219200"/>
          </a:xfrm>
          <a:solidFill>
            <a:srgbClr val="92D050"/>
          </a:solidFill>
        </p:spPr>
        <p:txBody>
          <a:bodyPr/>
          <a:lstStyle/>
          <a:p>
            <a:pPr eaLnBrk="1" hangingPunct="1"/>
            <a:r>
              <a:rPr lang="en-US" sz="4300" b="1" dirty="0" smtClean="0">
                <a:solidFill>
                  <a:srgbClr val="FF0000"/>
                </a:solidFill>
              </a:rPr>
              <a:t>Bloom’s Taxonomy</a:t>
            </a:r>
            <a:endParaRPr lang="en-AU" sz="4300" b="1" dirty="0" smtClean="0">
              <a:solidFill>
                <a:srgbClr val="FF0000"/>
              </a:solidFill>
            </a:endParaRPr>
          </a:p>
        </p:txBody>
      </p:sp>
      <p:sp>
        <p:nvSpPr>
          <p:cNvPr id="23555" name="Rectangle 3"/>
          <p:cNvSpPr>
            <a:spLocks noGrp="1" noChangeArrowheads="1"/>
          </p:cNvSpPr>
          <p:nvPr>
            <p:ph type="body" idx="1"/>
          </p:nvPr>
        </p:nvSpPr>
        <p:spPr>
          <a:xfrm>
            <a:off x="0" y="1219200"/>
            <a:ext cx="9144000" cy="5638800"/>
          </a:xfrm>
        </p:spPr>
        <p:txBody>
          <a:bodyPr>
            <a:noAutofit/>
          </a:bodyPr>
          <a:lstStyle/>
          <a:p>
            <a:pPr eaLnBrk="1" hangingPunct="1">
              <a:lnSpc>
                <a:spcPct val="90000"/>
              </a:lnSpc>
            </a:pPr>
            <a:r>
              <a:rPr lang="en-US" sz="2800" b="1" dirty="0" smtClean="0"/>
              <a:t>Taxonomy of Cognitive Objectives</a:t>
            </a:r>
          </a:p>
          <a:p>
            <a:pPr eaLnBrk="1" hangingPunct="1">
              <a:lnSpc>
                <a:spcPct val="90000"/>
              </a:lnSpc>
            </a:pPr>
            <a:r>
              <a:rPr lang="en-US" sz="2800" b="1" dirty="0" smtClean="0"/>
              <a:t>1950s- developed by Benjamin Bloom</a:t>
            </a:r>
          </a:p>
          <a:p>
            <a:pPr eaLnBrk="1" hangingPunct="1">
              <a:lnSpc>
                <a:spcPct val="90000"/>
              </a:lnSpc>
            </a:pPr>
            <a:r>
              <a:rPr lang="en-US" sz="2800" b="1" dirty="0" smtClean="0"/>
              <a:t>Means of expressing qualitatively different kinds of thinking</a:t>
            </a:r>
          </a:p>
          <a:p>
            <a:pPr eaLnBrk="1" hangingPunct="1">
              <a:lnSpc>
                <a:spcPct val="90000"/>
              </a:lnSpc>
            </a:pPr>
            <a:r>
              <a:rPr lang="en-US" sz="2800" b="1" dirty="0" smtClean="0"/>
              <a:t>Adapted for classroom use as a planning tool</a:t>
            </a:r>
          </a:p>
          <a:p>
            <a:pPr eaLnBrk="1" hangingPunct="1">
              <a:lnSpc>
                <a:spcPct val="90000"/>
              </a:lnSpc>
            </a:pPr>
            <a:r>
              <a:rPr lang="en-US" sz="2800" b="1" dirty="0" smtClean="0"/>
              <a:t>Continues to be one of the most universally applied models </a:t>
            </a:r>
          </a:p>
          <a:p>
            <a:pPr eaLnBrk="1" hangingPunct="1">
              <a:lnSpc>
                <a:spcPct val="90000"/>
              </a:lnSpc>
            </a:pPr>
            <a:r>
              <a:rPr lang="en-US" sz="2800" b="1" dirty="0" smtClean="0"/>
              <a:t>Provides a way to </a:t>
            </a:r>
            <a:r>
              <a:rPr lang="en-US" sz="2800" b="1" dirty="0" err="1" smtClean="0"/>
              <a:t>organise</a:t>
            </a:r>
            <a:r>
              <a:rPr lang="en-US" sz="2800" b="1" dirty="0" smtClean="0"/>
              <a:t> thinking skills into six levels, from the most basic to the higher order levels of thinking</a:t>
            </a:r>
          </a:p>
          <a:p>
            <a:pPr eaLnBrk="1" hangingPunct="1">
              <a:lnSpc>
                <a:spcPct val="90000"/>
              </a:lnSpc>
            </a:pPr>
            <a:r>
              <a:rPr lang="en-US" sz="2800" b="1" dirty="0" smtClean="0"/>
              <a:t>1990s- </a:t>
            </a:r>
            <a:r>
              <a:rPr lang="en-US" sz="2800" b="1" dirty="0" err="1" smtClean="0"/>
              <a:t>Lorin</a:t>
            </a:r>
            <a:r>
              <a:rPr lang="en-US" sz="2800" b="1" dirty="0" smtClean="0"/>
              <a:t> Anderson (former student of Bloom) revisited the taxonomy</a:t>
            </a:r>
          </a:p>
          <a:p>
            <a:pPr eaLnBrk="1" hangingPunct="1">
              <a:lnSpc>
                <a:spcPct val="90000"/>
              </a:lnSpc>
            </a:pPr>
            <a:r>
              <a:rPr lang="en-US" sz="2800" b="1" dirty="0" smtClean="0"/>
              <a:t>As a result, a number of changes were made</a:t>
            </a:r>
          </a:p>
          <a:p>
            <a:pPr algn="r" eaLnBrk="1" hangingPunct="1">
              <a:lnSpc>
                <a:spcPct val="90000"/>
              </a:lnSpc>
              <a:buFont typeface="Wingdings" pitchFamily="2" charset="2"/>
              <a:buNone/>
            </a:pPr>
            <a:r>
              <a:rPr lang="en-US" sz="2000" b="1" dirty="0" smtClean="0"/>
              <a:t>(Pohl, 2000, </a:t>
            </a:r>
            <a:r>
              <a:rPr lang="en-US" sz="2000" b="1" i="1" dirty="0" smtClean="0"/>
              <a:t>Learning to Think, Thinking to Learn, pp. 7-8)</a:t>
            </a:r>
            <a:endParaRPr lang="en-US" sz="2000" b="1" dirty="0" smtClean="0"/>
          </a:p>
          <a:p>
            <a:pPr eaLnBrk="1" hangingPunct="1">
              <a:lnSpc>
                <a:spcPct val="90000"/>
              </a:lnSpc>
              <a:buFont typeface="Wingdings" pitchFamily="2" charset="2"/>
              <a:buNone/>
            </a:pPr>
            <a:endParaRPr lang="en-AU" sz="3600" b="1" dirty="0" smtClean="0"/>
          </a:p>
        </p:txBody>
      </p:sp>
    </p:spTree>
    <p:extLst>
      <p:ext uri="{BB962C8B-B14F-4D97-AF65-F5344CB8AC3E}">
        <p14:creationId xmlns:p14="http://schemas.microsoft.com/office/powerpoint/2010/main" val="214160692"/>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a:xfrm>
            <a:off x="533400" y="0"/>
            <a:ext cx="8229600" cy="1143000"/>
          </a:xfrm>
        </p:spPr>
        <p:txBody>
          <a:bodyPr/>
          <a:lstStyle/>
          <a:p>
            <a:pPr eaLnBrk="1" hangingPunct="1"/>
            <a:r>
              <a:rPr lang="en-GB" dirty="0" smtClean="0"/>
              <a:t>Bloom’s Taxonomy</a:t>
            </a:r>
          </a:p>
        </p:txBody>
      </p:sp>
      <p:sp>
        <p:nvSpPr>
          <p:cNvPr id="289795" name="Rectangle 3"/>
          <p:cNvSpPr>
            <a:spLocks noGrp="1" noChangeArrowheads="1"/>
          </p:cNvSpPr>
          <p:nvPr>
            <p:ph type="body" idx="1"/>
          </p:nvPr>
        </p:nvSpPr>
        <p:spPr>
          <a:xfrm>
            <a:off x="457200" y="1484313"/>
            <a:ext cx="8229600" cy="4646612"/>
          </a:xfrm>
          <a:ln>
            <a:solidFill>
              <a:schemeClr val="tx2"/>
            </a:solidFill>
            <a:miter lim="800000"/>
            <a:headEnd/>
            <a:tailEnd/>
          </a:ln>
        </p:spPr>
        <p:txBody>
          <a:bodyPr/>
          <a:lstStyle/>
          <a:p>
            <a:pPr eaLnBrk="1" hangingPunct="1">
              <a:lnSpc>
                <a:spcPct val="80000"/>
              </a:lnSpc>
            </a:pPr>
            <a:r>
              <a:rPr lang="en-GB" sz="2600" smtClean="0"/>
              <a:t>Bloom’s taxonomy is an attempt to classify forms of learning. </a:t>
            </a:r>
          </a:p>
          <a:p>
            <a:pPr eaLnBrk="1" hangingPunct="1">
              <a:lnSpc>
                <a:spcPct val="80000"/>
              </a:lnSpc>
            </a:pPr>
            <a:r>
              <a:rPr lang="en-GB" sz="2600" smtClean="0"/>
              <a:t>It identifies three “domains” of learning each of which is organised as a series of levels or pre-requisites. </a:t>
            </a:r>
          </a:p>
          <a:p>
            <a:pPr eaLnBrk="1" hangingPunct="1">
              <a:lnSpc>
                <a:spcPct val="80000"/>
              </a:lnSpc>
            </a:pPr>
            <a:r>
              <a:rPr lang="en-GB" sz="2600" smtClean="0"/>
              <a:t>Lower levels must be covered before moving on to higher levels – adopts a ‘building blocks’ view of learning.</a:t>
            </a:r>
          </a:p>
          <a:p>
            <a:pPr eaLnBrk="1" hangingPunct="1">
              <a:lnSpc>
                <a:spcPct val="80000"/>
              </a:lnSpc>
            </a:pPr>
            <a:r>
              <a:rPr lang="en-GB" sz="2600" smtClean="0"/>
              <a:t>The three levels are:</a:t>
            </a:r>
          </a:p>
          <a:p>
            <a:pPr eaLnBrk="1" hangingPunct="1">
              <a:lnSpc>
                <a:spcPct val="80000"/>
              </a:lnSpc>
              <a:buFont typeface="Wingdings" pitchFamily="2" charset="2"/>
              <a:buNone/>
            </a:pPr>
            <a:r>
              <a:rPr lang="en-GB" sz="2600" smtClean="0"/>
              <a:t>		</a:t>
            </a:r>
            <a:r>
              <a:rPr lang="en-GB" sz="2600" b="1" smtClean="0"/>
              <a:t>cognitive</a:t>
            </a:r>
          </a:p>
          <a:p>
            <a:pPr eaLnBrk="1" hangingPunct="1">
              <a:lnSpc>
                <a:spcPct val="80000"/>
              </a:lnSpc>
              <a:buFont typeface="Wingdings" pitchFamily="2" charset="2"/>
              <a:buNone/>
            </a:pPr>
            <a:r>
              <a:rPr lang="en-GB" sz="2600" smtClean="0"/>
              <a:t>		affective</a:t>
            </a:r>
          </a:p>
          <a:p>
            <a:pPr eaLnBrk="1" hangingPunct="1">
              <a:lnSpc>
                <a:spcPct val="80000"/>
              </a:lnSpc>
              <a:buFont typeface="Wingdings" pitchFamily="2" charset="2"/>
              <a:buNone/>
            </a:pPr>
            <a:r>
              <a:rPr lang="en-GB" sz="2600" smtClean="0"/>
              <a:t>		psycho-motor</a:t>
            </a:r>
          </a:p>
        </p:txBody>
      </p:sp>
    </p:spTree>
    <p:extLst>
      <p:ext uri="{BB962C8B-B14F-4D97-AF65-F5344CB8AC3E}">
        <p14:creationId xmlns:p14="http://schemas.microsoft.com/office/powerpoint/2010/main" val="33429660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9794"/>
                                        </p:tgtEl>
                                        <p:attrNameLst>
                                          <p:attrName>style.visibility</p:attrName>
                                        </p:attrNameLst>
                                      </p:cBhvr>
                                      <p:to>
                                        <p:strVal val="visible"/>
                                      </p:to>
                                    </p:set>
                                    <p:animEffect transition="in" filter="fade">
                                      <p:cBhvr>
                                        <p:cTn id="7" dur="2000"/>
                                        <p:tgtEl>
                                          <p:spTgt spid="2897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9795">
                                            <p:bg/>
                                          </p:spTgt>
                                        </p:tgtEl>
                                        <p:attrNameLst>
                                          <p:attrName>style.visibility</p:attrName>
                                        </p:attrNameLst>
                                      </p:cBhvr>
                                      <p:to>
                                        <p:strVal val="visible"/>
                                      </p:to>
                                    </p:set>
                                    <p:animEffect transition="in" filter="fade">
                                      <p:cBhvr>
                                        <p:cTn id="12" dur="2000"/>
                                        <p:tgtEl>
                                          <p:spTgt spid="289795">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9795">
                                            <p:txEl>
                                              <p:pRg st="0" end="0"/>
                                            </p:txEl>
                                          </p:spTgt>
                                        </p:tgtEl>
                                        <p:attrNameLst>
                                          <p:attrName>style.visibility</p:attrName>
                                        </p:attrNameLst>
                                      </p:cBhvr>
                                      <p:to>
                                        <p:strVal val="visible"/>
                                      </p:to>
                                    </p:set>
                                    <p:animEffect transition="in" filter="fade">
                                      <p:cBhvr>
                                        <p:cTn id="17" dur="2000"/>
                                        <p:tgtEl>
                                          <p:spTgt spid="28979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9795">
                                            <p:txEl>
                                              <p:pRg st="1" end="1"/>
                                            </p:txEl>
                                          </p:spTgt>
                                        </p:tgtEl>
                                        <p:attrNameLst>
                                          <p:attrName>style.visibility</p:attrName>
                                        </p:attrNameLst>
                                      </p:cBhvr>
                                      <p:to>
                                        <p:strVal val="visible"/>
                                      </p:to>
                                    </p:set>
                                    <p:animEffect transition="in" filter="fade">
                                      <p:cBhvr>
                                        <p:cTn id="22" dur="2000"/>
                                        <p:tgtEl>
                                          <p:spTgt spid="289795">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9795">
                                            <p:txEl>
                                              <p:pRg st="2" end="2"/>
                                            </p:txEl>
                                          </p:spTgt>
                                        </p:tgtEl>
                                        <p:attrNameLst>
                                          <p:attrName>style.visibility</p:attrName>
                                        </p:attrNameLst>
                                      </p:cBhvr>
                                      <p:to>
                                        <p:strVal val="visible"/>
                                      </p:to>
                                    </p:set>
                                    <p:animEffect transition="in" filter="fade">
                                      <p:cBhvr>
                                        <p:cTn id="27" dur="2000"/>
                                        <p:tgtEl>
                                          <p:spTgt spid="289795">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89795">
                                            <p:txEl>
                                              <p:pRg st="3" end="3"/>
                                            </p:txEl>
                                          </p:spTgt>
                                        </p:tgtEl>
                                        <p:attrNameLst>
                                          <p:attrName>style.visibility</p:attrName>
                                        </p:attrNameLst>
                                      </p:cBhvr>
                                      <p:to>
                                        <p:strVal val="visible"/>
                                      </p:to>
                                    </p:set>
                                    <p:animEffect transition="in" filter="fade">
                                      <p:cBhvr>
                                        <p:cTn id="32" dur="2000"/>
                                        <p:tgtEl>
                                          <p:spTgt spid="289795">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89795">
                                            <p:txEl>
                                              <p:pRg st="4" end="4"/>
                                            </p:txEl>
                                          </p:spTgt>
                                        </p:tgtEl>
                                        <p:attrNameLst>
                                          <p:attrName>style.visibility</p:attrName>
                                        </p:attrNameLst>
                                      </p:cBhvr>
                                      <p:to>
                                        <p:strVal val="visible"/>
                                      </p:to>
                                    </p:set>
                                    <p:animEffect transition="in" filter="fade">
                                      <p:cBhvr>
                                        <p:cTn id="37" dur="2000"/>
                                        <p:tgtEl>
                                          <p:spTgt spid="289795">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89795">
                                            <p:txEl>
                                              <p:pRg st="5" end="5"/>
                                            </p:txEl>
                                          </p:spTgt>
                                        </p:tgtEl>
                                        <p:attrNameLst>
                                          <p:attrName>style.visibility</p:attrName>
                                        </p:attrNameLst>
                                      </p:cBhvr>
                                      <p:to>
                                        <p:strVal val="visible"/>
                                      </p:to>
                                    </p:set>
                                    <p:animEffect transition="in" filter="fade">
                                      <p:cBhvr>
                                        <p:cTn id="42" dur="2000"/>
                                        <p:tgtEl>
                                          <p:spTgt spid="289795">
                                            <p:txEl>
                                              <p:pRg st="5" end="5"/>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89795">
                                            <p:txEl>
                                              <p:pRg st="6" end="6"/>
                                            </p:txEl>
                                          </p:spTgt>
                                        </p:tgtEl>
                                        <p:attrNameLst>
                                          <p:attrName>style.visibility</p:attrName>
                                        </p:attrNameLst>
                                      </p:cBhvr>
                                      <p:to>
                                        <p:strVal val="visible"/>
                                      </p:to>
                                    </p:set>
                                    <p:animEffect transition="in" filter="fade">
                                      <p:cBhvr>
                                        <p:cTn id="47" dur="2000"/>
                                        <p:tgtEl>
                                          <p:spTgt spid="2897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794" grpId="0"/>
      <p:bldP spid="289795" grpId="0"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4"/>
          <p:cNvSpPr>
            <a:spLocks noGrp="1"/>
          </p:cNvSpPr>
          <p:nvPr>
            <p:ph type="sldNum" sz="quarter" idx="11"/>
          </p:nvPr>
        </p:nvSpPr>
        <p:spPr bwMode="auto">
          <a:xfrm>
            <a:off x="65532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1D1B88C5-04F8-4DBD-A5DF-75500C324C41}" type="slidenum">
              <a:rPr lang="en-US" altLang="ar-EG" smtClean="0">
                <a:solidFill>
                  <a:srgbClr val="FFFFFF"/>
                </a:solidFill>
              </a:rPr>
              <a:pPr/>
              <a:t>32</a:t>
            </a:fld>
            <a:endParaRPr lang="en-US" altLang="ar-EG" smtClean="0">
              <a:solidFill>
                <a:srgbClr val="FFFFFF"/>
              </a:solidFill>
            </a:endParaRPr>
          </a:p>
        </p:txBody>
      </p:sp>
      <p:sp>
        <p:nvSpPr>
          <p:cNvPr id="119811" name="Slide Number Placeholder 8"/>
          <p:cNvSpPr txBox="1">
            <a:spLocks noGrp="1"/>
          </p:cNvSpPr>
          <p:nvPr/>
        </p:nvSpPr>
        <p:spPr bwMode="auto">
          <a:xfrm>
            <a:off x="765175" y="6508750"/>
            <a:ext cx="1981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rtl="1" eaLnBrk="1" hangingPunct="1"/>
            <a:endParaRPr lang="ar-EG" altLang="ar-EG" sz="1200">
              <a:solidFill>
                <a:srgbClr val="FFFFFF"/>
              </a:solidFill>
            </a:endParaRPr>
          </a:p>
        </p:txBody>
      </p:sp>
      <p:graphicFrame>
        <p:nvGraphicFramePr>
          <p:cNvPr id="12" name="Content Placeholder 9">
            <a:extLst>
              <a:ext uri="{FF2B5EF4-FFF2-40B4-BE49-F238E27FC236}"/>
            </a:extLst>
          </p:cNvPr>
          <p:cNvGraphicFramePr>
            <a:graphicFrameLocks/>
          </p:cNvGraphicFramePr>
          <p:nvPr/>
        </p:nvGraphicFramePr>
        <p:xfrm>
          <a:off x="4800600" y="1143000"/>
          <a:ext cx="4165154" cy="5094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ight Arrow 12">
            <a:extLst>
              <a:ext uri="{FF2B5EF4-FFF2-40B4-BE49-F238E27FC236}"/>
            </a:extLst>
          </p:cNvPr>
          <p:cNvSpPr/>
          <p:nvPr/>
        </p:nvSpPr>
        <p:spPr>
          <a:xfrm>
            <a:off x="127000" y="3644900"/>
            <a:ext cx="5635625" cy="1223963"/>
          </a:xfrm>
          <a:prstGeom prst="rightArrow">
            <a:avLst/>
          </a:prstGeom>
          <a:solidFill>
            <a:srgbClr val="FFA3A3"/>
          </a:solidFill>
          <a:ln w="28575">
            <a:solidFill>
              <a:srgbClr val="002060"/>
            </a:solidFill>
          </a:ln>
        </p:spPr>
        <p:style>
          <a:lnRef idx="1">
            <a:schemeClr val="accent4"/>
          </a:lnRef>
          <a:fillRef idx="2">
            <a:schemeClr val="accent4"/>
          </a:fillRef>
          <a:effectRef idx="1">
            <a:schemeClr val="accent4"/>
          </a:effectRef>
          <a:fontRef idx="minor">
            <a:schemeClr val="dk1"/>
          </a:fontRef>
        </p:style>
        <p:txBody>
          <a:bodyPr anchor="ctr"/>
          <a:lstStyle/>
          <a:p>
            <a:pPr algn="ctr" eaLnBrk="1" hangingPunct="1">
              <a:defRPr/>
            </a:pPr>
            <a:r>
              <a:rPr sz="2000" b="1" err="1">
                <a:solidFill>
                  <a:prstClr val="black"/>
                </a:solidFill>
              </a:rPr>
              <a:t>يطبق</a:t>
            </a:r>
            <a:r>
              <a:rPr sz="2000" b="1">
                <a:solidFill>
                  <a:prstClr val="black"/>
                </a:solidFill>
              </a:rPr>
              <a:t> ـ </a:t>
            </a:r>
            <a:r>
              <a:rPr sz="2000" b="1" err="1">
                <a:solidFill>
                  <a:prstClr val="black"/>
                </a:solidFill>
              </a:rPr>
              <a:t>ينتج</a:t>
            </a:r>
            <a:r>
              <a:rPr sz="2000" b="1">
                <a:solidFill>
                  <a:prstClr val="black"/>
                </a:solidFill>
              </a:rPr>
              <a:t> ـ </a:t>
            </a:r>
            <a:r>
              <a:rPr sz="2000" b="1" err="1">
                <a:solidFill>
                  <a:prstClr val="black"/>
                </a:solidFill>
              </a:rPr>
              <a:t>يعد</a:t>
            </a:r>
            <a:r>
              <a:rPr sz="2000" b="1">
                <a:solidFill>
                  <a:prstClr val="black"/>
                </a:solidFill>
              </a:rPr>
              <a:t> ـ </a:t>
            </a:r>
            <a:r>
              <a:rPr sz="2000" b="1" err="1">
                <a:solidFill>
                  <a:prstClr val="black"/>
                </a:solidFill>
              </a:rPr>
              <a:t>يربط</a:t>
            </a:r>
            <a:r>
              <a:rPr sz="2000" b="1">
                <a:solidFill>
                  <a:prstClr val="black"/>
                </a:solidFill>
              </a:rPr>
              <a:t> ـ </a:t>
            </a:r>
            <a:r>
              <a:rPr sz="2000" b="1" err="1">
                <a:solidFill>
                  <a:prstClr val="black"/>
                </a:solidFill>
              </a:rPr>
              <a:t>يحل</a:t>
            </a:r>
            <a:r>
              <a:rPr sz="2000" b="1">
                <a:solidFill>
                  <a:prstClr val="black"/>
                </a:solidFill>
              </a:rPr>
              <a:t> ـ </a:t>
            </a:r>
            <a:r>
              <a:rPr sz="2000" b="1" err="1">
                <a:solidFill>
                  <a:prstClr val="black"/>
                </a:solidFill>
              </a:rPr>
              <a:t>يرتب</a:t>
            </a:r>
            <a:r>
              <a:rPr sz="2000" b="1">
                <a:solidFill>
                  <a:prstClr val="black"/>
                </a:solidFill>
              </a:rPr>
              <a:t> ـ </a:t>
            </a:r>
            <a:r>
              <a:rPr sz="2000" b="1" err="1">
                <a:solidFill>
                  <a:prstClr val="black"/>
                </a:solidFill>
              </a:rPr>
              <a:t>يجهز</a:t>
            </a:r>
            <a:r>
              <a:rPr sz="2000" b="1">
                <a:solidFill>
                  <a:prstClr val="black"/>
                </a:solidFill>
              </a:rPr>
              <a:t> ـ </a:t>
            </a:r>
            <a:r>
              <a:rPr sz="2000" b="1" err="1">
                <a:solidFill>
                  <a:prstClr val="black"/>
                </a:solidFill>
              </a:rPr>
              <a:t>ينشئ</a:t>
            </a:r>
            <a:r>
              <a:rPr sz="2000" b="1">
                <a:solidFill>
                  <a:prstClr val="black"/>
                </a:solidFill>
              </a:rPr>
              <a:t> ـ </a:t>
            </a:r>
            <a:r>
              <a:rPr sz="2000" b="1" err="1">
                <a:solidFill>
                  <a:prstClr val="black"/>
                </a:solidFill>
              </a:rPr>
              <a:t>يغير</a:t>
            </a:r>
            <a:r>
              <a:rPr sz="2000" b="1">
                <a:solidFill>
                  <a:prstClr val="black"/>
                </a:solidFill>
              </a:rPr>
              <a:t> ـ يخطط ـ </a:t>
            </a:r>
            <a:r>
              <a:rPr sz="2000" b="1" err="1">
                <a:solidFill>
                  <a:prstClr val="black"/>
                </a:solidFill>
              </a:rPr>
              <a:t>يستخدم</a:t>
            </a:r>
            <a:r>
              <a:rPr sz="2000" b="1">
                <a:solidFill>
                  <a:prstClr val="black"/>
                </a:solidFill>
              </a:rPr>
              <a:t> ـ </a:t>
            </a:r>
            <a:r>
              <a:rPr sz="2000" b="1" err="1">
                <a:solidFill>
                  <a:prstClr val="black"/>
                </a:solidFill>
              </a:rPr>
              <a:t>يوضح</a:t>
            </a:r>
            <a:r>
              <a:rPr sz="2000" b="1">
                <a:solidFill>
                  <a:prstClr val="black"/>
                </a:solidFill>
              </a:rPr>
              <a:t> ـ </a:t>
            </a:r>
            <a:r>
              <a:rPr sz="2000" b="1" err="1">
                <a:solidFill>
                  <a:prstClr val="black"/>
                </a:solidFill>
              </a:rPr>
              <a:t>يكتشف</a:t>
            </a:r>
            <a:r>
              <a:rPr sz="2000" b="1">
                <a:solidFill>
                  <a:prstClr val="black"/>
                </a:solidFill>
              </a:rPr>
              <a:t> ـ </a:t>
            </a:r>
            <a:r>
              <a:rPr sz="2000" b="1" err="1">
                <a:solidFill>
                  <a:prstClr val="black"/>
                </a:solidFill>
              </a:rPr>
              <a:t>يعدل</a:t>
            </a:r>
            <a:r>
              <a:rPr sz="2000" b="1">
                <a:solidFill>
                  <a:prstClr val="black"/>
                </a:solidFill>
              </a:rPr>
              <a:t> ـ </a:t>
            </a:r>
            <a:r>
              <a:rPr sz="2000" b="1" err="1">
                <a:solidFill>
                  <a:prstClr val="black"/>
                </a:solidFill>
              </a:rPr>
              <a:t>يشغل</a:t>
            </a:r>
            <a:r>
              <a:rPr sz="2000" b="1">
                <a:solidFill>
                  <a:prstClr val="black"/>
                </a:solidFill>
              </a:rPr>
              <a:t> ـ </a:t>
            </a:r>
            <a:r>
              <a:rPr sz="2000" b="1" err="1">
                <a:solidFill>
                  <a:prstClr val="black"/>
                </a:solidFill>
              </a:rPr>
              <a:t>يبين</a:t>
            </a:r>
            <a:r>
              <a:rPr sz="2000" b="1">
                <a:solidFill>
                  <a:prstClr val="black"/>
                </a:solidFill>
              </a:rPr>
              <a:t> ـ </a:t>
            </a:r>
            <a:r>
              <a:rPr sz="2000" b="1" err="1">
                <a:solidFill>
                  <a:prstClr val="black"/>
                </a:solidFill>
              </a:rPr>
              <a:t>يبرهن</a:t>
            </a:r>
            <a:r>
              <a:rPr lang="en-US" sz="2000" b="1" err="1">
                <a:solidFill>
                  <a:prstClr val="black"/>
                </a:solidFill>
              </a:rPr>
              <a:t>.</a:t>
            </a:r>
          </a:p>
        </p:txBody>
      </p:sp>
      <p:sp>
        <p:nvSpPr>
          <p:cNvPr id="16" name="Right Arrow 15">
            <a:extLst>
              <a:ext uri="{FF2B5EF4-FFF2-40B4-BE49-F238E27FC236}"/>
            </a:extLst>
          </p:cNvPr>
          <p:cNvSpPr/>
          <p:nvPr/>
        </p:nvSpPr>
        <p:spPr>
          <a:xfrm>
            <a:off x="127000" y="4437063"/>
            <a:ext cx="5419725" cy="1223962"/>
          </a:xfrm>
          <a:prstGeom prst="rightArrow">
            <a:avLst/>
          </a:prstGeom>
          <a:solidFill>
            <a:srgbClr val="F8A756"/>
          </a:solidFill>
          <a:ln w="22225">
            <a:solidFill>
              <a:srgbClr val="002060"/>
            </a:solidFill>
          </a:ln>
        </p:spPr>
        <p:style>
          <a:lnRef idx="1">
            <a:schemeClr val="accent4"/>
          </a:lnRef>
          <a:fillRef idx="2">
            <a:schemeClr val="accent4"/>
          </a:fillRef>
          <a:effectRef idx="1">
            <a:schemeClr val="accent4"/>
          </a:effectRef>
          <a:fontRef idx="minor">
            <a:schemeClr val="dk1"/>
          </a:fontRef>
        </p:style>
        <p:txBody>
          <a:bodyPr anchor="ctr"/>
          <a:lstStyle/>
          <a:p>
            <a:pPr algn="ctr" eaLnBrk="1" hangingPunct="1">
              <a:defRPr/>
            </a:pPr>
            <a:r>
              <a:rPr sz="2000" b="1" err="1">
                <a:solidFill>
                  <a:prstClr val="black"/>
                </a:solidFill>
              </a:rPr>
              <a:t>يشرح ـ يلخص ـ يعبر</a:t>
            </a:r>
            <a:r>
              <a:rPr sz="2000" b="1">
                <a:solidFill>
                  <a:prstClr val="black"/>
                </a:solidFill>
              </a:rPr>
              <a:t> ـ </a:t>
            </a:r>
            <a:r>
              <a:rPr sz="2000" b="1" err="1">
                <a:solidFill>
                  <a:prstClr val="black"/>
                </a:solidFill>
              </a:rPr>
              <a:t>يفسر</a:t>
            </a:r>
            <a:r>
              <a:rPr sz="2000" b="1">
                <a:solidFill>
                  <a:prstClr val="black"/>
                </a:solidFill>
              </a:rPr>
              <a:t> ـ </a:t>
            </a:r>
            <a:r>
              <a:rPr sz="2000" b="1" err="1">
                <a:solidFill>
                  <a:prstClr val="black"/>
                </a:solidFill>
              </a:rPr>
              <a:t>يرتب</a:t>
            </a:r>
            <a:r>
              <a:rPr sz="2000" b="1">
                <a:solidFill>
                  <a:prstClr val="black"/>
                </a:solidFill>
              </a:rPr>
              <a:t> ـ </a:t>
            </a:r>
            <a:r>
              <a:rPr sz="2000" b="1" err="1">
                <a:solidFill>
                  <a:prstClr val="black"/>
                </a:solidFill>
              </a:rPr>
              <a:t>يترجم </a:t>
            </a:r>
            <a:r>
              <a:rPr sz="1400" b="1">
                <a:solidFill>
                  <a:prstClr val="black"/>
                </a:solidFill>
              </a:rPr>
              <a:t>- </a:t>
            </a:r>
            <a:r>
              <a:rPr sz="2000" b="1" err="1">
                <a:solidFill>
                  <a:prstClr val="black"/>
                </a:solidFill>
              </a:rPr>
              <a:t>يحسب ـ يعيد صياغة ـ يعلل ـ يعطي أمثلة</a:t>
            </a:r>
            <a:endParaRPr lang="en-US" sz="2000" b="1" err="1">
              <a:solidFill>
                <a:prstClr val="black"/>
              </a:solidFill>
            </a:endParaRPr>
          </a:p>
        </p:txBody>
      </p:sp>
      <p:sp>
        <p:nvSpPr>
          <p:cNvPr id="17" name="TextBox 6">
            <a:extLst>
              <a:ext uri="{FF2B5EF4-FFF2-40B4-BE49-F238E27FC236}"/>
            </a:extLst>
          </p:cNvPr>
          <p:cNvSpPr txBox="1">
            <a:spLocks noChangeArrowheads="1"/>
          </p:cNvSpPr>
          <p:nvPr/>
        </p:nvSpPr>
        <p:spPr bwMode="auto">
          <a:xfrm>
            <a:off x="755650" y="260350"/>
            <a:ext cx="7848600" cy="1016000"/>
          </a:xfrm>
          <a:prstGeom prst="rect">
            <a:avLst/>
          </a:prstGeom>
          <a:noFill/>
          <a:ln w="9525">
            <a:noFill/>
            <a:miter lim="800000"/>
            <a:headEnd/>
            <a:tailEnd/>
          </a:ln>
        </p:spPr>
        <p:txBody>
          <a:bodyPr>
            <a:spAutoFit/>
          </a:bodyPr>
          <a:lstStyle/>
          <a:p>
            <a:pPr algn="ctr" eaLnBrk="1" hangingPunct="1">
              <a:defRPr/>
            </a:pPr>
            <a:r>
              <a:rPr lang="ar-SA" sz="3600" b="1">
                <a:ln w="18415" cmpd="sng">
                  <a:noFill/>
                  <a:prstDash val="solid"/>
                </a:ln>
                <a:solidFill>
                  <a:srgbClr val="FFC000"/>
                </a:solidFill>
                <a:effectLst>
                  <a:outerShdw blurRad="63500" dir="3600000" algn="tl" rotWithShape="0">
                    <a:srgbClr val="000000">
                      <a:alpha val="70000"/>
                    </a:srgbClr>
                  </a:outerShdw>
                </a:effectLst>
                <a:latin typeface="Calibri"/>
                <a:cs typeface="AF_Taif Normal" pitchFamily="2" charset="-78"/>
              </a:rPr>
              <a:t>مستويات التفكير</a:t>
            </a:r>
            <a:endParaRPr lang="en-US" sz="3600" b="1">
              <a:ln w="18415" cmpd="sng">
                <a:noFill/>
                <a:prstDash val="solid"/>
              </a:ln>
              <a:solidFill>
                <a:srgbClr val="FFC000"/>
              </a:solidFill>
              <a:effectLst>
                <a:outerShdw blurRad="63500" dir="3600000" algn="tl" rotWithShape="0">
                  <a:srgbClr val="000000">
                    <a:alpha val="70000"/>
                  </a:srgbClr>
                </a:outerShdw>
              </a:effectLst>
              <a:latin typeface="Calibri"/>
              <a:cs typeface="AF_Taif Normal" pitchFamily="2" charset="-78"/>
            </a:endParaRPr>
          </a:p>
          <a:p>
            <a:pPr algn="ctr" eaLnBrk="1" hangingPunct="1">
              <a:defRPr/>
            </a:pPr>
            <a:endParaRPr lang="en-US" sz="2400" b="1">
              <a:solidFill>
                <a:prstClr val="black"/>
              </a:solidFill>
            </a:endParaRPr>
          </a:p>
        </p:txBody>
      </p:sp>
      <p:sp>
        <p:nvSpPr>
          <p:cNvPr id="22" name="Right Arrow 21">
            <a:extLst>
              <a:ext uri="{FF2B5EF4-FFF2-40B4-BE49-F238E27FC236}"/>
            </a:extLst>
          </p:cNvPr>
          <p:cNvSpPr/>
          <p:nvPr/>
        </p:nvSpPr>
        <p:spPr>
          <a:xfrm>
            <a:off x="127000" y="2781300"/>
            <a:ext cx="5995988" cy="1295400"/>
          </a:xfrm>
          <a:prstGeom prst="rightArrow">
            <a:avLst/>
          </a:prstGeom>
          <a:solidFill>
            <a:schemeClr val="accent1">
              <a:lumMod val="40000"/>
              <a:lumOff val="60000"/>
            </a:schemeClr>
          </a:solidFill>
          <a:ln w="25400">
            <a:solidFill>
              <a:srgbClr val="002060"/>
            </a:solidFill>
          </a:ln>
        </p:spPr>
        <p:style>
          <a:lnRef idx="1">
            <a:schemeClr val="accent4"/>
          </a:lnRef>
          <a:fillRef idx="2">
            <a:schemeClr val="accent4"/>
          </a:fillRef>
          <a:effectRef idx="1">
            <a:schemeClr val="accent4"/>
          </a:effectRef>
          <a:fontRef idx="minor">
            <a:schemeClr val="dk1"/>
          </a:fontRef>
        </p:style>
        <p:txBody>
          <a:bodyPr anchor="ctr"/>
          <a:lstStyle/>
          <a:p>
            <a:pPr algn="ctr" eaLnBrk="1" hangingPunct="1">
              <a:defRPr/>
            </a:pPr>
            <a:r>
              <a:rPr sz="2000" b="1" err="1">
                <a:solidFill>
                  <a:prstClr val="black"/>
                </a:solidFill>
              </a:rPr>
              <a:t>يجزئ</a:t>
            </a:r>
            <a:r>
              <a:rPr sz="2000" b="1">
                <a:solidFill>
                  <a:prstClr val="black"/>
                </a:solidFill>
              </a:rPr>
              <a:t> ـ </a:t>
            </a:r>
            <a:r>
              <a:rPr sz="2000" b="1" err="1">
                <a:solidFill>
                  <a:prstClr val="black"/>
                </a:solidFill>
              </a:rPr>
              <a:t>يفرق</a:t>
            </a:r>
            <a:r>
              <a:rPr sz="2000" b="1">
                <a:solidFill>
                  <a:prstClr val="black"/>
                </a:solidFill>
              </a:rPr>
              <a:t> ـ </a:t>
            </a:r>
            <a:r>
              <a:rPr sz="2000" b="1" err="1">
                <a:solidFill>
                  <a:prstClr val="black"/>
                </a:solidFill>
              </a:rPr>
              <a:t>يميز</a:t>
            </a:r>
            <a:r>
              <a:rPr sz="2000" b="1">
                <a:solidFill>
                  <a:prstClr val="black"/>
                </a:solidFill>
              </a:rPr>
              <a:t> ـ </a:t>
            </a:r>
            <a:r>
              <a:rPr sz="2000" b="1" err="1">
                <a:solidFill>
                  <a:prstClr val="black"/>
                </a:solidFill>
              </a:rPr>
              <a:t>يتعرف</a:t>
            </a:r>
            <a:r>
              <a:rPr sz="2000" b="1">
                <a:solidFill>
                  <a:prstClr val="black"/>
                </a:solidFill>
              </a:rPr>
              <a:t> </a:t>
            </a:r>
            <a:r>
              <a:rPr sz="2000" b="1" err="1">
                <a:solidFill>
                  <a:prstClr val="black"/>
                </a:solidFill>
              </a:rPr>
              <a:t>على</a:t>
            </a:r>
            <a:r>
              <a:rPr sz="2000" b="1">
                <a:solidFill>
                  <a:prstClr val="black"/>
                </a:solidFill>
              </a:rPr>
              <a:t> ـ </a:t>
            </a:r>
            <a:r>
              <a:rPr sz="2000" b="1" err="1">
                <a:solidFill>
                  <a:prstClr val="black"/>
                </a:solidFill>
              </a:rPr>
              <a:t>يوضح</a:t>
            </a:r>
            <a:r>
              <a:rPr sz="2000" b="1">
                <a:solidFill>
                  <a:prstClr val="black"/>
                </a:solidFill>
              </a:rPr>
              <a:t> ـ </a:t>
            </a:r>
            <a:r>
              <a:rPr sz="2000" b="1" err="1">
                <a:solidFill>
                  <a:prstClr val="black"/>
                </a:solidFill>
              </a:rPr>
              <a:t>يستنتج</a:t>
            </a:r>
            <a:r>
              <a:rPr sz="2000" b="1">
                <a:solidFill>
                  <a:prstClr val="black"/>
                </a:solidFill>
              </a:rPr>
              <a:t> ــ </a:t>
            </a:r>
            <a:r>
              <a:rPr sz="2000" b="1" err="1">
                <a:solidFill>
                  <a:prstClr val="black"/>
                </a:solidFill>
              </a:rPr>
              <a:t>يختار</a:t>
            </a:r>
            <a:r>
              <a:rPr sz="2000" b="1">
                <a:solidFill>
                  <a:prstClr val="black"/>
                </a:solidFill>
              </a:rPr>
              <a:t> ـ </a:t>
            </a:r>
            <a:r>
              <a:rPr sz="2000" b="1" err="1">
                <a:solidFill>
                  <a:prstClr val="black"/>
                </a:solidFill>
              </a:rPr>
              <a:t>يفصل</a:t>
            </a:r>
            <a:r>
              <a:rPr sz="2000" b="1">
                <a:solidFill>
                  <a:prstClr val="black"/>
                </a:solidFill>
              </a:rPr>
              <a:t> ـ </a:t>
            </a:r>
            <a:r>
              <a:rPr sz="2000" b="1" err="1">
                <a:solidFill>
                  <a:prstClr val="black"/>
                </a:solidFill>
              </a:rPr>
              <a:t>يقسم</a:t>
            </a:r>
            <a:r>
              <a:rPr sz="2000" b="1">
                <a:solidFill>
                  <a:prstClr val="black"/>
                </a:solidFill>
              </a:rPr>
              <a:t> ـ </a:t>
            </a:r>
            <a:r>
              <a:rPr sz="2000" b="1" err="1">
                <a:solidFill>
                  <a:prstClr val="black"/>
                </a:solidFill>
              </a:rPr>
              <a:t>يحدد</a:t>
            </a:r>
            <a:r>
              <a:rPr sz="2000" b="1">
                <a:solidFill>
                  <a:prstClr val="black"/>
                </a:solidFill>
              </a:rPr>
              <a:t> </a:t>
            </a:r>
            <a:r>
              <a:rPr sz="2000" b="1" err="1">
                <a:solidFill>
                  <a:prstClr val="black"/>
                </a:solidFill>
              </a:rPr>
              <a:t>العناصر</a:t>
            </a:r>
            <a:r>
              <a:rPr sz="2000" b="1">
                <a:solidFill>
                  <a:prstClr val="black"/>
                </a:solidFill>
              </a:rPr>
              <a:t> ـ </a:t>
            </a:r>
            <a:r>
              <a:rPr sz="2000" b="1" err="1">
                <a:solidFill>
                  <a:prstClr val="black"/>
                </a:solidFill>
              </a:rPr>
              <a:t>يحلل</a:t>
            </a:r>
            <a:r>
              <a:rPr sz="2000" b="1">
                <a:solidFill>
                  <a:prstClr val="black"/>
                </a:solidFill>
              </a:rPr>
              <a:t> ـ </a:t>
            </a:r>
            <a:r>
              <a:rPr sz="2000" b="1" err="1">
                <a:solidFill>
                  <a:prstClr val="black"/>
                </a:solidFill>
              </a:rPr>
              <a:t>يقارن</a:t>
            </a:r>
            <a:r>
              <a:rPr sz="2000" b="1">
                <a:solidFill>
                  <a:prstClr val="black"/>
                </a:solidFill>
              </a:rPr>
              <a:t> ـ </a:t>
            </a:r>
            <a:r>
              <a:rPr sz="2000" b="1" err="1">
                <a:solidFill>
                  <a:prstClr val="black"/>
                </a:solidFill>
              </a:rPr>
              <a:t>يوازن</a:t>
            </a:r>
            <a:r>
              <a:rPr sz="2000" b="1">
                <a:solidFill>
                  <a:prstClr val="black"/>
                </a:solidFill>
              </a:rPr>
              <a:t> ـ </a:t>
            </a:r>
            <a:r>
              <a:rPr sz="2000" b="1" err="1">
                <a:solidFill>
                  <a:prstClr val="black"/>
                </a:solidFill>
              </a:rPr>
              <a:t>يصنف</a:t>
            </a:r>
            <a:endParaRPr lang="en-US" sz="2000" b="1" dirty="0">
              <a:solidFill>
                <a:prstClr val="black"/>
              </a:solidFill>
            </a:endParaRPr>
          </a:p>
        </p:txBody>
      </p:sp>
      <p:sp>
        <p:nvSpPr>
          <p:cNvPr id="23" name="Right Arrow 22">
            <a:extLst>
              <a:ext uri="{FF2B5EF4-FFF2-40B4-BE49-F238E27FC236}"/>
            </a:extLst>
          </p:cNvPr>
          <p:cNvSpPr/>
          <p:nvPr/>
        </p:nvSpPr>
        <p:spPr>
          <a:xfrm>
            <a:off x="127000" y="5229225"/>
            <a:ext cx="5130800" cy="1268413"/>
          </a:xfrm>
          <a:prstGeom prst="rightArrow">
            <a:avLst/>
          </a:prstGeom>
          <a:solidFill>
            <a:srgbClr val="FFC000"/>
          </a:solidFill>
          <a:ln w="22225" cmpd="sng">
            <a:solidFill>
              <a:srgbClr val="002060"/>
            </a:solidFill>
          </a:ln>
        </p:spPr>
        <p:style>
          <a:lnRef idx="1">
            <a:schemeClr val="accent4"/>
          </a:lnRef>
          <a:fillRef idx="2">
            <a:schemeClr val="accent4"/>
          </a:fillRef>
          <a:effectRef idx="1">
            <a:schemeClr val="accent4"/>
          </a:effectRef>
          <a:fontRef idx="minor">
            <a:schemeClr val="dk1"/>
          </a:fontRef>
        </p:style>
        <p:txBody>
          <a:bodyPr anchor="ctr"/>
          <a:lstStyle/>
          <a:p>
            <a:pPr algn="ctr" eaLnBrk="1" hangingPunct="1">
              <a:defRPr/>
            </a:pPr>
            <a:r>
              <a:rPr sz="2000" b="1" err="1">
                <a:solidFill>
                  <a:prstClr val="black"/>
                </a:solidFill>
                <a:latin typeface="Simplified Arabic" pitchFamily="18" charset="-78"/>
                <a:cs typeface="Simplified Arabic" pitchFamily="18" charset="-78"/>
              </a:rPr>
              <a:t>يحدد</a:t>
            </a:r>
            <a:r>
              <a:rPr sz="2000" b="1">
                <a:solidFill>
                  <a:prstClr val="black"/>
                </a:solidFill>
                <a:latin typeface="Simplified Arabic" pitchFamily="18" charset="-78"/>
                <a:cs typeface="Simplified Arabic" pitchFamily="18" charset="-78"/>
              </a:rPr>
              <a:t> ـ </a:t>
            </a:r>
            <a:r>
              <a:rPr sz="2000" b="1" err="1">
                <a:solidFill>
                  <a:prstClr val="black"/>
                </a:solidFill>
                <a:latin typeface="Simplified Arabic" pitchFamily="18" charset="-78"/>
                <a:cs typeface="Simplified Arabic" pitchFamily="18" charset="-78"/>
              </a:rPr>
              <a:t>يصف</a:t>
            </a:r>
            <a:r>
              <a:rPr sz="2000" b="1">
                <a:solidFill>
                  <a:prstClr val="black"/>
                </a:solidFill>
                <a:latin typeface="Simplified Arabic" pitchFamily="18" charset="-78"/>
                <a:cs typeface="Simplified Arabic" pitchFamily="18" charset="-78"/>
              </a:rPr>
              <a:t> ـ </a:t>
            </a:r>
            <a:r>
              <a:rPr sz="2000" b="1" err="1">
                <a:solidFill>
                  <a:prstClr val="black"/>
                </a:solidFill>
                <a:latin typeface="Simplified Arabic" pitchFamily="18" charset="-78"/>
                <a:cs typeface="Simplified Arabic" pitchFamily="18" charset="-78"/>
              </a:rPr>
              <a:t>يذكر</a:t>
            </a:r>
            <a:r>
              <a:rPr sz="2000" b="1">
                <a:solidFill>
                  <a:prstClr val="black"/>
                </a:solidFill>
                <a:latin typeface="Simplified Arabic" pitchFamily="18" charset="-78"/>
                <a:cs typeface="Simplified Arabic" pitchFamily="18" charset="-78"/>
              </a:rPr>
              <a:t> ـ </a:t>
            </a:r>
            <a:r>
              <a:rPr sz="2000" b="1" err="1">
                <a:solidFill>
                  <a:prstClr val="black"/>
                </a:solidFill>
                <a:latin typeface="Simplified Arabic" pitchFamily="18" charset="-78"/>
                <a:cs typeface="Simplified Arabic" pitchFamily="18" charset="-78"/>
              </a:rPr>
              <a:t>ينسب</a:t>
            </a:r>
            <a:r>
              <a:rPr sz="2000" b="1">
                <a:solidFill>
                  <a:prstClr val="black"/>
                </a:solidFill>
                <a:latin typeface="Simplified Arabic" pitchFamily="18" charset="-78"/>
                <a:cs typeface="Simplified Arabic" pitchFamily="18" charset="-78"/>
              </a:rPr>
              <a:t> ـ ي</a:t>
            </a:r>
            <a:r>
              <a:rPr lang="ar-EG" sz="2000" b="1">
                <a:solidFill>
                  <a:prstClr val="black"/>
                </a:solidFill>
                <a:latin typeface="Simplified Arabic" pitchFamily="18" charset="-78"/>
                <a:cs typeface="Simplified Arabic" pitchFamily="18" charset="-78"/>
              </a:rPr>
              <a:t>ُ</a:t>
            </a:r>
            <a:r>
              <a:rPr sz="2000" b="1">
                <a:solidFill>
                  <a:prstClr val="black"/>
                </a:solidFill>
                <a:latin typeface="Simplified Arabic" pitchFamily="18" charset="-78"/>
                <a:cs typeface="Simplified Arabic" pitchFamily="18" charset="-78"/>
              </a:rPr>
              <a:t>عر</a:t>
            </a:r>
            <a:r>
              <a:rPr lang="ar-EG" sz="2000" b="1">
                <a:solidFill>
                  <a:prstClr val="black"/>
                </a:solidFill>
                <a:latin typeface="Simplified Arabic" pitchFamily="18" charset="-78"/>
                <a:cs typeface="Simplified Arabic" pitchFamily="18" charset="-78"/>
              </a:rPr>
              <a:t>ِ</a:t>
            </a:r>
            <a:r>
              <a:rPr sz="2000" b="1">
                <a:solidFill>
                  <a:prstClr val="black"/>
                </a:solidFill>
                <a:latin typeface="Simplified Arabic" pitchFamily="18" charset="-78"/>
                <a:cs typeface="Simplified Arabic" pitchFamily="18" charset="-78"/>
              </a:rPr>
              <a:t>ف ـ </a:t>
            </a:r>
            <a:endParaRPr lang="ar-EG" sz="2000" b="1">
              <a:solidFill>
                <a:prstClr val="black"/>
              </a:solidFill>
              <a:latin typeface="Simplified Arabic" pitchFamily="18" charset="-78"/>
              <a:cs typeface="Simplified Arabic" pitchFamily="18" charset="-78"/>
            </a:endParaRPr>
          </a:p>
          <a:p>
            <a:pPr algn="ctr" eaLnBrk="1" hangingPunct="1">
              <a:defRPr/>
            </a:pPr>
            <a:r>
              <a:rPr sz="2000" b="1" err="1">
                <a:solidFill>
                  <a:prstClr val="black"/>
                </a:solidFill>
                <a:latin typeface="Simplified Arabic" pitchFamily="18" charset="-78"/>
                <a:cs typeface="Simplified Arabic" pitchFamily="18" charset="-78"/>
              </a:rPr>
              <a:t>يسترجع</a:t>
            </a:r>
            <a:r>
              <a:rPr sz="2000" b="1">
                <a:solidFill>
                  <a:prstClr val="black"/>
                </a:solidFill>
                <a:latin typeface="Simplified Arabic" pitchFamily="18" charset="-78"/>
                <a:cs typeface="Simplified Arabic" pitchFamily="18" charset="-78"/>
              </a:rPr>
              <a:t> ـ </a:t>
            </a:r>
            <a:r>
              <a:rPr sz="2000" b="1" err="1">
                <a:solidFill>
                  <a:prstClr val="black"/>
                </a:solidFill>
                <a:latin typeface="Simplified Arabic" pitchFamily="18" charset="-78"/>
                <a:cs typeface="Simplified Arabic" pitchFamily="18" charset="-78"/>
              </a:rPr>
              <a:t>يعدد</a:t>
            </a:r>
            <a:endParaRPr lang="en-US" sz="2000">
              <a:solidFill>
                <a:prstClr val="black"/>
              </a:solidFill>
              <a:latin typeface="Simplified Arabic" pitchFamily="18" charset="-78"/>
              <a:cs typeface="Simplified Arabic" pitchFamily="18" charset="-78"/>
            </a:endParaRPr>
          </a:p>
        </p:txBody>
      </p:sp>
      <p:sp>
        <p:nvSpPr>
          <p:cNvPr id="24" name="Right Arrow 23">
            <a:extLst>
              <a:ext uri="{FF2B5EF4-FFF2-40B4-BE49-F238E27FC236}"/>
            </a:extLst>
          </p:cNvPr>
          <p:cNvSpPr/>
          <p:nvPr/>
        </p:nvSpPr>
        <p:spPr>
          <a:xfrm>
            <a:off x="107950" y="1125538"/>
            <a:ext cx="6302375" cy="1295400"/>
          </a:xfrm>
          <a:prstGeom prst="rightArrow">
            <a:avLst/>
          </a:prstGeom>
          <a:solidFill>
            <a:schemeClr val="tx2">
              <a:lumMod val="75000"/>
            </a:schemeClr>
          </a:solidFill>
        </p:spPr>
        <p:style>
          <a:lnRef idx="1">
            <a:schemeClr val="accent4"/>
          </a:lnRef>
          <a:fillRef idx="2">
            <a:schemeClr val="accent4"/>
          </a:fillRef>
          <a:effectRef idx="1">
            <a:schemeClr val="accent4"/>
          </a:effectRef>
          <a:fontRef idx="minor">
            <a:schemeClr val="dk1"/>
          </a:fontRef>
        </p:style>
        <p:txBody>
          <a:bodyPr anchor="ctr"/>
          <a:lstStyle/>
          <a:p>
            <a:pPr algn="ctr" eaLnBrk="1" hangingPunct="1">
              <a:defRPr/>
            </a:pPr>
            <a:r>
              <a:rPr sz="2000" b="1" err="1">
                <a:solidFill>
                  <a:prstClr val="white"/>
                </a:solidFill>
                <a:latin typeface="Simplified Arabic" pitchFamily="18" charset="-78"/>
                <a:cs typeface="Simplified Arabic" pitchFamily="18" charset="-78"/>
              </a:rPr>
              <a:t>يؤلف ـ يجمع ـ يبتكر ـ يصمم ـ يعدل ـ ينظم ـ يعيد الترتيب أو التنظيم ـ </a:t>
            </a:r>
            <a:r>
              <a:rPr sz="2000" b="1">
                <a:solidFill>
                  <a:prstClr val="white"/>
                </a:solidFill>
                <a:latin typeface="Simplified Arabic" pitchFamily="18" charset="-78"/>
                <a:cs typeface="Simplified Arabic" pitchFamily="18" charset="-78"/>
              </a:rPr>
              <a:t>يربط</a:t>
            </a:r>
            <a:r>
              <a:rPr lang="ar-EG" sz="2000" b="1">
                <a:solidFill>
                  <a:prstClr val="white"/>
                </a:solidFill>
                <a:latin typeface="Simplified Arabic" pitchFamily="18" charset="-78"/>
                <a:cs typeface="Simplified Arabic" pitchFamily="18" charset="-78"/>
              </a:rPr>
              <a:t> ـ</a:t>
            </a:r>
            <a:r>
              <a:rPr sz="2000" b="1">
                <a:solidFill>
                  <a:prstClr val="white"/>
                </a:solidFill>
                <a:latin typeface="Simplified Arabic" pitchFamily="18" charset="-78"/>
                <a:cs typeface="Simplified Arabic" pitchFamily="18" charset="-78"/>
              </a:rPr>
              <a:t> </a:t>
            </a:r>
            <a:r>
              <a:rPr lang="ar-EG" sz="2000" b="1">
                <a:solidFill>
                  <a:prstClr val="white"/>
                </a:solidFill>
                <a:latin typeface="Simplified Arabic" pitchFamily="18" charset="-78"/>
                <a:cs typeface="Simplified Arabic" pitchFamily="18" charset="-78"/>
              </a:rPr>
              <a:t>ي</a:t>
            </a:r>
            <a:r>
              <a:rPr sz="2000" b="1">
                <a:solidFill>
                  <a:prstClr val="white"/>
                </a:solidFill>
                <a:latin typeface="Simplified Arabic" pitchFamily="18" charset="-78"/>
                <a:cs typeface="Simplified Arabic" pitchFamily="18" charset="-78"/>
              </a:rPr>
              <a:t>بين </a:t>
            </a:r>
            <a:r>
              <a:rPr sz="2000" b="1" err="1">
                <a:solidFill>
                  <a:prstClr val="white"/>
                </a:solidFill>
                <a:latin typeface="Simplified Arabic" pitchFamily="18" charset="-78"/>
                <a:cs typeface="Simplified Arabic" pitchFamily="18" charset="-78"/>
              </a:rPr>
              <a:t>ـ يراجع ـ يعيد الكتابة ـ يحكي ـ يكتب موضوعاً ـ يقترح</a:t>
            </a:r>
            <a:endParaRPr lang="en-US" sz="2000" b="1" err="1">
              <a:solidFill>
                <a:prstClr val="white"/>
              </a:solidFill>
              <a:latin typeface="Simplified Arabic" pitchFamily="18" charset="-78"/>
              <a:cs typeface="Simplified Arabic" pitchFamily="18" charset="-78"/>
            </a:endParaRPr>
          </a:p>
        </p:txBody>
      </p:sp>
      <p:sp>
        <p:nvSpPr>
          <p:cNvPr id="25" name="Right Arrow 24">
            <a:extLst>
              <a:ext uri="{FF2B5EF4-FFF2-40B4-BE49-F238E27FC236}"/>
            </a:extLst>
          </p:cNvPr>
          <p:cNvSpPr/>
          <p:nvPr/>
        </p:nvSpPr>
        <p:spPr>
          <a:xfrm>
            <a:off x="107950" y="1989138"/>
            <a:ext cx="6302375" cy="1223962"/>
          </a:xfrm>
          <a:prstGeom prst="rightArrow">
            <a:avLst/>
          </a:prstGeom>
          <a:solidFill>
            <a:schemeClr val="accent5">
              <a:lumMod val="20000"/>
              <a:lumOff val="80000"/>
            </a:schemeClr>
          </a:solidFill>
          <a:ln w="22225">
            <a:solidFill>
              <a:srgbClr val="002060"/>
            </a:solidFill>
          </a:ln>
        </p:spPr>
        <p:style>
          <a:lnRef idx="1">
            <a:schemeClr val="accent4"/>
          </a:lnRef>
          <a:fillRef idx="2">
            <a:schemeClr val="accent4"/>
          </a:fillRef>
          <a:effectRef idx="1">
            <a:schemeClr val="accent4"/>
          </a:effectRef>
          <a:fontRef idx="minor">
            <a:schemeClr val="dk1"/>
          </a:fontRef>
        </p:style>
        <p:txBody>
          <a:bodyPr anchor="ctr"/>
          <a:lstStyle/>
          <a:p>
            <a:pPr algn="ctr" eaLnBrk="1" hangingPunct="1">
              <a:defRPr/>
            </a:pPr>
            <a:r>
              <a:rPr sz="2000" b="1" err="1">
                <a:solidFill>
                  <a:prstClr val="black"/>
                </a:solidFill>
              </a:rPr>
              <a:t>ينقد</a:t>
            </a:r>
            <a:r>
              <a:rPr sz="2000" b="1">
                <a:solidFill>
                  <a:prstClr val="black"/>
                </a:solidFill>
              </a:rPr>
              <a:t> ـ </a:t>
            </a:r>
            <a:r>
              <a:rPr sz="2000" b="1" err="1">
                <a:solidFill>
                  <a:prstClr val="black"/>
                </a:solidFill>
              </a:rPr>
              <a:t>يقيم</a:t>
            </a:r>
            <a:r>
              <a:rPr sz="2000" b="1">
                <a:solidFill>
                  <a:prstClr val="black"/>
                </a:solidFill>
              </a:rPr>
              <a:t> ـ </a:t>
            </a:r>
            <a:r>
              <a:rPr sz="2000" b="1" err="1">
                <a:solidFill>
                  <a:prstClr val="black"/>
                </a:solidFill>
              </a:rPr>
              <a:t>يبدي</a:t>
            </a:r>
            <a:r>
              <a:rPr sz="2000" b="1">
                <a:solidFill>
                  <a:prstClr val="black"/>
                </a:solidFill>
              </a:rPr>
              <a:t> </a:t>
            </a:r>
            <a:r>
              <a:rPr sz="2000" b="1" err="1">
                <a:solidFill>
                  <a:prstClr val="black"/>
                </a:solidFill>
              </a:rPr>
              <a:t>رأيه</a:t>
            </a:r>
            <a:r>
              <a:rPr sz="2000" b="1">
                <a:solidFill>
                  <a:prstClr val="black"/>
                </a:solidFill>
              </a:rPr>
              <a:t> ـ </a:t>
            </a:r>
            <a:r>
              <a:rPr sz="2000" b="1" err="1">
                <a:solidFill>
                  <a:prstClr val="black"/>
                </a:solidFill>
              </a:rPr>
              <a:t>يحكم</a:t>
            </a:r>
            <a:r>
              <a:rPr sz="2000" b="1">
                <a:solidFill>
                  <a:prstClr val="black"/>
                </a:solidFill>
              </a:rPr>
              <a:t> ـ </a:t>
            </a:r>
            <a:r>
              <a:rPr sz="2000" b="1" err="1">
                <a:solidFill>
                  <a:prstClr val="black"/>
                </a:solidFill>
              </a:rPr>
              <a:t>يقرر</a:t>
            </a:r>
            <a:r>
              <a:rPr sz="2000" b="1">
                <a:solidFill>
                  <a:prstClr val="black"/>
                </a:solidFill>
              </a:rPr>
              <a:t> ـ </a:t>
            </a:r>
            <a:r>
              <a:rPr sz="2000" b="1" err="1">
                <a:solidFill>
                  <a:prstClr val="black"/>
                </a:solidFill>
              </a:rPr>
              <a:t>يثمن</a:t>
            </a:r>
            <a:r>
              <a:rPr sz="2000" b="1">
                <a:solidFill>
                  <a:prstClr val="black"/>
                </a:solidFill>
              </a:rPr>
              <a:t> ـ </a:t>
            </a:r>
            <a:r>
              <a:rPr sz="2000" b="1" err="1">
                <a:solidFill>
                  <a:prstClr val="black"/>
                </a:solidFill>
              </a:rPr>
              <a:t>يستخلص</a:t>
            </a:r>
            <a:r>
              <a:rPr sz="2000" b="1">
                <a:solidFill>
                  <a:prstClr val="black"/>
                </a:solidFill>
              </a:rPr>
              <a:t> ـ</a:t>
            </a:r>
            <a:endParaRPr lang="ar-EG" sz="2000" b="1">
              <a:solidFill>
                <a:prstClr val="black"/>
              </a:solidFill>
            </a:endParaRPr>
          </a:p>
          <a:p>
            <a:pPr algn="ctr" eaLnBrk="1" hangingPunct="1">
              <a:defRPr/>
            </a:pPr>
            <a:r>
              <a:rPr sz="2000" b="1">
                <a:solidFill>
                  <a:prstClr val="black"/>
                </a:solidFill>
              </a:rPr>
              <a:t> </a:t>
            </a:r>
            <a:r>
              <a:rPr sz="2000" b="1" err="1">
                <a:solidFill>
                  <a:prstClr val="black"/>
                </a:solidFill>
              </a:rPr>
              <a:t>يقوم</a:t>
            </a:r>
            <a:r>
              <a:rPr sz="2000" b="1">
                <a:solidFill>
                  <a:prstClr val="black"/>
                </a:solidFill>
              </a:rPr>
              <a:t> ـ </a:t>
            </a:r>
            <a:r>
              <a:rPr sz="2000" b="1" err="1">
                <a:solidFill>
                  <a:prstClr val="black"/>
                </a:solidFill>
              </a:rPr>
              <a:t>يدعم</a:t>
            </a:r>
            <a:r>
              <a:rPr sz="2000" b="1">
                <a:solidFill>
                  <a:prstClr val="black"/>
                </a:solidFill>
              </a:rPr>
              <a:t> ـ </a:t>
            </a:r>
            <a:r>
              <a:rPr sz="2000" b="1" err="1">
                <a:solidFill>
                  <a:prstClr val="black"/>
                </a:solidFill>
              </a:rPr>
              <a:t>يقدر</a:t>
            </a:r>
            <a:r>
              <a:rPr sz="2000" b="1">
                <a:solidFill>
                  <a:prstClr val="black"/>
                </a:solidFill>
              </a:rPr>
              <a:t> ـ </a:t>
            </a:r>
            <a:r>
              <a:rPr sz="2000" b="1" err="1">
                <a:solidFill>
                  <a:prstClr val="black"/>
                </a:solidFill>
              </a:rPr>
              <a:t>يبرر</a:t>
            </a:r>
            <a:r>
              <a:rPr sz="2000" b="1">
                <a:solidFill>
                  <a:prstClr val="black"/>
                </a:solidFill>
              </a:rPr>
              <a:t> ـ يفسر</a:t>
            </a:r>
            <a:endParaRPr lang="en-US" sz="2000">
              <a:solidFill>
                <a:prstClr val="black"/>
              </a:solidFill>
            </a:endParaRPr>
          </a:p>
        </p:txBody>
      </p:sp>
      <p:sp>
        <p:nvSpPr>
          <p:cNvPr id="1198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r>
              <a:rPr lang="ar-EG" altLang="ar-EG" sz="1600" smtClean="0">
                <a:solidFill>
                  <a:schemeClr val="bg1"/>
                </a:solidFill>
              </a:rPr>
              <a:t>إدارة التدريب</a:t>
            </a:r>
            <a:endParaRPr lang="en-US" altLang="ar-EG" sz="1600" smtClean="0">
              <a:solidFill>
                <a:schemeClr val="bg1"/>
              </a:solidFill>
            </a:endParaRPr>
          </a:p>
          <a:p>
            <a:endParaRPr lang="en-US" altLang="ar-EG" smtClean="0">
              <a:solidFill>
                <a:schemeClr val="bg1"/>
              </a:solidFill>
            </a:endParaRPr>
          </a:p>
        </p:txBody>
      </p:sp>
    </p:spTree>
    <p:extLst>
      <p:ext uri="{BB962C8B-B14F-4D97-AF65-F5344CB8AC3E}">
        <p14:creationId xmlns:p14="http://schemas.microsoft.com/office/powerpoint/2010/main" val="31138715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500"/>
                                        <p:tgtEl>
                                          <p:spTgt spid="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checkerboard(across)">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checkerboard(across)">
                                      <p:cBhvr>
                                        <p:cTn id="17" dur="5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ppt_x"/>
                                          </p:val>
                                        </p:tav>
                                        <p:tav tm="100000">
                                          <p:val>
                                            <p:strVal val="#ppt_x"/>
                                          </p:val>
                                        </p:tav>
                                      </p:tavLst>
                                    </p:anim>
                                    <p:anim calcmode="lin" valueType="num">
                                      <p:cBhvr additive="base">
                                        <p:cTn id="2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ppt_x"/>
                                          </p:val>
                                        </p:tav>
                                        <p:tav tm="100000">
                                          <p:val>
                                            <p:strVal val="#ppt_x"/>
                                          </p:val>
                                        </p:tav>
                                      </p:tavLst>
                                    </p:anim>
                                    <p:anim calcmode="lin" valueType="num">
                                      <p:cBhvr additive="base">
                                        <p:cTn id="29"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500" fill="hold"/>
                                        <p:tgtEl>
                                          <p:spTgt spid="24"/>
                                        </p:tgtEl>
                                        <p:attrNameLst>
                                          <p:attrName>ppt_x</p:attrName>
                                        </p:attrNameLst>
                                      </p:cBhvr>
                                      <p:tavLst>
                                        <p:tav tm="0">
                                          <p:val>
                                            <p:strVal val="#ppt_x"/>
                                          </p:val>
                                        </p:tav>
                                        <p:tav tm="100000">
                                          <p:val>
                                            <p:strVal val="#ppt_x"/>
                                          </p:val>
                                        </p:tav>
                                      </p:tavLst>
                                    </p:anim>
                                    <p:anim calcmode="lin" valueType="num">
                                      <p:cBhvr additive="base">
                                        <p:cTn id="3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22" grpId="0" animBg="1"/>
      <p:bldP spid="23" grpId="0" animBg="1"/>
      <p:bldP spid="24" grpId="0" animBg="1"/>
      <p:bldP spid="2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743200"/>
            <a:ext cx="6103787" cy="1564396"/>
          </a:xfrm>
          <a:solidFill>
            <a:srgbClr val="FFFF00"/>
          </a:solidFill>
        </p:spPr>
        <p:txBody>
          <a:bodyPr>
            <a:noAutofit/>
          </a:bodyPr>
          <a:lstStyle/>
          <a:p>
            <a:pPr algn="ctr"/>
            <a:r>
              <a:rPr lang="ar-EG" sz="3200" b="1" dirty="0">
                <a:solidFill>
                  <a:srgbClr val="FF0000"/>
                </a:solidFill>
              </a:rPr>
              <a:t>إستراتيجيات</a:t>
            </a:r>
            <a:r>
              <a:rPr lang="en-US" sz="3200" dirty="0">
                <a:solidFill>
                  <a:srgbClr val="FF0000"/>
                </a:solidFill>
              </a:rPr>
              <a:t/>
            </a:r>
            <a:br>
              <a:rPr lang="en-US" sz="3200" dirty="0">
                <a:solidFill>
                  <a:srgbClr val="FF0000"/>
                </a:solidFill>
              </a:rPr>
            </a:br>
            <a:r>
              <a:rPr lang="ar-EG" sz="3200" b="1" dirty="0">
                <a:solidFill>
                  <a:srgbClr val="FF0000"/>
                </a:solidFill>
              </a:rPr>
              <a:t>التدريس والتعلم </a:t>
            </a:r>
            <a:r>
              <a:rPr lang="ar-EG" sz="3200" b="1" dirty="0" smtClean="0">
                <a:solidFill>
                  <a:srgbClr val="FF0000"/>
                </a:solidFill>
              </a:rPr>
              <a:t>والتقويم </a:t>
            </a:r>
            <a:r>
              <a:rPr lang="ar-EG" sz="3200" b="1" dirty="0">
                <a:solidFill>
                  <a:srgbClr val="FF0000"/>
                </a:solidFill>
              </a:rPr>
              <a:t>باللائحة الجديدة</a:t>
            </a:r>
            <a:r>
              <a:rPr lang="en-US" sz="3200" dirty="0">
                <a:solidFill>
                  <a:srgbClr val="FF0000"/>
                </a:solidFill>
              </a:rPr>
              <a:t/>
            </a:r>
            <a:br>
              <a:rPr lang="en-US" sz="3200" dirty="0">
                <a:solidFill>
                  <a:srgbClr val="FF0000"/>
                </a:solidFill>
              </a:rPr>
            </a:br>
            <a:r>
              <a:rPr lang="ar-EG" sz="3200" b="1" dirty="0" smtClean="0">
                <a:solidFill>
                  <a:srgbClr val="FF0000"/>
                </a:solidFill>
              </a:rPr>
              <a:t>ـــــــــــــــــــــــــــــــــــــــــــــــــــــــــــــــــــــــ</a:t>
            </a:r>
            <a:endParaRPr lang="ar-EG" sz="3200" dirty="0">
              <a:solidFill>
                <a:srgbClr val="FF0000"/>
              </a:solidFill>
            </a:endParaRPr>
          </a:p>
        </p:txBody>
      </p:sp>
    </p:spTree>
    <p:extLst>
      <p:ext uri="{BB962C8B-B14F-4D97-AF65-F5344CB8AC3E}">
        <p14:creationId xmlns:p14="http://schemas.microsoft.com/office/powerpoint/2010/main" val="4836958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5740" y="137754"/>
            <a:ext cx="3095740" cy="743595"/>
          </a:xfrm>
          <a:solidFill>
            <a:srgbClr val="FFFF00"/>
          </a:solidFill>
        </p:spPr>
        <p:txBody>
          <a:bodyPr>
            <a:normAutofit/>
          </a:bodyPr>
          <a:lstStyle/>
          <a:p>
            <a:pPr lvl="0" algn="ctr"/>
            <a:r>
              <a:rPr lang="ar-EG" sz="4000" b="1" u="heavy" dirty="0">
                <a:solidFill>
                  <a:srgbClr val="FF0000"/>
                </a:solidFill>
              </a:rPr>
              <a:t>المحاضرات</a:t>
            </a:r>
            <a:r>
              <a:rPr lang="ar-EG" sz="4000" b="1" dirty="0">
                <a:solidFill>
                  <a:srgbClr val="FF0000"/>
                </a:solidFill>
              </a:rPr>
              <a:t>:</a:t>
            </a:r>
            <a:endParaRPr lang="en-US" sz="4000" b="1" dirty="0">
              <a:solidFill>
                <a:srgbClr val="FF0000"/>
              </a:solidFill>
            </a:endParaRPr>
          </a:p>
        </p:txBody>
      </p:sp>
      <p:sp>
        <p:nvSpPr>
          <p:cNvPr id="3" name="Content Placeholder 2"/>
          <p:cNvSpPr>
            <a:spLocks noGrp="1"/>
          </p:cNvSpPr>
          <p:nvPr>
            <p:ph idx="1"/>
          </p:nvPr>
        </p:nvSpPr>
        <p:spPr>
          <a:xfrm>
            <a:off x="1" y="1112704"/>
            <a:ext cx="9144000" cy="5477433"/>
          </a:xfrm>
        </p:spPr>
        <p:txBody>
          <a:bodyPr>
            <a:noAutofit/>
          </a:bodyPr>
          <a:lstStyle/>
          <a:p>
            <a:pPr lvl="0" algn="r" rtl="1"/>
            <a:r>
              <a:rPr lang="ar-EG" sz="3200" b="1" dirty="0" smtClean="0"/>
              <a:t>يقوم </a:t>
            </a:r>
            <a:r>
              <a:rPr lang="ar-EG" sz="3200" b="1" dirty="0"/>
              <a:t>عضو هيئة التدريس </a:t>
            </a:r>
            <a:r>
              <a:rPr lang="ar-EG" sz="3200" b="1" dirty="0" smtClean="0"/>
              <a:t>المسئول بتسليم </a:t>
            </a:r>
            <a:r>
              <a:rPr lang="en-US" sz="3200" b="1" dirty="0"/>
              <a:t>handout </a:t>
            </a:r>
            <a:r>
              <a:rPr lang="ar-EG" sz="3200" b="1" dirty="0"/>
              <a:t> للمحاضرة فى صورة </a:t>
            </a:r>
            <a:r>
              <a:rPr lang="en-US" sz="3200" b="1" dirty="0"/>
              <a:t>PowerPoint</a:t>
            </a:r>
            <a:r>
              <a:rPr lang="ar-EG" sz="3200" b="1" dirty="0"/>
              <a:t> أو  </a:t>
            </a:r>
            <a:r>
              <a:rPr lang="en-US" sz="3200" b="1" dirty="0" smtClean="0"/>
              <a:t> word </a:t>
            </a:r>
            <a:r>
              <a:rPr lang="ar-EG" sz="3200" b="1" dirty="0"/>
              <a:t>(منسق جيدا و يمكن تحويله الى </a:t>
            </a:r>
            <a:r>
              <a:rPr lang="en-US" sz="3200" b="1" dirty="0"/>
              <a:t>PDF</a:t>
            </a:r>
            <a:r>
              <a:rPr lang="ar-EG" sz="3200" b="1" dirty="0"/>
              <a:t>) إلي مركز تطوير التعليم 10 أيام قبل المحاضرة ويراعي فيها:</a:t>
            </a:r>
            <a:endParaRPr lang="en-US" sz="3200" b="1" dirty="0"/>
          </a:p>
          <a:p>
            <a:pPr lvl="0" algn="r" rtl="1"/>
            <a:r>
              <a:rPr lang="ar-EG" sz="3200" b="1" dirty="0">
                <a:solidFill>
                  <a:srgbClr val="0070C0"/>
                </a:solidFill>
              </a:rPr>
              <a:t>الوضوح وجودة العرض و الرسومات و </a:t>
            </a:r>
            <a:r>
              <a:rPr lang="ar-EG" sz="3200" b="1" dirty="0" smtClean="0">
                <a:solidFill>
                  <a:srgbClr val="0070C0"/>
                </a:solidFill>
              </a:rPr>
              <a:t>الجداول </a:t>
            </a:r>
            <a:r>
              <a:rPr lang="ar-EG" sz="3200" b="1" dirty="0">
                <a:solidFill>
                  <a:srgbClr val="0070C0"/>
                </a:solidFill>
              </a:rPr>
              <a:t>التوضيحية.</a:t>
            </a:r>
            <a:endParaRPr lang="en-US" sz="3200" b="1" dirty="0">
              <a:solidFill>
                <a:srgbClr val="0070C0"/>
              </a:solidFill>
            </a:endParaRPr>
          </a:p>
          <a:p>
            <a:pPr lvl="0" algn="r" rtl="1"/>
            <a:r>
              <a:rPr lang="ar-EG" sz="3200" b="1" dirty="0">
                <a:solidFill>
                  <a:srgbClr val="0070C0"/>
                </a:solidFill>
              </a:rPr>
              <a:t>الإرتباط الكامل بالمخرجات.</a:t>
            </a:r>
            <a:endParaRPr lang="en-US" sz="3200" b="1" dirty="0">
              <a:solidFill>
                <a:srgbClr val="0070C0"/>
              </a:solidFill>
            </a:endParaRPr>
          </a:p>
          <a:p>
            <a:pPr lvl="0" algn="r" rtl="1"/>
            <a:r>
              <a:rPr lang="ar-EG" sz="3200" b="1" dirty="0" smtClean="0">
                <a:solidFill>
                  <a:srgbClr val="0070C0"/>
                </a:solidFill>
              </a:rPr>
              <a:t>تصلح </a:t>
            </a:r>
            <a:r>
              <a:rPr lang="ar-EG" sz="3200" b="1" dirty="0">
                <a:solidFill>
                  <a:srgbClr val="0070C0"/>
                </a:solidFill>
              </a:rPr>
              <a:t>كمصدر أساسي للمذاكرة.</a:t>
            </a:r>
            <a:endParaRPr lang="en-US" sz="3200" b="1" dirty="0">
              <a:solidFill>
                <a:srgbClr val="0070C0"/>
              </a:solidFill>
            </a:endParaRPr>
          </a:p>
          <a:p>
            <a:pPr lvl="0" algn="r" rtl="1"/>
            <a:r>
              <a:rPr lang="ar-EG" sz="3200" b="1" dirty="0">
                <a:solidFill>
                  <a:srgbClr val="0070C0"/>
                </a:solidFill>
              </a:rPr>
              <a:t>إشتمالها علي عدد من الأسئلة.</a:t>
            </a:r>
            <a:endParaRPr lang="en-US" sz="3200" b="1" dirty="0">
              <a:solidFill>
                <a:srgbClr val="0070C0"/>
              </a:solidFill>
            </a:endParaRPr>
          </a:p>
          <a:p>
            <a:pPr lvl="0" algn="r" rtl="1"/>
            <a:r>
              <a:rPr lang="ar-EG" sz="3200" b="1" dirty="0">
                <a:solidFill>
                  <a:srgbClr val="0070C0"/>
                </a:solidFill>
              </a:rPr>
              <a:t>إشتمالها علي مرجع أساسي واحد + رابط إلكتروني للمساعدة.</a:t>
            </a:r>
            <a:endParaRPr lang="en-US" sz="3200" b="1" dirty="0">
              <a:solidFill>
                <a:srgbClr val="0070C0"/>
              </a:solidFill>
            </a:endParaRPr>
          </a:p>
        </p:txBody>
      </p:sp>
    </p:spTree>
    <p:extLst>
      <p:ext uri="{BB962C8B-B14F-4D97-AF65-F5344CB8AC3E}">
        <p14:creationId xmlns:p14="http://schemas.microsoft.com/office/powerpoint/2010/main" val="25846240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63618"/>
            <a:ext cx="9144000" cy="5594381"/>
          </a:xfrm>
        </p:spPr>
        <p:txBody>
          <a:bodyPr>
            <a:noAutofit/>
          </a:bodyPr>
          <a:lstStyle/>
          <a:p>
            <a:pPr lvl="0" algn="r" rtl="1"/>
            <a:r>
              <a:rPr lang="ar-EG" sz="3600" b="1" dirty="0" smtClean="0"/>
              <a:t> سيتم عرض </a:t>
            </a:r>
            <a:r>
              <a:rPr lang="ar-EG" sz="3600" b="1" dirty="0"/>
              <a:t>المحاضرة على </a:t>
            </a:r>
            <a:r>
              <a:rPr lang="ar-EG" sz="3600" b="1" dirty="0" smtClean="0"/>
              <a:t>الموقع الالكترونى للطلاب </a:t>
            </a:r>
            <a:r>
              <a:rPr lang="ar-EG" sz="3600" b="1" dirty="0"/>
              <a:t>قبل ميعادها ب 7 أيام.</a:t>
            </a:r>
            <a:endParaRPr lang="en-US" sz="3600" b="1" dirty="0"/>
          </a:p>
          <a:p>
            <a:pPr algn="r" rtl="1"/>
            <a:r>
              <a:rPr lang="ar-EG" sz="3600" b="1" dirty="0"/>
              <a:t> </a:t>
            </a:r>
            <a:r>
              <a:rPr lang="ar-EG" sz="3600" b="1" dirty="0" smtClean="0"/>
              <a:t>تتضمن </a:t>
            </a:r>
            <a:r>
              <a:rPr lang="ar-EG" sz="3600" b="1" dirty="0"/>
              <a:t>المحاضرة:</a:t>
            </a:r>
            <a:endParaRPr lang="en-US" sz="3600" b="1" dirty="0"/>
          </a:p>
          <a:p>
            <a:pPr lvl="0" algn="r" rtl="1">
              <a:buFont typeface="Wingdings" panose="05000000000000000000" pitchFamily="2" charset="2"/>
              <a:buChar char="ü"/>
            </a:pPr>
            <a:r>
              <a:rPr lang="ar-EG" sz="3600" b="1" dirty="0">
                <a:solidFill>
                  <a:srgbClr val="0070C0"/>
                </a:solidFill>
              </a:rPr>
              <a:t>مناقشة حول الأسئلة</a:t>
            </a:r>
            <a:r>
              <a:rPr lang="ar-EG" sz="3600" b="1" dirty="0" smtClean="0">
                <a:solidFill>
                  <a:srgbClr val="0070C0"/>
                </a:solidFill>
              </a:rPr>
              <a:t>.</a:t>
            </a:r>
            <a:endParaRPr lang="en-US" sz="3600" b="1" dirty="0">
              <a:solidFill>
                <a:srgbClr val="0070C0"/>
              </a:solidFill>
            </a:endParaRPr>
          </a:p>
        </p:txBody>
      </p:sp>
      <p:sp>
        <p:nvSpPr>
          <p:cNvPr id="8" name="Title 1"/>
          <p:cNvSpPr>
            <a:spLocks noGrp="1"/>
          </p:cNvSpPr>
          <p:nvPr>
            <p:ph type="title"/>
          </p:nvPr>
        </p:nvSpPr>
        <p:spPr>
          <a:xfrm>
            <a:off x="3095740" y="137754"/>
            <a:ext cx="3095740" cy="743595"/>
          </a:xfrm>
          <a:solidFill>
            <a:srgbClr val="FFFF00"/>
          </a:solidFill>
        </p:spPr>
        <p:txBody>
          <a:bodyPr>
            <a:normAutofit/>
          </a:bodyPr>
          <a:lstStyle/>
          <a:p>
            <a:pPr lvl="0" algn="ctr"/>
            <a:r>
              <a:rPr lang="ar-EG" sz="4000" b="1" u="heavy" dirty="0">
                <a:solidFill>
                  <a:srgbClr val="FF0000"/>
                </a:solidFill>
              </a:rPr>
              <a:t>المحاضرات</a:t>
            </a:r>
            <a:r>
              <a:rPr lang="ar-EG" sz="4000" b="1" dirty="0">
                <a:solidFill>
                  <a:srgbClr val="FF0000"/>
                </a:solidFill>
              </a:rPr>
              <a:t>:</a:t>
            </a:r>
            <a:endParaRPr lang="en-US" sz="4000" b="1" dirty="0">
              <a:solidFill>
                <a:srgbClr val="FF0000"/>
              </a:solidFill>
            </a:endParaRPr>
          </a:p>
        </p:txBody>
      </p:sp>
    </p:spTree>
    <p:extLst>
      <p:ext uri="{BB962C8B-B14F-4D97-AF65-F5344CB8AC3E}">
        <p14:creationId xmlns:p14="http://schemas.microsoft.com/office/powerpoint/2010/main" val="39152392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43837"/>
            <a:ext cx="9144000" cy="3023594"/>
          </a:xfrm>
          <a:solidFill>
            <a:srgbClr val="FFFF00"/>
          </a:solidFill>
        </p:spPr>
        <p:txBody>
          <a:bodyPr>
            <a:noAutofit/>
          </a:bodyPr>
          <a:lstStyle/>
          <a:p>
            <a:pPr lvl="0" algn="just" rtl="1"/>
            <a:r>
              <a:rPr lang="ar-EG" sz="4000" b="1" dirty="0" smtClean="0"/>
              <a:t>سيحدد </a:t>
            </a:r>
            <a:r>
              <a:rPr lang="ar-EG" sz="4000" b="1" dirty="0"/>
              <a:t>المنسق 20-25% من المحاضرات لتتم بطريقة </a:t>
            </a:r>
            <a:r>
              <a:rPr lang="en-US" sz="4000" b="1" dirty="0" smtClean="0">
                <a:solidFill>
                  <a:srgbClr val="0070C0"/>
                </a:solidFill>
              </a:rPr>
              <a:t>Team-Based Learning </a:t>
            </a:r>
            <a:r>
              <a:rPr lang="en-US" sz="4000" b="1" dirty="0" smtClean="0"/>
              <a:t>TBL)</a:t>
            </a:r>
            <a:r>
              <a:rPr lang="ar-EG" sz="4000" b="1" dirty="0" smtClean="0"/>
              <a:t>) </a:t>
            </a:r>
            <a:r>
              <a:rPr lang="ar-EG" sz="4000" b="1" dirty="0"/>
              <a:t>وفقاً لنموذج سيتم إرسالة والتدريب عليه</a:t>
            </a:r>
            <a:r>
              <a:rPr lang="ar-EG" sz="4000" b="1" dirty="0" smtClean="0"/>
              <a:t>.</a:t>
            </a:r>
            <a:endParaRPr lang="en-US" sz="4000" b="1" dirty="0"/>
          </a:p>
        </p:txBody>
      </p:sp>
      <p:sp>
        <p:nvSpPr>
          <p:cNvPr id="8" name="Title 1"/>
          <p:cNvSpPr>
            <a:spLocks noGrp="1"/>
          </p:cNvSpPr>
          <p:nvPr>
            <p:ph type="title"/>
          </p:nvPr>
        </p:nvSpPr>
        <p:spPr>
          <a:xfrm>
            <a:off x="3095740" y="137754"/>
            <a:ext cx="3095740" cy="743595"/>
          </a:xfrm>
          <a:solidFill>
            <a:srgbClr val="92D050"/>
          </a:solidFill>
        </p:spPr>
        <p:txBody>
          <a:bodyPr>
            <a:normAutofit/>
          </a:bodyPr>
          <a:lstStyle/>
          <a:p>
            <a:pPr lvl="0" algn="ctr"/>
            <a:r>
              <a:rPr lang="ar-EG" sz="4000" b="1" u="heavy" dirty="0">
                <a:solidFill>
                  <a:srgbClr val="FF0000"/>
                </a:solidFill>
              </a:rPr>
              <a:t>المحاضرات</a:t>
            </a:r>
            <a:r>
              <a:rPr lang="ar-EG" sz="4000" b="1" dirty="0">
                <a:solidFill>
                  <a:srgbClr val="FF0000"/>
                </a:solidFill>
              </a:rPr>
              <a:t>:</a:t>
            </a:r>
            <a:endParaRPr lang="en-US" sz="4000" b="1" dirty="0">
              <a:solidFill>
                <a:srgbClr val="FF0000"/>
              </a:solidFill>
            </a:endParaRPr>
          </a:p>
        </p:txBody>
      </p:sp>
    </p:spTree>
    <p:extLst>
      <p:ext uri="{BB962C8B-B14F-4D97-AF65-F5344CB8AC3E}">
        <p14:creationId xmlns:p14="http://schemas.microsoft.com/office/powerpoint/2010/main" val="4519581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7436" y="419737"/>
            <a:ext cx="3172858" cy="682614"/>
          </a:xfrm>
          <a:solidFill>
            <a:srgbClr val="92D050"/>
          </a:solidFill>
        </p:spPr>
        <p:txBody>
          <a:bodyPr>
            <a:normAutofit/>
          </a:bodyPr>
          <a:lstStyle/>
          <a:p>
            <a:pPr lvl="0" algn="ctr"/>
            <a:r>
              <a:rPr lang="ar-EG" sz="3600" b="1" u="heavy" dirty="0">
                <a:solidFill>
                  <a:srgbClr val="FF0000"/>
                </a:solidFill>
              </a:rPr>
              <a:t>التدريب </a:t>
            </a:r>
            <a:r>
              <a:rPr lang="ar-EG" sz="3600" b="1" u="heavy" dirty="0" smtClean="0">
                <a:solidFill>
                  <a:srgbClr val="FF0000"/>
                </a:solidFill>
              </a:rPr>
              <a:t>العملي</a:t>
            </a:r>
            <a:endParaRPr lang="ar-EG" sz="3600" b="1" dirty="0">
              <a:solidFill>
                <a:srgbClr val="FF0000"/>
              </a:solidFill>
            </a:endParaRPr>
          </a:p>
        </p:txBody>
      </p:sp>
      <p:sp>
        <p:nvSpPr>
          <p:cNvPr id="3" name="Content Placeholder 2"/>
          <p:cNvSpPr>
            <a:spLocks noGrp="1"/>
          </p:cNvSpPr>
          <p:nvPr>
            <p:ph idx="1"/>
          </p:nvPr>
        </p:nvSpPr>
        <p:spPr>
          <a:xfrm>
            <a:off x="0" y="1244368"/>
            <a:ext cx="9143999" cy="4214259"/>
          </a:xfrm>
        </p:spPr>
        <p:txBody>
          <a:bodyPr>
            <a:noAutofit/>
          </a:bodyPr>
          <a:lstStyle/>
          <a:p>
            <a:pPr lvl="0" algn="just" rtl="1"/>
            <a:r>
              <a:rPr lang="ar-EG" sz="4000" b="1" dirty="0" smtClean="0"/>
              <a:t>يتولي </a:t>
            </a:r>
            <a:r>
              <a:rPr lang="ar-EG" sz="4000" b="1" dirty="0"/>
              <a:t>منسق المقرر/ رئيس القسم تحديد الأدوات المساعدة  لتحقيق المخرجات المستهدفة العملية كما هو مكتوب بالتوصيف وتشمل هذه الأدوات:</a:t>
            </a:r>
            <a:endParaRPr lang="en-US" sz="4000" b="1" dirty="0"/>
          </a:p>
          <a:p>
            <a:pPr lvl="0" algn="r" rtl="1"/>
            <a:r>
              <a:rPr lang="ar-EG" sz="4000" b="1" dirty="0">
                <a:solidFill>
                  <a:srgbClr val="7030A0"/>
                </a:solidFill>
              </a:rPr>
              <a:t>كتاب </a:t>
            </a:r>
            <a:r>
              <a:rPr lang="ar-EG" sz="4000" b="1" dirty="0" smtClean="0">
                <a:solidFill>
                  <a:srgbClr val="7030A0"/>
                </a:solidFill>
              </a:rPr>
              <a:t>تدريب الطالب: </a:t>
            </a:r>
            <a:r>
              <a:rPr lang="ar-EG" sz="4000" b="1" dirty="0"/>
              <a:t>علي:</a:t>
            </a:r>
            <a:endParaRPr lang="en-US" sz="4000" b="1" dirty="0"/>
          </a:p>
          <a:p>
            <a:pPr lvl="0" algn="r" rtl="1">
              <a:buFont typeface="Wingdings" panose="05000000000000000000" pitchFamily="2" charset="2"/>
              <a:buChar char="ü"/>
            </a:pPr>
            <a:r>
              <a:rPr lang="ar-EG" sz="4000" b="1" dirty="0">
                <a:solidFill>
                  <a:srgbClr val="0070C0"/>
                </a:solidFill>
              </a:rPr>
              <a:t>كتابة بيانات علي رسومات توضيحية.</a:t>
            </a:r>
            <a:endParaRPr lang="en-US" sz="4000" b="1" dirty="0">
              <a:solidFill>
                <a:srgbClr val="0070C0"/>
              </a:solidFill>
            </a:endParaRPr>
          </a:p>
          <a:p>
            <a:pPr lvl="0" algn="r" rtl="1">
              <a:buFont typeface="Wingdings" panose="05000000000000000000" pitchFamily="2" charset="2"/>
              <a:buChar char="ü"/>
            </a:pPr>
            <a:r>
              <a:rPr lang="ar-EG" sz="4000" b="1" dirty="0">
                <a:solidFill>
                  <a:srgbClr val="0070C0"/>
                </a:solidFill>
              </a:rPr>
              <a:t>أسئلة وحالات متعددة الإختيارات.</a:t>
            </a:r>
            <a:endParaRPr lang="en-US" sz="4000" b="1" dirty="0">
              <a:solidFill>
                <a:srgbClr val="0070C0"/>
              </a:solidFill>
            </a:endParaRPr>
          </a:p>
          <a:p>
            <a:pPr lvl="0" algn="r" rtl="1">
              <a:buFont typeface="Wingdings" panose="05000000000000000000" pitchFamily="2" charset="2"/>
              <a:buChar char="ü"/>
            </a:pPr>
            <a:r>
              <a:rPr lang="ar-EG" sz="4000" b="1" dirty="0">
                <a:solidFill>
                  <a:srgbClr val="0070C0"/>
                </a:solidFill>
              </a:rPr>
              <a:t>بعض الوسائل التوضيحية من خلال الوسائط المتعددة من الإنترنت.</a:t>
            </a:r>
            <a:endParaRPr lang="en-US" sz="4000" b="1" dirty="0">
              <a:solidFill>
                <a:srgbClr val="0070C0"/>
              </a:solidFill>
            </a:endParaRPr>
          </a:p>
        </p:txBody>
      </p:sp>
    </p:spTree>
    <p:extLst>
      <p:ext uri="{BB962C8B-B14F-4D97-AF65-F5344CB8AC3E}">
        <p14:creationId xmlns:p14="http://schemas.microsoft.com/office/powerpoint/2010/main" val="24959285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394852" cy="1752600"/>
          </a:xfrm>
        </p:spPr>
        <p:txBody>
          <a:bodyPr>
            <a:noAutofit/>
          </a:bodyPr>
          <a:lstStyle/>
          <a:p>
            <a:pPr algn="ctr"/>
            <a:r>
              <a:rPr lang="ar-EG" sz="4000" b="1" u="heavy" dirty="0">
                <a:solidFill>
                  <a:srgbClr val="FF0000"/>
                </a:solidFill>
              </a:rPr>
              <a:t>الجلسات التفاعلية </a:t>
            </a:r>
            <a:r>
              <a:rPr lang="ar-EG" sz="4000" b="1" u="heavy" dirty="0" smtClean="0">
                <a:solidFill>
                  <a:srgbClr val="FF0000"/>
                </a:solidFill>
              </a:rPr>
              <a:t>الأخري</a:t>
            </a:r>
            <a:br>
              <a:rPr lang="ar-EG" sz="4000" b="1" u="heavy" dirty="0" smtClean="0">
                <a:solidFill>
                  <a:srgbClr val="FF0000"/>
                </a:solidFill>
              </a:rPr>
            </a:br>
            <a:r>
              <a:rPr lang="ar-EG" sz="4000" b="1" u="heavy" dirty="0" smtClean="0">
                <a:solidFill>
                  <a:srgbClr val="FF0000"/>
                </a:solidFill>
              </a:rPr>
              <a:t> </a:t>
            </a:r>
            <a:r>
              <a:rPr lang="en-US" sz="4000" b="1" u="heavy" dirty="0">
                <a:solidFill>
                  <a:srgbClr val="FF0000"/>
                </a:solidFill>
              </a:rPr>
              <a:t>Seminars, SDL, </a:t>
            </a:r>
            <a:r>
              <a:rPr lang="en-US" sz="4000" b="1" u="heavy" dirty="0" smtClean="0">
                <a:solidFill>
                  <a:srgbClr val="FF0000"/>
                </a:solidFill>
              </a:rPr>
              <a:t>Small </a:t>
            </a:r>
            <a:r>
              <a:rPr lang="en-US" sz="4000" b="1" u="heavy" dirty="0">
                <a:solidFill>
                  <a:srgbClr val="FF0000"/>
                </a:solidFill>
              </a:rPr>
              <a:t>group discussions</a:t>
            </a:r>
            <a:endParaRPr lang="ar-EG" sz="4000" b="1" dirty="0">
              <a:solidFill>
                <a:srgbClr val="FF0000"/>
              </a:solidFill>
            </a:endParaRPr>
          </a:p>
        </p:txBody>
      </p:sp>
      <p:sp>
        <p:nvSpPr>
          <p:cNvPr id="3" name="Content Placeholder 2"/>
          <p:cNvSpPr>
            <a:spLocks noGrp="1"/>
          </p:cNvSpPr>
          <p:nvPr>
            <p:ph idx="1"/>
          </p:nvPr>
        </p:nvSpPr>
        <p:spPr>
          <a:xfrm>
            <a:off x="0" y="1601026"/>
            <a:ext cx="9143999" cy="2637189"/>
          </a:xfrm>
        </p:spPr>
        <p:txBody>
          <a:bodyPr>
            <a:noAutofit/>
          </a:bodyPr>
          <a:lstStyle/>
          <a:p>
            <a:pPr marL="0" lvl="0" indent="0">
              <a:buNone/>
            </a:pPr>
            <a:endParaRPr lang="en-US" sz="3600" b="1" dirty="0"/>
          </a:p>
          <a:p>
            <a:pPr lvl="0" algn="r" rtl="1"/>
            <a:r>
              <a:rPr lang="ar-EG" sz="3600" b="1" dirty="0"/>
              <a:t>يتولي منسق المقرر </a:t>
            </a:r>
            <a:r>
              <a:rPr lang="ar-EG" sz="3600" b="1" dirty="0" smtClean="0"/>
              <a:t>(</a:t>
            </a:r>
            <a:r>
              <a:rPr lang="en-US" sz="3600" b="1" u="heavy" dirty="0">
                <a:solidFill>
                  <a:srgbClr val="FF0000"/>
                </a:solidFill>
              </a:rPr>
              <a:t>Block</a:t>
            </a:r>
            <a:r>
              <a:rPr lang="ar-EG" sz="3600" b="1" dirty="0" smtClean="0"/>
              <a:t>) من </a:t>
            </a:r>
            <a:r>
              <a:rPr lang="ar-EG" sz="3600" b="1" dirty="0"/>
              <a:t>قبل القسم بالتعاون مع عضو هيئة التدريس المسئول عن الجلسة التجهيز وتكليف الطلاب بما هو مطلوب وفقاً للتوصيف ومراعاه تفاعل الطلاب</a:t>
            </a:r>
            <a:r>
              <a:rPr lang="ar-EG" sz="3600" b="1" dirty="0" smtClean="0"/>
              <a:t>. </a:t>
            </a:r>
            <a:endParaRPr lang="en-US" sz="3600" b="1" dirty="0"/>
          </a:p>
        </p:txBody>
      </p:sp>
    </p:spTree>
    <p:extLst>
      <p:ext uri="{BB962C8B-B14F-4D97-AF65-F5344CB8AC3E}">
        <p14:creationId xmlns:p14="http://schemas.microsoft.com/office/powerpoint/2010/main" val="18762208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365126"/>
            <a:ext cx="3810000" cy="736561"/>
          </a:xfrm>
          <a:solidFill>
            <a:srgbClr val="FFFF00"/>
          </a:solidFill>
        </p:spPr>
        <p:txBody>
          <a:bodyPr>
            <a:normAutofit fontScale="90000"/>
          </a:bodyPr>
          <a:lstStyle/>
          <a:p>
            <a:pPr lvl="0" algn="ctr"/>
            <a:r>
              <a:rPr lang="ar-EG" b="1" u="heavy" dirty="0">
                <a:solidFill>
                  <a:srgbClr val="FF0000"/>
                </a:solidFill>
              </a:rPr>
              <a:t>التعليم الإلكتروني</a:t>
            </a:r>
            <a:r>
              <a:rPr lang="ar-EG" b="1" dirty="0" smtClean="0">
                <a:solidFill>
                  <a:srgbClr val="FF0000"/>
                </a:solidFill>
              </a:rPr>
              <a:t>:</a:t>
            </a:r>
            <a:endParaRPr lang="ar-EG" b="1" dirty="0">
              <a:solidFill>
                <a:srgbClr val="FF0000"/>
              </a:solidFill>
            </a:endParaRPr>
          </a:p>
        </p:txBody>
      </p:sp>
      <p:sp>
        <p:nvSpPr>
          <p:cNvPr id="3" name="Content Placeholder 2"/>
          <p:cNvSpPr>
            <a:spLocks noGrp="1"/>
          </p:cNvSpPr>
          <p:nvPr>
            <p:ph idx="1"/>
          </p:nvPr>
        </p:nvSpPr>
        <p:spPr>
          <a:xfrm>
            <a:off x="1" y="1562052"/>
            <a:ext cx="9144000" cy="4846927"/>
          </a:xfrm>
        </p:spPr>
        <p:txBody>
          <a:bodyPr>
            <a:normAutofit/>
          </a:bodyPr>
          <a:lstStyle/>
          <a:p>
            <a:pPr lvl="0" algn="r" rtl="1"/>
            <a:r>
              <a:rPr lang="ar-EG" sz="3200" b="1" dirty="0" smtClean="0"/>
              <a:t>سيتم عرض جميع </a:t>
            </a:r>
            <a:r>
              <a:rPr lang="ar-EG" sz="3200" b="1" dirty="0"/>
              <a:t>المحاضرات والوسائل التوضيحية الأخري علي موقع الكلية بالتنسيق بين </a:t>
            </a:r>
            <a:r>
              <a:rPr lang="ar-EG" sz="3200" b="1" dirty="0" smtClean="0"/>
              <a:t>منسق البلوك، وحدة الخدمات الإلكترونية </a:t>
            </a:r>
            <a:r>
              <a:rPr lang="ar-EG" sz="3200" b="1" dirty="0"/>
              <a:t>بالكلية.</a:t>
            </a:r>
            <a:endParaRPr lang="en-US" sz="3200" b="1" dirty="0"/>
          </a:p>
          <a:p>
            <a:pPr lvl="0" algn="r" rtl="1"/>
            <a:r>
              <a:rPr lang="ar-EG" sz="3200" b="1" dirty="0"/>
              <a:t>سيتم تخصيص صفحة تفاعلية </a:t>
            </a:r>
            <a:r>
              <a:rPr lang="ar-EG" sz="3200" b="1" dirty="0" smtClean="0"/>
              <a:t>يلتزم </a:t>
            </a:r>
            <a:r>
              <a:rPr lang="ar-EG" sz="3200" b="1" dirty="0"/>
              <a:t>الطالب بدخولها وإجابة الأسئلة الموضوعة من عضو هيئة التدريس المسئول عن التدريس وتتيح </a:t>
            </a:r>
            <a:r>
              <a:rPr lang="ar-EG" sz="3200" b="1" dirty="0" smtClean="0"/>
              <a:t>للأخير </a:t>
            </a:r>
            <a:r>
              <a:rPr lang="ar-EG" sz="3200" b="1" dirty="0"/>
              <a:t>التعرف علي المشاركين – الناجحين – الراسبين – غير المشاركين.</a:t>
            </a:r>
            <a:endParaRPr lang="en-US" sz="3200" b="1" dirty="0"/>
          </a:p>
        </p:txBody>
      </p:sp>
    </p:spTree>
    <p:extLst>
      <p:ext uri="{BB962C8B-B14F-4D97-AF65-F5344CB8AC3E}">
        <p14:creationId xmlns:p14="http://schemas.microsoft.com/office/powerpoint/2010/main" val="24052894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3542" y="-1"/>
            <a:ext cx="4439798" cy="1024569"/>
          </a:xfrm>
          <a:solidFill>
            <a:srgbClr val="FFFF00"/>
          </a:solidFill>
        </p:spPr>
        <p:txBody>
          <a:bodyPr>
            <a:noAutofit/>
          </a:bodyPr>
          <a:lstStyle/>
          <a:p>
            <a:pPr algn="ctr"/>
            <a:r>
              <a:rPr lang="ar-EG" sz="4000" b="1" u="heavy" dirty="0" smtClean="0">
                <a:solidFill>
                  <a:srgbClr val="FF0000"/>
                </a:solidFill>
              </a:rPr>
              <a:t>ملف الإنجازات</a:t>
            </a:r>
            <a:br>
              <a:rPr lang="ar-EG" sz="4000" b="1" u="heavy" dirty="0" smtClean="0">
                <a:solidFill>
                  <a:srgbClr val="FF0000"/>
                </a:solidFill>
              </a:rPr>
            </a:br>
            <a:r>
              <a:rPr lang="en-US" sz="4000" b="1" u="heavy" dirty="0" smtClean="0">
                <a:solidFill>
                  <a:srgbClr val="FF0000"/>
                </a:solidFill>
              </a:rPr>
              <a:t>Student Portfolio</a:t>
            </a:r>
            <a:endParaRPr lang="ar-EG" sz="4000" b="1" dirty="0">
              <a:solidFill>
                <a:srgbClr val="FF0000"/>
              </a:solidFill>
            </a:endParaRPr>
          </a:p>
        </p:txBody>
      </p:sp>
      <p:sp>
        <p:nvSpPr>
          <p:cNvPr id="3" name="Content Placeholder 2"/>
          <p:cNvSpPr>
            <a:spLocks noGrp="1"/>
          </p:cNvSpPr>
          <p:nvPr>
            <p:ph idx="1"/>
          </p:nvPr>
        </p:nvSpPr>
        <p:spPr>
          <a:xfrm>
            <a:off x="0" y="965413"/>
            <a:ext cx="9143999" cy="4351338"/>
          </a:xfrm>
        </p:spPr>
        <p:txBody>
          <a:bodyPr>
            <a:normAutofit/>
          </a:bodyPr>
          <a:lstStyle/>
          <a:p>
            <a:pPr lvl="0" algn="just" rtl="1"/>
            <a:r>
              <a:rPr lang="ar-EG" sz="3600" b="1" dirty="0" smtClean="0"/>
              <a:t>تم </a:t>
            </a:r>
            <a:r>
              <a:rPr lang="ar-EG" sz="3600" b="1" dirty="0"/>
              <a:t>إعداده لكل مقرر</a:t>
            </a:r>
            <a:r>
              <a:rPr lang="ar-EG" sz="3600" b="1" dirty="0" smtClean="0"/>
              <a:t>/ بلوك</a:t>
            </a:r>
            <a:r>
              <a:rPr lang="ar-EG" sz="3600" b="1" dirty="0"/>
              <a:t>.</a:t>
            </a:r>
            <a:endParaRPr lang="en-US" sz="3600" b="1" dirty="0"/>
          </a:p>
          <a:p>
            <a:pPr lvl="0" algn="just" rtl="1"/>
            <a:r>
              <a:rPr lang="ar-EG" sz="3600" b="1" dirty="0" smtClean="0"/>
              <a:t>يقوم عضو/ أعضاء </a:t>
            </a:r>
            <a:r>
              <a:rPr lang="ar-EG" sz="3600" b="1" dirty="0"/>
              <a:t>هيئة التدريس المسئولين عن التدريس في </a:t>
            </a:r>
            <a:r>
              <a:rPr lang="ar-EG" sz="3600" b="1" dirty="0" smtClean="0"/>
              <a:t>الأسبوع </a:t>
            </a:r>
            <a:r>
              <a:rPr lang="ar-EG" sz="3600" b="1" dirty="0"/>
              <a:t>المحدد التحقق </a:t>
            </a:r>
            <a:r>
              <a:rPr lang="ar-EG" sz="3600" b="1" dirty="0" smtClean="0"/>
              <a:t>مما سجله </a:t>
            </a:r>
            <a:r>
              <a:rPr lang="ar-EG" sz="3600" b="1" dirty="0"/>
              <a:t>الطالب فيما يخص الأنشطة التفاعلية </a:t>
            </a:r>
            <a:r>
              <a:rPr lang="ar-EG" sz="3600" b="1" dirty="0" smtClean="0"/>
              <a:t>والواجبات واعتماده.</a:t>
            </a:r>
            <a:endParaRPr lang="en-US" sz="3600" b="1" dirty="0"/>
          </a:p>
          <a:p>
            <a:pPr lvl="0" algn="just" rtl="1"/>
            <a:r>
              <a:rPr lang="ar-EG" sz="3600" b="1" dirty="0"/>
              <a:t>الإمتحانات التكوينية.</a:t>
            </a:r>
            <a:endParaRPr lang="en-US" sz="3600" b="1" dirty="0"/>
          </a:p>
          <a:p>
            <a:pPr lvl="0" algn="just" rtl="1"/>
            <a:r>
              <a:rPr lang="ar-EG" sz="3600" b="1" dirty="0"/>
              <a:t>توثيق الحضور في المحاضرات (إداري) وفي الجلسات (إداري).</a:t>
            </a:r>
            <a:endParaRPr lang="en-US" sz="3600" b="1" dirty="0"/>
          </a:p>
        </p:txBody>
      </p:sp>
    </p:spTree>
    <p:extLst>
      <p:ext uri="{BB962C8B-B14F-4D97-AF65-F5344CB8AC3E}">
        <p14:creationId xmlns:p14="http://schemas.microsoft.com/office/powerpoint/2010/main" val="21616160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2357" y="102383"/>
            <a:ext cx="4021156" cy="944219"/>
          </a:xfrm>
          <a:solidFill>
            <a:srgbClr val="FFFF00"/>
          </a:solidFill>
        </p:spPr>
        <p:txBody>
          <a:bodyPr>
            <a:normAutofit/>
          </a:bodyPr>
          <a:lstStyle/>
          <a:p>
            <a:pPr algn="ctr"/>
            <a:r>
              <a:rPr lang="ar-EG" sz="4400" b="1" dirty="0" smtClean="0">
                <a:solidFill>
                  <a:srgbClr val="FF0000"/>
                </a:solidFill>
              </a:rPr>
              <a:t>استراتيجيات التقويم</a:t>
            </a:r>
            <a:endParaRPr lang="ar-EG" sz="4400" b="1" dirty="0">
              <a:solidFill>
                <a:srgbClr val="FF0000"/>
              </a:solidFill>
            </a:endParaRPr>
          </a:p>
        </p:txBody>
      </p:sp>
      <p:sp>
        <p:nvSpPr>
          <p:cNvPr id="3" name="Content Placeholder 2"/>
          <p:cNvSpPr>
            <a:spLocks noGrp="1"/>
          </p:cNvSpPr>
          <p:nvPr>
            <p:ph idx="1"/>
          </p:nvPr>
        </p:nvSpPr>
        <p:spPr>
          <a:xfrm>
            <a:off x="1" y="1472117"/>
            <a:ext cx="9144000" cy="3066832"/>
          </a:xfrm>
        </p:spPr>
        <p:txBody>
          <a:bodyPr>
            <a:noAutofit/>
          </a:bodyPr>
          <a:lstStyle/>
          <a:p>
            <a:pPr algn="r" rtl="1"/>
            <a:r>
              <a:rPr lang="ar-EG" sz="4000" b="1" dirty="0" smtClean="0"/>
              <a:t>تشكل </a:t>
            </a:r>
            <a:r>
              <a:rPr lang="ar-EG" sz="4000" b="1" dirty="0"/>
              <a:t>لجنة لكل </a:t>
            </a:r>
            <a:r>
              <a:rPr lang="ar-EG" sz="4000" b="1" dirty="0" smtClean="0"/>
              <a:t>بلوك؛ </a:t>
            </a:r>
            <a:r>
              <a:rPr lang="ar-EG" sz="4000" b="1" dirty="0"/>
              <a:t>مكونة من:</a:t>
            </a:r>
            <a:endParaRPr lang="en-US" sz="4000" b="1" dirty="0"/>
          </a:p>
          <a:p>
            <a:pPr marL="0" lvl="0" indent="0" algn="r" rtl="1">
              <a:buNone/>
            </a:pPr>
            <a:r>
              <a:rPr lang="ar-EG" sz="4000" b="1" dirty="0" smtClean="0"/>
              <a:t>- منسق </a:t>
            </a:r>
            <a:r>
              <a:rPr lang="ar-EG" sz="4000" b="1" dirty="0"/>
              <a:t>البلوك</a:t>
            </a:r>
            <a:endParaRPr lang="en-US" sz="4000" b="1" dirty="0"/>
          </a:p>
          <a:p>
            <a:pPr marL="0" lvl="0" indent="0" algn="r" rtl="1">
              <a:buNone/>
            </a:pPr>
            <a:r>
              <a:rPr lang="ar-EG" sz="4000" b="1" dirty="0" smtClean="0"/>
              <a:t>- رئيس/ </a:t>
            </a:r>
            <a:r>
              <a:rPr lang="ar-EG" sz="4000" b="1" dirty="0"/>
              <a:t>رؤساء الأقسام المشاركة فى البلوك</a:t>
            </a:r>
            <a:endParaRPr lang="en-US" sz="4000" b="1" dirty="0"/>
          </a:p>
          <a:p>
            <a:pPr marL="0" lvl="0" indent="0" algn="r" rtl="1">
              <a:buNone/>
            </a:pPr>
            <a:r>
              <a:rPr lang="ar-EG" sz="4000" b="1" dirty="0" smtClean="0"/>
              <a:t>- منسق </a:t>
            </a:r>
            <a:r>
              <a:rPr lang="ar-EG" sz="4000" b="1" dirty="0"/>
              <a:t>التدريس عن كل قسم من الأقسام المشاركة فى البلوك</a:t>
            </a:r>
            <a:endParaRPr lang="en-US" sz="4000" b="1" dirty="0"/>
          </a:p>
        </p:txBody>
      </p:sp>
    </p:spTree>
    <p:extLst>
      <p:ext uri="{BB962C8B-B14F-4D97-AF65-F5344CB8AC3E}">
        <p14:creationId xmlns:p14="http://schemas.microsoft.com/office/powerpoint/2010/main" val="30480093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28794"/>
            <a:ext cx="9144000" cy="5531066"/>
          </a:xfrm>
        </p:spPr>
        <p:txBody>
          <a:bodyPr>
            <a:noAutofit/>
          </a:bodyPr>
          <a:lstStyle/>
          <a:p>
            <a:pPr algn="r" rtl="1"/>
            <a:r>
              <a:rPr lang="ar-EG" sz="2800" b="1" dirty="0"/>
              <a:t>تتولى هذه اللجنة </a:t>
            </a:r>
            <a:r>
              <a:rPr lang="ar-EG" sz="2800" b="1" dirty="0">
                <a:solidFill>
                  <a:srgbClr val="7030A0"/>
                </a:solidFill>
              </a:rPr>
              <a:t>اعمال اللجنة الثلاثية </a:t>
            </a:r>
            <a:r>
              <a:rPr lang="ar-EG" sz="2800" b="1" dirty="0"/>
              <a:t>المنصوص عليها فى قرارات ضمان الجودة المعتمدة من مجلس الكلية و أهمها:</a:t>
            </a:r>
            <a:endParaRPr lang="en-US" sz="2800" b="1" dirty="0"/>
          </a:p>
          <a:p>
            <a:pPr algn="r" rtl="1"/>
            <a:r>
              <a:rPr lang="ar-EG" sz="2800" b="1" dirty="0"/>
              <a:t>عمل </a:t>
            </a:r>
            <a:r>
              <a:rPr lang="ar-EG" sz="2800" b="1" dirty="0" smtClean="0">
                <a:solidFill>
                  <a:srgbClr val="7030A0"/>
                </a:solidFill>
              </a:rPr>
              <a:t>مخطط </a:t>
            </a:r>
            <a:r>
              <a:rPr lang="ar-EG" sz="2800" b="1" dirty="0">
                <a:solidFill>
                  <a:srgbClr val="7030A0"/>
                </a:solidFill>
              </a:rPr>
              <a:t>الامتحان </a:t>
            </a:r>
            <a:r>
              <a:rPr lang="ar-EG" sz="2800" b="1" dirty="0" smtClean="0">
                <a:solidFill>
                  <a:srgbClr val="7030A0"/>
                </a:solidFill>
              </a:rPr>
              <a:t>(</a:t>
            </a:r>
            <a:r>
              <a:rPr lang="en-US" sz="2800" b="1" dirty="0" smtClean="0">
                <a:solidFill>
                  <a:srgbClr val="0070C0"/>
                </a:solidFill>
              </a:rPr>
              <a:t>Blue-print</a:t>
            </a:r>
            <a:r>
              <a:rPr lang="ar-EG" sz="2800" b="1" dirty="0" smtClean="0">
                <a:solidFill>
                  <a:srgbClr val="7030A0"/>
                </a:solidFill>
              </a:rPr>
              <a:t>)</a:t>
            </a:r>
            <a:r>
              <a:rPr lang="ar-EG" sz="2800" b="1" dirty="0" smtClean="0"/>
              <a:t> قبل </a:t>
            </a:r>
            <a:r>
              <a:rPr lang="ar-EG" sz="2800" b="1" dirty="0"/>
              <a:t>بداية </a:t>
            </a:r>
            <a:r>
              <a:rPr lang="ar-EG" sz="2800" b="1" dirty="0" smtClean="0"/>
              <a:t>البلوك  </a:t>
            </a:r>
          </a:p>
          <a:p>
            <a:pPr algn="r" rtl="1"/>
            <a:r>
              <a:rPr lang="ar-EG" sz="2800" b="1" dirty="0"/>
              <a:t>إ</a:t>
            </a:r>
            <a:r>
              <a:rPr lang="ar-EG" sz="2800" b="1" dirty="0" smtClean="0"/>
              <a:t>عداد </a:t>
            </a:r>
            <a:r>
              <a:rPr lang="ar-EG" sz="2800" b="1" dirty="0"/>
              <a:t>الامتحانات التكوينية بالرجوع </a:t>
            </a:r>
            <a:r>
              <a:rPr lang="ar-EG" sz="2800" b="1" dirty="0" smtClean="0"/>
              <a:t>لأعضاء </a:t>
            </a:r>
            <a:r>
              <a:rPr lang="ar-EG" sz="2800" b="1" dirty="0"/>
              <a:t>هيئة التدريس المشاركين فى التدريس</a:t>
            </a:r>
            <a:endParaRPr lang="en-US" sz="2800" b="1" dirty="0"/>
          </a:p>
          <a:p>
            <a:pPr lvl="0" algn="r" rtl="1"/>
            <a:r>
              <a:rPr lang="ar-EG" sz="2800" b="1" dirty="0"/>
              <a:t>إ</a:t>
            </a:r>
            <a:r>
              <a:rPr lang="ar-EG" sz="2800" b="1" dirty="0" smtClean="0"/>
              <a:t>عداد </a:t>
            </a:r>
            <a:r>
              <a:rPr lang="ar-EG" sz="2800" b="1" dirty="0"/>
              <a:t>امتحانات </a:t>
            </a:r>
            <a:r>
              <a:rPr lang="ar-EG" sz="2800" b="1" dirty="0" smtClean="0"/>
              <a:t>أعمال </a:t>
            </a:r>
            <a:r>
              <a:rPr lang="ar-EG" sz="2800" b="1" dirty="0"/>
              <a:t>السنة فى نهاية البلوك</a:t>
            </a:r>
            <a:endParaRPr lang="en-US" sz="2800" b="1" dirty="0"/>
          </a:p>
          <a:p>
            <a:pPr lvl="0" algn="r" rtl="1"/>
            <a:r>
              <a:rPr lang="ar-EG" sz="2800" b="1" dirty="0"/>
              <a:t>التقييم النهائى لملفات الانجاز </a:t>
            </a:r>
            <a:endParaRPr lang="en-US" sz="2800" b="1" dirty="0"/>
          </a:p>
          <a:p>
            <a:pPr lvl="0" algn="r" rtl="1"/>
            <a:r>
              <a:rPr lang="ar-EG" sz="2800" b="1" dirty="0"/>
              <a:t>إ</a:t>
            </a:r>
            <a:r>
              <a:rPr lang="ar-EG" sz="2800" b="1" dirty="0" smtClean="0"/>
              <a:t>عداد بنكى </a:t>
            </a:r>
            <a:r>
              <a:rPr lang="ar-EG" sz="2800" b="1" dirty="0"/>
              <a:t>أسئلة للبلوك بالرجوع </a:t>
            </a:r>
            <a:r>
              <a:rPr lang="ar-EG" sz="2800" b="1" dirty="0" smtClean="0"/>
              <a:t>لأعضاء </a:t>
            </a:r>
            <a:r>
              <a:rPr lang="ar-EG" sz="2800" b="1" dirty="0"/>
              <a:t>هيئة التدريس المشاركين فى </a:t>
            </a:r>
            <a:r>
              <a:rPr lang="ar-EG" sz="2800" b="1" dirty="0" smtClean="0"/>
              <a:t>التدريس؛ أحدهما مفتوح </a:t>
            </a:r>
            <a:r>
              <a:rPr lang="ar-EG" sz="2800" b="1" dirty="0"/>
              <a:t>/معلن و آخر مغلق سرى (وفقاً لنموذج سيتم إرساله والتدريب عليه</a:t>
            </a:r>
            <a:r>
              <a:rPr lang="ar-EG" sz="2800" b="1" dirty="0" smtClean="0"/>
              <a:t>).</a:t>
            </a:r>
            <a:endParaRPr lang="en-US" sz="2800" b="1" dirty="0"/>
          </a:p>
          <a:p>
            <a:pPr lvl="0" algn="r" rtl="1"/>
            <a:r>
              <a:rPr lang="ar-EG" sz="2800" b="1" dirty="0"/>
              <a:t>إ</a:t>
            </a:r>
            <a:r>
              <a:rPr lang="ar-EG" sz="2800" b="1" dirty="0" smtClean="0"/>
              <a:t>عداد </a:t>
            </a:r>
            <a:r>
              <a:rPr lang="ar-EG" sz="2800" b="1" dirty="0"/>
              <a:t>امتحانات نهاية السنة و منسق البلوك مسئول عن سرية الامتحان التحريرى و التواصل مع العميد/ وكيل الكلية/ </a:t>
            </a:r>
            <a:r>
              <a:rPr lang="ar-EG" sz="2800" b="1" dirty="0" smtClean="0"/>
              <a:t>الكنترول.</a:t>
            </a:r>
            <a:endParaRPr lang="en-US" sz="2800" b="1" dirty="0"/>
          </a:p>
          <a:p>
            <a:pPr marL="0" indent="0" algn="r" rtl="1">
              <a:buNone/>
            </a:pPr>
            <a:endParaRPr lang="en-US" sz="2800" b="1" dirty="0"/>
          </a:p>
        </p:txBody>
      </p:sp>
      <p:sp>
        <p:nvSpPr>
          <p:cNvPr id="8" name="Title 1"/>
          <p:cNvSpPr>
            <a:spLocks noGrp="1"/>
          </p:cNvSpPr>
          <p:nvPr>
            <p:ph type="title"/>
          </p:nvPr>
        </p:nvSpPr>
        <p:spPr>
          <a:xfrm>
            <a:off x="2324558" y="102383"/>
            <a:ext cx="4781321" cy="734899"/>
          </a:xfrm>
          <a:solidFill>
            <a:srgbClr val="FFFF00"/>
          </a:solidFill>
        </p:spPr>
        <p:txBody>
          <a:bodyPr>
            <a:normAutofit fontScale="90000"/>
          </a:bodyPr>
          <a:lstStyle/>
          <a:p>
            <a:pPr algn="ctr"/>
            <a:r>
              <a:rPr lang="ar-EG" sz="4400" b="1" dirty="0" smtClean="0">
                <a:solidFill>
                  <a:srgbClr val="FF0000"/>
                </a:solidFill>
              </a:rPr>
              <a:t>استراتيجيات التقويم «تابع»</a:t>
            </a:r>
            <a:endParaRPr lang="ar-EG" sz="4400" b="1" dirty="0">
              <a:solidFill>
                <a:srgbClr val="FF0000"/>
              </a:solidFill>
            </a:endParaRPr>
          </a:p>
        </p:txBody>
      </p:sp>
    </p:spTree>
    <p:extLst>
      <p:ext uri="{BB962C8B-B14F-4D97-AF65-F5344CB8AC3E}">
        <p14:creationId xmlns:p14="http://schemas.microsoft.com/office/powerpoint/2010/main" val="19947335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itle 1"/>
          <p:cNvSpPr>
            <a:spLocks noGrp="1"/>
          </p:cNvSpPr>
          <p:nvPr>
            <p:ph type="title"/>
          </p:nvPr>
        </p:nvSpPr>
        <p:spPr/>
        <p:txBody>
          <a:bodyPr/>
          <a:lstStyle/>
          <a:p>
            <a:r>
              <a:rPr lang="en-US" altLang="ar-EG" dirty="0" smtClean="0"/>
              <a:t> </a:t>
            </a:r>
            <a:endParaRPr lang="ar-EG" altLang="ar-EG" dirty="0" smtClean="0"/>
          </a:p>
        </p:txBody>
      </p:sp>
      <p:graphicFrame>
        <p:nvGraphicFramePr>
          <p:cNvPr id="6" name="Content Placeholder 5">
            <a:extLst>
              <a:ext uri="{FF2B5EF4-FFF2-40B4-BE49-F238E27FC236}"/>
            </a:extLst>
          </p:cNvPr>
          <p:cNvGraphicFramePr>
            <a:graphicFrameLocks noGrp="1"/>
          </p:cNvGraphicFramePr>
          <p:nvPr>
            <p:ph idx="1"/>
            <p:extLst>
              <p:ext uri="{D42A27DB-BD31-4B8C-83A1-F6EECF244321}">
                <p14:modId xmlns:p14="http://schemas.microsoft.com/office/powerpoint/2010/main" val="1484145538"/>
              </p:ext>
            </p:extLst>
          </p:nvPr>
        </p:nvGraphicFramePr>
        <p:xfrm>
          <a:off x="-2" y="82034"/>
          <a:ext cx="9144001" cy="6699766"/>
        </p:xfrm>
        <a:graphic>
          <a:graphicData uri="http://schemas.openxmlformats.org/drawingml/2006/table">
            <a:tbl>
              <a:tblPr>
                <a:tableStyleId>{5C22544A-7EE6-4342-B048-85BDC9FD1C3A}</a:tableStyleId>
              </a:tblPr>
              <a:tblGrid>
                <a:gridCol w="1720348">
                  <a:extLst>
                    <a:ext uri="{9D8B030D-6E8A-4147-A177-3AD203B41FA5}"/>
                  </a:extLst>
                </a:gridCol>
                <a:gridCol w="556001">
                  <a:extLst>
                    <a:ext uri="{9D8B030D-6E8A-4147-A177-3AD203B41FA5}"/>
                  </a:extLst>
                </a:gridCol>
                <a:gridCol w="494223">
                  <a:extLst>
                    <a:ext uri="{9D8B030D-6E8A-4147-A177-3AD203B41FA5}"/>
                  </a:extLst>
                </a:gridCol>
                <a:gridCol w="658966">
                  <a:extLst>
                    <a:ext uri="{9D8B030D-6E8A-4147-A177-3AD203B41FA5}"/>
                  </a:extLst>
                </a:gridCol>
                <a:gridCol w="648669">
                  <a:extLst>
                    <a:ext uri="{9D8B030D-6E8A-4147-A177-3AD203B41FA5}"/>
                  </a:extLst>
                </a:gridCol>
                <a:gridCol w="610056">
                  <a:extLst>
                    <a:ext uri="{9D8B030D-6E8A-4147-A177-3AD203B41FA5}"/>
                  </a:extLst>
                </a:gridCol>
                <a:gridCol w="779946">
                  <a:extLst>
                    <a:ext uri="{9D8B030D-6E8A-4147-A177-3AD203B41FA5}"/>
                  </a:extLst>
                </a:gridCol>
                <a:gridCol w="864893">
                  <a:extLst>
                    <a:ext uri="{9D8B030D-6E8A-4147-A177-3AD203B41FA5}"/>
                  </a:extLst>
                </a:gridCol>
                <a:gridCol w="586894">
                  <a:extLst>
                    <a:ext uri="{9D8B030D-6E8A-4147-A177-3AD203B41FA5}"/>
                  </a:extLst>
                </a:gridCol>
                <a:gridCol w="556001">
                  <a:extLst>
                    <a:ext uri="{9D8B030D-6E8A-4147-A177-3AD203B41FA5}"/>
                  </a:extLst>
                </a:gridCol>
                <a:gridCol w="556001">
                  <a:extLst>
                    <a:ext uri="{9D8B030D-6E8A-4147-A177-3AD203B41FA5}"/>
                  </a:extLst>
                </a:gridCol>
                <a:gridCol w="556002">
                  <a:extLst>
                    <a:ext uri="{9D8B030D-6E8A-4147-A177-3AD203B41FA5}"/>
                  </a:extLst>
                </a:gridCol>
                <a:gridCol w="556001">
                  <a:extLst>
                    <a:ext uri="{9D8B030D-6E8A-4147-A177-3AD203B41FA5}"/>
                  </a:extLst>
                </a:gridCol>
              </a:tblGrid>
              <a:tr h="529612">
                <a:tc gridSpan="13">
                  <a:txBody>
                    <a:bodyPr/>
                    <a:lstStyle/>
                    <a:p>
                      <a:pPr algn="l" fontAlgn="auto"/>
                      <a:endParaRPr lang="en-US" sz="700" b="1" i="0" u="none" strike="noStrike" dirty="0">
                        <a:solidFill>
                          <a:srgbClr val="FF0000"/>
                        </a:solidFill>
                        <a:effectLst/>
                        <a:latin typeface="Arial"/>
                      </a:endParaRPr>
                    </a:p>
                    <a:p>
                      <a:pPr algn="ctr" fontAlgn="auto"/>
                      <a:r>
                        <a:rPr lang="en-US" sz="700" b="1" i="0" u="none" strike="noStrike" dirty="0">
                          <a:solidFill>
                            <a:srgbClr val="FF0000"/>
                          </a:solidFill>
                          <a:effectLst/>
                          <a:latin typeface="Arial"/>
                        </a:rPr>
                        <a:t>        </a:t>
                      </a:r>
                      <a:r>
                        <a:rPr lang="en-US" sz="1200" b="1" i="0" u="none" strike="noStrike" dirty="0">
                          <a:solidFill>
                            <a:schemeClr val="tx1"/>
                          </a:solidFill>
                          <a:effectLst/>
                          <a:latin typeface="Arial"/>
                        </a:rPr>
                        <a:t>Table of  specifications of the </a:t>
                      </a:r>
                      <a:r>
                        <a:rPr lang="en-US" sz="1200" b="1" i="0" u="none" strike="noStrike" dirty="0" smtClean="0">
                          <a:solidFill>
                            <a:schemeClr val="tx1"/>
                          </a:solidFill>
                          <a:effectLst/>
                          <a:latin typeface="Arial"/>
                        </a:rPr>
                        <a:t>………………………………………………………..…………………block exam </a:t>
                      </a:r>
                      <a:r>
                        <a:rPr lang="en-US" sz="1200" b="1" i="0" u="none" strike="noStrike" dirty="0">
                          <a:solidFill>
                            <a:schemeClr val="tx1"/>
                          </a:solidFill>
                          <a:effectLst/>
                          <a:latin typeface="Arial"/>
                        </a:rPr>
                        <a:t>paper (</a:t>
                      </a:r>
                      <a:r>
                        <a:rPr lang="en-US" sz="1200" b="1" i="0" u="none" strike="noStrike" dirty="0">
                          <a:solidFill>
                            <a:srgbClr val="0070C0"/>
                          </a:solidFill>
                          <a:effectLst/>
                          <a:latin typeface="Arial"/>
                        </a:rPr>
                        <a:t>Blue-print)</a:t>
                      </a:r>
                      <a:r>
                        <a:rPr lang="en-US" sz="1200" b="1" i="0" u="none" strike="noStrike" dirty="0">
                          <a:solidFill>
                            <a:schemeClr val="tx1"/>
                          </a:solidFill>
                          <a:effectLst/>
                          <a:latin typeface="Arial"/>
                        </a:rPr>
                        <a:t>. </a:t>
                      </a:r>
                      <a:endParaRPr lang="en-US" sz="700" b="1" i="0" u="none" strike="noStrike" dirty="0">
                        <a:solidFill>
                          <a:srgbClr val="FF0000"/>
                        </a:solidFill>
                        <a:effectLst/>
                        <a:latin typeface="Arial"/>
                      </a:endParaRPr>
                    </a:p>
                    <a:p>
                      <a:pPr algn="l" fontAlgn="auto"/>
                      <a:endParaRPr lang="en-US" sz="700" b="1" i="0" u="none" strike="noStrike" dirty="0">
                        <a:solidFill>
                          <a:srgbClr val="FF0000"/>
                        </a:solidFill>
                        <a:effectLst/>
                        <a:latin typeface="Arial"/>
                      </a:endParaRPr>
                    </a:p>
                  </a:txBody>
                  <a:tcPr marL="5713" marR="5713" marT="5713" marB="0" anchor="ctr"/>
                </a:tc>
                <a:tc hMerge="1">
                  <a:txBody>
                    <a:bodyPr/>
                    <a:lstStyle/>
                    <a:p>
                      <a:pPr algn="ctr" fontAlgn="ctr"/>
                      <a:endParaRPr lang="en-US" sz="700" b="1" i="0" u="none" strike="noStrike" dirty="0">
                        <a:solidFill>
                          <a:srgbClr val="FF0000"/>
                        </a:solidFill>
                        <a:effectLst/>
                        <a:latin typeface="Arial"/>
                      </a:endParaRPr>
                    </a:p>
                  </a:txBody>
                  <a:tcPr marL="5713" marR="5713" marT="5713" marB="0" anchor="ctr"/>
                </a:tc>
                <a:tc hMerge="1">
                  <a:txBody>
                    <a:bodyPr/>
                    <a:lstStyle/>
                    <a:p>
                      <a:pPr algn="ctr" fontAlgn="auto"/>
                      <a:endParaRPr lang="en-US" sz="700" b="1" i="0" u="none" strike="noStrike" dirty="0">
                        <a:solidFill>
                          <a:srgbClr val="FF0000"/>
                        </a:solidFill>
                        <a:effectLst/>
                        <a:latin typeface="Arial"/>
                      </a:endParaRPr>
                    </a:p>
                  </a:txBody>
                  <a:tcPr marL="5713" marR="5713" marT="5713" marB="0" anchor="b"/>
                </a:tc>
                <a:tc hMerge="1">
                  <a:txBody>
                    <a:bodyPr/>
                    <a:lstStyle/>
                    <a:p>
                      <a:pPr algn="l" fontAlgn="auto"/>
                      <a:endParaRPr lang="en-US" sz="700" b="1" i="0" u="none" strike="noStrike" dirty="0">
                        <a:solidFill>
                          <a:srgbClr val="FF0000"/>
                        </a:solidFill>
                        <a:effectLst/>
                        <a:latin typeface="Arial"/>
                      </a:endParaRPr>
                    </a:p>
                  </a:txBody>
                  <a:tcPr marL="5713" marR="5713" marT="5713" marB="0" anchor="b"/>
                </a:tc>
                <a:tc hMerge="1">
                  <a:txBody>
                    <a:bodyPr/>
                    <a:lstStyle/>
                    <a:p>
                      <a:pPr algn="l" fontAlgn="auto"/>
                      <a:endParaRPr lang="en-US" sz="700" b="1" i="0" u="none" strike="noStrike" dirty="0">
                        <a:solidFill>
                          <a:srgbClr val="FF0000"/>
                        </a:solidFill>
                        <a:effectLst/>
                        <a:latin typeface="Arial"/>
                      </a:endParaRPr>
                    </a:p>
                  </a:txBody>
                  <a:tcPr marL="5713" marR="5713" marT="5713" marB="0" anchor="b"/>
                </a:tc>
                <a:tc hMerge="1">
                  <a:txBody>
                    <a:bodyPr/>
                    <a:lstStyle/>
                    <a:p>
                      <a:pPr algn="ctr" fontAlgn="b"/>
                      <a:endParaRPr lang="en-US" sz="700" b="1" i="0" u="none" strike="noStrike" dirty="0">
                        <a:solidFill>
                          <a:srgbClr val="FF0000"/>
                        </a:solidFill>
                        <a:effectLst/>
                        <a:latin typeface="Arial"/>
                      </a:endParaRPr>
                    </a:p>
                  </a:txBody>
                  <a:tcPr marL="5713" marR="5713" marT="5713" marB="0" anchor="b"/>
                </a:tc>
                <a:tc hMerge="1">
                  <a:txBody>
                    <a:bodyPr/>
                    <a:lstStyle/>
                    <a:p>
                      <a:pPr rtl="1"/>
                      <a:endParaRPr lang="ar-EG"/>
                    </a:p>
                  </a:txBody>
                  <a:tcPr/>
                </a:tc>
                <a:tc hMerge="1">
                  <a:txBody>
                    <a:bodyPr/>
                    <a:lstStyle/>
                    <a:p>
                      <a:pPr rtl="1"/>
                      <a:endParaRPr lang="ar-EG"/>
                    </a:p>
                  </a:txBody>
                  <a:tcPr/>
                </a:tc>
                <a:tc hMerge="1">
                  <a:txBody>
                    <a:bodyPr/>
                    <a:lstStyle/>
                    <a:p>
                      <a:pPr rtl="1"/>
                      <a:endParaRPr lang="ar-EG"/>
                    </a:p>
                  </a:txBody>
                  <a:tcPr/>
                </a:tc>
                <a:tc hMerge="1">
                  <a:txBody>
                    <a:bodyPr/>
                    <a:lstStyle/>
                    <a:p>
                      <a:pPr algn="ctr" fontAlgn="auto"/>
                      <a:endParaRPr lang="en-US" sz="700" b="1" i="0" u="none" strike="noStrike" dirty="0">
                        <a:solidFill>
                          <a:srgbClr val="FF0000"/>
                        </a:solidFill>
                        <a:effectLst/>
                        <a:latin typeface="Arial"/>
                      </a:endParaRPr>
                    </a:p>
                  </a:txBody>
                  <a:tcPr marL="5713" marR="5713" marT="5713" marB="0" anchor="b"/>
                </a:tc>
                <a:tc hMerge="1">
                  <a:txBody>
                    <a:bodyPr/>
                    <a:lstStyle/>
                    <a:p>
                      <a:pPr algn="ctr" fontAlgn="auto"/>
                      <a:endParaRPr lang="en-US" sz="700" b="1" i="0" u="none" strike="noStrike" dirty="0">
                        <a:solidFill>
                          <a:srgbClr val="000000"/>
                        </a:solidFill>
                        <a:effectLst/>
                        <a:latin typeface="Arial"/>
                      </a:endParaRPr>
                    </a:p>
                  </a:txBody>
                  <a:tcPr marL="5713" marR="5713" marT="5713" marB="0" anchor="b"/>
                </a:tc>
                <a:tc hMerge="1">
                  <a:txBody>
                    <a:bodyPr/>
                    <a:lstStyle/>
                    <a:p>
                      <a:pPr algn="ctr" fontAlgn="auto"/>
                      <a:endParaRPr lang="en-US" sz="700" b="1" i="0" u="none" strike="noStrike" dirty="0">
                        <a:solidFill>
                          <a:srgbClr val="000000"/>
                        </a:solidFill>
                        <a:effectLst/>
                        <a:latin typeface="Arial"/>
                      </a:endParaRPr>
                    </a:p>
                  </a:txBody>
                  <a:tcPr marL="5713" marR="5713" marT="5713" marB="0" anchor="b"/>
                </a:tc>
                <a:tc hMerge="1">
                  <a:txBody>
                    <a:bodyPr/>
                    <a:lstStyle/>
                    <a:p>
                      <a:pPr algn="l" fontAlgn="auto"/>
                      <a:endParaRPr lang="en-US" sz="700" b="1" i="0" u="none" strike="noStrike" dirty="0">
                        <a:solidFill>
                          <a:srgbClr val="FF0000"/>
                        </a:solidFill>
                        <a:effectLst/>
                        <a:latin typeface="Arial"/>
                      </a:endParaRPr>
                    </a:p>
                  </a:txBody>
                  <a:tcPr marL="5713" marR="5713" marT="5713" marB="0" anchor="ctr"/>
                </a:tc>
                <a:extLst>
                  <a:ext uri="{0D108BD9-81ED-4DB2-BD59-A6C34878D82A}"/>
                </a:extLst>
              </a:tr>
              <a:tr h="228410">
                <a:tc rowSpan="3">
                  <a:txBody>
                    <a:bodyPr/>
                    <a:lstStyle/>
                    <a:p>
                      <a:pPr algn="ctr" fontAlgn="ctr"/>
                      <a:r>
                        <a:rPr lang="en-US" sz="1800" b="1" u="none" strike="noStrike" dirty="0" smtClean="0">
                          <a:effectLst/>
                        </a:rPr>
                        <a:t>Subjects</a:t>
                      </a:r>
                      <a:endParaRPr lang="en-US" sz="1800" b="1" i="0" u="none" strike="noStrike" dirty="0">
                        <a:solidFill>
                          <a:srgbClr val="000000"/>
                        </a:solidFill>
                        <a:effectLst/>
                        <a:latin typeface="Arial"/>
                      </a:endParaRPr>
                    </a:p>
                  </a:txBody>
                  <a:tcPr marL="5713" marR="5713" marT="5713" marB="0" anchor="ctr"/>
                </a:tc>
                <a:tc rowSpan="3">
                  <a:txBody>
                    <a:bodyPr/>
                    <a:lstStyle/>
                    <a:p>
                      <a:pPr algn="ctr" fontAlgn="ctr"/>
                      <a:r>
                        <a:rPr lang="en-US" sz="1800" b="1" u="none" strike="noStrike" dirty="0" err="1">
                          <a:solidFill>
                            <a:srgbClr val="7030A0"/>
                          </a:solidFill>
                          <a:effectLst/>
                        </a:rPr>
                        <a:t>Hrs</a:t>
                      </a:r>
                      <a:endParaRPr lang="en-US" sz="1800" b="1" i="0" u="none" strike="noStrike" dirty="0">
                        <a:solidFill>
                          <a:srgbClr val="7030A0"/>
                        </a:solidFill>
                        <a:effectLst/>
                        <a:latin typeface="Arial"/>
                      </a:endParaRPr>
                    </a:p>
                  </a:txBody>
                  <a:tcPr marL="5713" marR="5713" marT="5713" marB="0" vert="vert" anchor="ctr">
                    <a:solidFill>
                      <a:schemeClr val="bg1"/>
                    </a:solidFill>
                  </a:tcPr>
                </a:tc>
                <a:tc rowSpan="3">
                  <a:txBody>
                    <a:bodyPr/>
                    <a:lstStyle/>
                    <a:p>
                      <a:pPr algn="ctr" fontAlgn="auto"/>
                      <a:r>
                        <a:rPr lang="en-US" sz="1800" b="1" u="none" strike="noStrike" dirty="0">
                          <a:solidFill>
                            <a:srgbClr val="7030A0"/>
                          </a:solidFill>
                          <a:effectLst/>
                        </a:rPr>
                        <a:t>Relative Wt. of </a:t>
                      </a:r>
                      <a:r>
                        <a:rPr lang="en-US" sz="1800" b="1" u="none" strike="noStrike" dirty="0" err="1">
                          <a:solidFill>
                            <a:srgbClr val="7030A0"/>
                          </a:solidFill>
                          <a:effectLst/>
                        </a:rPr>
                        <a:t>Hrs</a:t>
                      </a:r>
                      <a:endParaRPr lang="en-US" sz="1800" b="1" i="0" u="none" strike="noStrike" dirty="0">
                        <a:solidFill>
                          <a:srgbClr val="7030A0"/>
                        </a:solidFill>
                        <a:effectLst/>
                        <a:latin typeface="Arial"/>
                      </a:endParaRPr>
                    </a:p>
                  </a:txBody>
                  <a:tcPr marL="5713" marR="5713" marT="5713" marB="0" vert="vert" anchor="ctr">
                    <a:solidFill>
                      <a:schemeClr val="bg1"/>
                    </a:solidFill>
                  </a:tcPr>
                </a:tc>
                <a:tc rowSpan="3">
                  <a:txBody>
                    <a:bodyPr/>
                    <a:lstStyle/>
                    <a:p>
                      <a:pPr algn="ctr" fontAlgn="auto"/>
                      <a:r>
                        <a:rPr lang="en-US" sz="1800" b="1" u="none" strike="noStrike" dirty="0">
                          <a:solidFill>
                            <a:srgbClr val="FF0000"/>
                          </a:solidFill>
                          <a:effectLst/>
                        </a:rPr>
                        <a:t>Degree of importance</a:t>
                      </a:r>
                      <a:endParaRPr lang="en-US" sz="1800" b="1" i="0" u="none" strike="noStrike" dirty="0">
                        <a:solidFill>
                          <a:srgbClr val="FF0000"/>
                        </a:solidFill>
                        <a:effectLst/>
                        <a:latin typeface="Arial"/>
                      </a:endParaRPr>
                    </a:p>
                  </a:txBody>
                  <a:tcPr marL="5713" marR="5713" marT="5713" marB="0" vert="vert" anchor="ctr"/>
                </a:tc>
                <a:tc rowSpan="3">
                  <a:txBody>
                    <a:bodyPr/>
                    <a:lstStyle/>
                    <a:p>
                      <a:pPr algn="ctr" fontAlgn="auto"/>
                      <a:r>
                        <a:rPr lang="en-US" sz="1800" b="1" u="none" strike="noStrike" dirty="0">
                          <a:solidFill>
                            <a:srgbClr val="FF0000"/>
                          </a:solidFill>
                          <a:effectLst/>
                        </a:rPr>
                        <a:t>Relative Wt. of importance</a:t>
                      </a:r>
                      <a:endParaRPr lang="en-US" sz="1800" b="1" i="0" u="none" strike="noStrike" dirty="0">
                        <a:solidFill>
                          <a:srgbClr val="FF0000"/>
                        </a:solidFill>
                        <a:effectLst/>
                        <a:latin typeface="Arial"/>
                      </a:endParaRPr>
                    </a:p>
                  </a:txBody>
                  <a:tcPr marL="5713" marR="5713" marT="5713" marB="0" vert="vert" anchor="ctr"/>
                </a:tc>
                <a:tc gridSpan="4">
                  <a:txBody>
                    <a:bodyPr/>
                    <a:lstStyle/>
                    <a:p>
                      <a:pPr algn="ctr" fontAlgn="b"/>
                      <a:r>
                        <a:rPr lang="en-US" sz="1100" u="none" strike="noStrike">
                          <a:effectLst/>
                        </a:rPr>
                        <a:t>Objectives</a:t>
                      </a:r>
                      <a:endParaRPr lang="en-US" sz="1100" b="1" i="0" u="none" strike="noStrike">
                        <a:solidFill>
                          <a:srgbClr val="FF0000"/>
                        </a:solidFill>
                        <a:effectLst/>
                        <a:latin typeface="Arial"/>
                      </a:endParaRPr>
                    </a:p>
                  </a:txBody>
                  <a:tcPr marL="5713" marR="5713" marT="5713" marB="0" anchor="b"/>
                </a:tc>
                <a:tc hMerge="1">
                  <a:txBody>
                    <a:bodyPr/>
                    <a:lstStyle/>
                    <a:p>
                      <a:pPr rtl="1"/>
                      <a:endParaRPr lang="ar-EG"/>
                    </a:p>
                  </a:txBody>
                  <a:tcPr/>
                </a:tc>
                <a:tc hMerge="1">
                  <a:txBody>
                    <a:bodyPr/>
                    <a:lstStyle/>
                    <a:p>
                      <a:pPr rtl="1"/>
                      <a:endParaRPr lang="ar-EG"/>
                    </a:p>
                  </a:txBody>
                  <a:tcPr/>
                </a:tc>
                <a:tc hMerge="1">
                  <a:txBody>
                    <a:bodyPr/>
                    <a:lstStyle/>
                    <a:p>
                      <a:pPr rtl="1"/>
                      <a:endParaRPr lang="ar-EG"/>
                    </a:p>
                  </a:txBody>
                  <a:tcPr/>
                </a:tc>
                <a:tc rowSpan="3">
                  <a:txBody>
                    <a:bodyPr/>
                    <a:lstStyle/>
                    <a:p>
                      <a:pPr algn="ctr" fontAlgn="auto"/>
                      <a:r>
                        <a:rPr lang="en-US" sz="1800" b="1" u="none" strike="noStrike" dirty="0">
                          <a:solidFill>
                            <a:srgbClr val="0033CC"/>
                          </a:solidFill>
                          <a:effectLst/>
                        </a:rPr>
                        <a:t>Relative Wt. of objectives</a:t>
                      </a:r>
                      <a:endParaRPr lang="en-US" sz="1800" b="1" i="0" u="none" strike="noStrike" dirty="0">
                        <a:solidFill>
                          <a:srgbClr val="0033CC"/>
                        </a:solidFill>
                        <a:effectLst/>
                        <a:latin typeface="Arial"/>
                      </a:endParaRPr>
                    </a:p>
                  </a:txBody>
                  <a:tcPr marL="5713" marR="5713" marT="5713" marB="0" vert="vert" anchor="ctr"/>
                </a:tc>
                <a:tc rowSpan="3">
                  <a:txBody>
                    <a:bodyPr/>
                    <a:lstStyle/>
                    <a:p>
                      <a:pPr algn="ctr" fontAlgn="auto"/>
                      <a:r>
                        <a:rPr lang="en-US" sz="1800" b="1" u="none" strike="noStrike" dirty="0">
                          <a:solidFill>
                            <a:srgbClr val="006600"/>
                          </a:solidFill>
                          <a:effectLst/>
                        </a:rPr>
                        <a:t>Relative </a:t>
                      </a:r>
                      <a:r>
                        <a:rPr lang="en-US" sz="1800" b="1" u="none" strike="noStrike" dirty="0" err="1">
                          <a:solidFill>
                            <a:srgbClr val="006600"/>
                          </a:solidFill>
                          <a:effectLst/>
                        </a:rPr>
                        <a:t>Wts</a:t>
                      </a:r>
                      <a:r>
                        <a:rPr lang="en-US" sz="1800" b="1" u="none" strike="noStrike" dirty="0">
                          <a:solidFill>
                            <a:srgbClr val="006600"/>
                          </a:solidFill>
                          <a:effectLst/>
                        </a:rPr>
                        <a:t>. </a:t>
                      </a:r>
                      <a:r>
                        <a:rPr lang="en-US" sz="1800" b="1" u="none" strike="noStrike" dirty="0" smtClean="0">
                          <a:solidFill>
                            <a:srgbClr val="006600"/>
                          </a:solidFill>
                          <a:effectLst/>
                        </a:rPr>
                        <a:t>Average</a:t>
                      </a:r>
                      <a:endParaRPr lang="en-US" sz="1800" b="1" i="0" u="none" strike="noStrike" dirty="0">
                        <a:solidFill>
                          <a:srgbClr val="006600"/>
                        </a:solidFill>
                        <a:effectLst/>
                        <a:latin typeface="Arial"/>
                      </a:endParaRPr>
                    </a:p>
                  </a:txBody>
                  <a:tcPr marL="5713" marR="5713" marT="5713" marB="0" vert="vert" anchor="ctr"/>
                </a:tc>
                <a:tc rowSpan="3">
                  <a:txBody>
                    <a:bodyPr/>
                    <a:lstStyle/>
                    <a:p>
                      <a:pPr algn="ctr" fontAlgn="auto"/>
                      <a:r>
                        <a:rPr lang="en-US" sz="1800" b="1" u="none" strike="noStrike" dirty="0" smtClean="0">
                          <a:solidFill>
                            <a:srgbClr val="DF1FA8"/>
                          </a:solidFill>
                          <a:effectLst/>
                        </a:rPr>
                        <a:t>Mark</a:t>
                      </a:r>
                      <a:endParaRPr lang="en-US" sz="1800" b="1" i="0" u="none" strike="noStrike" dirty="0">
                        <a:solidFill>
                          <a:srgbClr val="DF1FA8"/>
                        </a:solidFill>
                        <a:effectLst/>
                        <a:latin typeface="Arial"/>
                      </a:endParaRPr>
                    </a:p>
                  </a:txBody>
                  <a:tcPr marL="5713" marR="5713" marT="5713" marB="0" vert="vert" anchor="ctr"/>
                </a:tc>
                <a:tc rowSpan="3">
                  <a:txBody>
                    <a:bodyPr/>
                    <a:lstStyle/>
                    <a:p>
                      <a:pPr algn="ctr" fontAlgn="auto"/>
                      <a:r>
                        <a:rPr lang="en-US" sz="1800" b="1" i="0" u="none" strike="noStrike" dirty="0">
                          <a:solidFill>
                            <a:srgbClr val="000000"/>
                          </a:solidFill>
                          <a:effectLst/>
                          <a:latin typeface="Arial"/>
                        </a:rPr>
                        <a:t>Evaluation</a:t>
                      </a:r>
                    </a:p>
                  </a:txBody>
                  <a:tcPr marL="5713" marR="5713" marT="5713" marB="0" vert="vert" anchor="ctr"/>
                </a:tc>
                <a:extLst>
                  <a:ext uri="{0D108BD9-81ED-4DB2-BD59-A6C34878D82A}"/>
                </a:extLst>
              </a:tr>
              <a:tr h="228410">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c gridSpan="3">
                  <a:txBody>
                    <a:bodyPr/>
                    <a:lstStyle/>
                    <a:p>
                      <a:pPr algn="ctr" fontAlgn="b"/>
                      <a:r>
                        <a:rPr lang="en-US" sz="1400" b="1" u="none" strike="noStrike" dirty="0">
                          <a:effectLst/>
                        </a:rPr>
                        <a:t>Levels</a:t>
                      </a:r>
                      <a:endParaRPr lang="en-US" sz="1400" b="1" i="0" u="none" strike="noStrike" dirty="0">
                        <a:solidFill>
                          <a:srgbClr val="FF0000"/>
                        </a:solidFill>
                        <a:effectLst/>
                        <a:latin typeface="Arial"/>
                      </a:endParaRPr>
                    </a:p>
                  </a:txBody>
                  <a:tcPr marL="5713" marR="5713" marT="5713" marB="0" anchor="ctr"/>
                </a:tc>
                <a:tc hMerge="1">
                  <a:txBody>
                    <a:bodyPr/>
                    <a:lstStyle/>
                    <a:p>
                      <a:pPr rtl="1"/>
                      <a:endParaRPr lang="ar-EG"/>
                    </a:p>
                  </a:txBody>
                  <a:tcPr/>
                </a:tc>
                <a:tc hMerge="1">
                  <a:txBody>
                    <a:bodyPr/>
                    <a:lstStyle/>
                    <a:p>
                      <a:pPr rtl="1"/>
                      <a:endParaRPr lang="ar-EG"/>
                    </a:p>
                  </a:txBody>
                  <a:tcPr/>
                </a:tc>
                <a:tc rowSpan="2">
                  <a:txBody>
                    <a:bodyPr/>
                    <a:lstStyle/>
                    <a:p>
                      <a:pPr algn="ctr" fontAlgn="auto"/>
                      <a:r>
                        <a:rPr lang="en-US" sz="1800" b="1" u="none" strike="noStrike" dirty="0">
                          <a:solidFill>
                            <a:srgbClr val="0033CC"/>
                          </a:solidFill>
                          <a:effectLst/>
                        </a:rPr>
                        <a:t>Total objectives</a:t>
                      </a:r>
                      <a:endParaRPr lang="en-US" sz="1800" b="1" i="0" u="none" strike="noStrike" dirty="0">
                        <a:solidFill>
                          <a:srgbClr val="0033CC"/>
                        </a:solidFill>
                        <a:effectLst/>
                        <a:latin typeface="Arial"/>
                      </a:endParaRPr>
                    </a:p>
                  </a:txBody>
                  <a:tcPr marL="5713" marR="5713" marT="5713" marB="0" vert="vert" anchor="ct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extLst>
                  <a:ext uri="{0D108BD9-81ED-4DB2-BD59-A6C34878D82A}"/>
                </a:extLst>
              </a:tr>
              <a:tr h="1293734">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c>
                  <a:txBody>
                    <a:bodyPr/>
                    <a:lstStyle/>
                    <a:p>
                      <a:pPr algn="ctr" fontAlgn="b"/>
                      <a:r>
                        <a:rPr lang="en-US" sz="1100" b="1" u="none" strike="noStrike" dirty="0">
                          <a:effectLst/>
                        </a:rPr>
                        <a:t>Knowledge</a:t>
                      </a:r>
                      <a:endParaRPr lang="en-US" sz="1100" b="1" i="0" u="none" strike="noStrike" dirty="0">
                        <a:solidFill>
                          <a:srgbClr val="FF0000"/>
                        </a:solidFill>
                        <a:effectLst/>
                        <a:latin typeface="Arial"/>
                      </a:endParaRPr>
                    </a:p>
                  </a:txBody>
                  <a:tcPr marL="5713" marR="5713" marT="5713" marB="0" vert="vert" anchor="ctr"/>
                </a:tc>
                <a:tc>
                  <a:txBody>
                    <a:bodyPr/>
                    <a:lstStyle/>
                    <a:p>
                      <a:pPr algn="ctr" fontAlgn="b"/>
                      <a:r>
                        <a:rPr lang="en-US" sz="1100" b="1" u="none" strike="noStrike" dirty="0">
                          <a:effectLst/>
                        </a:rPr>
                        <a:t>Understanding</a:t>
                      </a:r>
                      <a:endParaRPr lang="en-US" sz="1100" b="1" i="0" u="none" strike="noStrike" dirty="0">
                        <a:solidFill>
                          <a:srgbClr val="FF0000"/>
                        </a:solidFill>
                        <a:effectLst/>
                        <a:latin typeface="Arial"/>
                      </a:endParaRPr>
                    </a:p>
                  </a:txBody>
                  <a:tcPr marL="5713" marR="5713" marT="5713" marB="0" vert="vert" anchor="ctr"/>
                </a:tc>
                <a:tc>
                  <a:txBody>
                    <a:bodyPr/>
                    <a:lstStyle/>
                    <a:p>
                      <a:pPr algn="ctr" fontAlgn="b"/>
                      <a:r>
                        <a:rPr lang="en-US" sz="1100" b="1" u="none" strike="noStrike" dirty="0">
                          <a:effectLst/>
                        </a:rPr>
                        <a:t>Problem solving</a:t>
                      </a:r>
                      <a:endParaRPr lang="en-US" sz="1100" b="1" i="0" u="none" strike="noStrike" dirty="0">
                        <a:solidFill>
                          <a:srgbClr val="FF0000"/>
                        </a:solidFill>
                        <a:effectLst/>
                        <a:latin typeface="Arial"/>
                      </a:endParaRPr>
                    </a:p>
                  </a:txBody>
                  <a:tcPr marL="5713" marR="5713" marT="5713" marB="0" vert="vert" anchor="ct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extLst>
                  <a:ext uri="{0D108BD9-81ED-4DB2-BD59-A6C34878D82A}"/>
                </a:extLst>
              </a:tr>
              <a:tr h="228410">
                <a:tc gridSpan="12">
                  <a:txBody>
                    <a:bodyPr/>
                    <a:lstStyle/>
                    <a:p>
                      <a:pPr algn="ctr" rtl="0" fontAlgn="b"/>
                      <a:r>
                        <a:rPr lang="en-US" sz="1000" b="1" u="none" strike="noStrike" dirty="0">
                          <a:solidFill>
                            <a:schemeClr val="bg1"/>
                          </a:solidFill>
                          <a:effectLst/>
                        </a:rPr>
                        <a:t>Medical ethics Module:</a:t>
                      </a:r>
                      <a:endParaRPr lang="en-US" sz="1000" b="1" i="0" u="none" strike="noStrike" dirty="0">
                        <a:solidFill>
                          <a:schemeClr val="bg1"/>
                        </a:solidFill>
                        <a:effectLst/>
                        <a:latin typeface="Times New Roman"/>
                      </a:endParaRPr>
                    </a:p>
                  </a:txBody>
                  <a:tcPr marL="5713" marR="5713" marT="5713" marB="0" anchor="ctr">
                    <a:solidFill>
                      <a:srgbClr val="003399"/>
                    </a:solidFill>
                  </a:tcPr>
                </a:tc>
                <a:tc hMerge="1">
                  <a:txBody>
                    <a:bodyPr/>
                    <a:lstStyle/>
                    <a:p>
                      <a:pPr rtl="1"/>
                      <a:endParaRPr lang="ar-EG"/>
                    </a:p>
                  </a:txBody>
                  <a:tcPr/>
                </a:tc>
                <a:tc hMerge="1">
                  <a:txBody>
                    <a:bodyPr/>
                    <a:lstStyle/>
                    <a:p>
                      <a:pPr rtl="1"/>
                      <a:endParaRPr lang="ar-EG"/>
                    </a:p>
                  </a:txBody>
                  <a:tcPr/>
                </a:tc>
                <a:tc hMerge="1">
                  <a:txBody>
                    <a:bodyPr/>
                    <a:lstStyle/>
                    <a:p>
                      <a:pPr rtl="1"/>
                      <a:endParaRPr lang="ar-EG"/>
                    </a:p>
                  </a:txBody>
                  <a:tcPr/>
                </a:tc>
                <a:tc hMerge="1">
                  <a:txBody>
                    <a:bodyPr/>
                    <a:lstStyle/>
                    <a:p>
                      <a:pPr rtl="1"/>
                      <a:endParaRPr lang="ar-EG"/>
                    </a:p>
                  </a:txBody>
                  <a:tcPr/>
                </a:tc>
                <a:tc hMerge="1">
                  <a:txBody>
                    <a:bodyPr/>
                    <a:lstStyle/>
                    <a:p>
                      <a:pPr rtl="1"/>
                      <a:endParaRPr lang="ar-EG"/>
                    </a:p>
                  </a:txBody>
                  <a:tcPr/>
                </a:tc>
                <a:tc hMerge="1">
                  <a:txBody>
                    <a:bodyPr/>
                    <a:lstStyle/>
                    <a:p>
                      <a:pPr rtl="1"/>
                      <a:endParaRPr lang="ar-EG"/>
                    </a:p>
                  </a:txBody>
                  <a:tcPr/>
                </a:tc>
                <a:tc hMerge="1">
                  <a:txBody>
                    <a:bodyPr/>
                    <a:lstStyle/>
                    <a:p>
                      <a:pPr rtl="1"/>
                      <a:endParaRPr lang="ar-EG"/>
                    </a:p>
                  </a:txBody>
                  <a:tcPr/>
                </a:tc>
                <a:tc hMerge="1">
                  <a:txBody>
                    <a:bodyPr/>
                    <a:lstStyle/>
                    <a:p>
                      <a:pPr rtl="1"/>
                      <a:endParaRPr lang="ar-EG"/>
                    </a:p>
                  </a:txBody>
                  <a:tcPr/>
                </a:tc>
                <a:tc hMerge="1">
                  <a:txBody>
                    <a:bodyPr/>
                    <a:lstStyle/>
                    <a:p>
                      <a:pPr rtl="1"/>
                      <a:endParaRPr lang="ar-EG"/>
                    </a:p>
                  </a:txBody>
                  <a:tcPr/>
                </a:tc>
                <a:tc hMerge="1">
                  <a:txBody>
                    <a:bodyPr/>
                    <a:lstStyle/>
                    <a:p>
                      <a:pPr rtl="1"/>
                      <a:endParaRPr lang="ar-EG"/>
                    </a:p>
                  </a:txBody>
                  <a:tcPr/>
                </a:tc>
                <a:tc hMerge="1">
                  <a:txBody>
                    <a:bodyPr/>
                    <a:lstStyle/>
                    <a:p>
                      <a:pPr rtl="1"/>
                      <a:endParaRPr lang="ar-EG"/>
                    </a:p>
                  </a:txBody>
                  <a:tcPr/>
                </a:tc>
                <a:tc>
                  <a:txBody>
                    <a:bodyPr/>
                    <a:lstStyle/>
                    <a:p>
                      <a:pPr algn="ctr" rtl="0" fontAlgn="b"/>
                      <a:endParaRPr lang="en-US" sz="1000" b="1" i="0" u="none" strike="noStrike" dirty="0">
                        <a:solidFill>
                          <a:srgbClr val="7030A0"/>
                        </a:solidFill>
                        <a:effectLst/>
                        <a:latin typeface="Times New Roman"/>
                      </a:endParaRPr>
                    </a:p>
                  </a:txBody>
                  <a:tcPr marL="5713" marR="5713" marT="5713" marB="0" anchor="ctr">
                    <a:solidFill>
                      <a:srgbClr val="003399"/>
                    </a:solidFill>
                  </a:tcPr>
                </a:tc>
                <a:extLst>
                  <a:ext uri="{0D108BD9-81ED-4DB2-BD59-A6C34878D82A}"/>
                </a:extLst>
              </a:tr>
              <a:tr h="357473">
                <a:tc>
                  <a:txBody>
                    <a:bodyPr/>
                    <a:lstStyle/>
                    <a:p>
                      <a:pPr algn="ctr" rtl="1" fontAlgn="t"/>
                      <a:endParaRPr lang="ar-EG" sz="900" b="1" i="0" u="none" strike="noStrike" dirty="0">
                        <a:solidFill>
                          <a:srgbClr val="000000"/>
                        </a:solidFill>
                        <a:effectLst/>
                        <a:latin typeface="Times New Roman"/>
                      </a:endParaRPr>
                    </a:p>
                  </a:txBody>
                  <a:tcPr marL="5713" marR="5713" marT="5713" marB="0" anchor="ctr"/>
                </a:tc>
                <a:tc>
                  <a:txBody>
                    <a:bodyPr/>
                    <a:lstStyle/>
                    <a:p>
                      <a:pPr algn="ctr" fontAlgn="b"/>
                      <a:endParaRPr lang="ar-EG" sz="1400" b="1"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b="0"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tc>
                <a:tc>
                  <a:txBody>
                    <a:bodyPr/>
                    <a:lstStyle/>
                    <a:p>
                      <a:pPr algn="ctr" fontAlgn="b"/>
                      <a:endParaRPr lang="ar-EG" sz="700" b="0" i="0" u="none" strike="noStrike" dirty="0">
                        <a:solidFill>
                          <a:srgbClr val="000000"/>
                        </a:solidFill>
                        <a:effectLst/>
                        <a:latin typeface="Arial"/>
                      </a:endParaRPr>
                    </a:p>
                  </a:txBody>
                  <a:tcPr marL="5713" marR="5713" marT="5713" marB="0" anchor="b"/>
                </a:tc>
                <a:tc>
                  <a:txBody>
                    <a:bodyPr/>
                    <a:lstStyle/>
                    <a:p>
                      <a:pPr algn="ctr" fontAlgn="b"/>
                      <a:endParaRPr lang="ar-EG" sz="700" b="0" i="0" u="none" strike="noStrike" dirty="0">
                        <a:solidFill>
                          <a:srgbClr val="000000"/>
                        </a:solidFill>
                        <a:effectLst/>
                        <a:latin typeface="Arial"/>
                      </a:endParaRPr>
                    </a:p>
                  </a:txBody>
                  <a:tcPr marL="5713" marR="5713" marT="5713" marB="0" anchor="b"/>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b">
                    <a:solidFill>
                      <a:srgbClr val="00602B"/>
                    </a:solidFill>
                  </a:tcPr>
                </a:tc>
                <a:tc>
                  <a:txBody>
                    <a:bodyPr/>
                    <a:lstStyle/>
                    <a:p>
                      <a:pPr algn="ctr" fontAlgn="b"/>
                      <a:r>
                        <a:rPr lang="ar-EG" sz="700" u="none" strike="noStrike" dirty="0">
                          <a:effectLst/>
                        </a:rPr>
                        <a:t> </a:t>
                      </a:r>
                      <a:endParaRPr lang="ar-EG" sz="700" b="0" i="0" u="none" strike="noStrike" dirty="0">
                        <a:solidFill>
                          <a:srgbClr val="000000"/>
                        </a:solidFill>
                        <a:effectLst/>
                        <a:latin typeface="Arial"/>
                      </a:endParaRPr>
                    </a:p>
                  </a:txBody>
                  <a:tcPr marL="5713" marR="5713" marT="5713" marB="0" anchor="b">
                    <a:solidFill>
                      <a:srgbClr val="DF1FA8"/>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noFill/>
                  </a:tcPr>
                </a:tc>
                <a:extLst>
                  <a:ext uri="{0D108BD9-81ED-4DB2-BD59-A6C34878D82A}"/>
                </a:extLst>
              </a:tr>
              <a:tr h="186862">
                <a:tc>
                  <a:txBody>
                    <a:bodyPr/>
                    <a:lstStyle/>
                    <a:p>
                      <a:pPr algn="ctr" rtl="1" fontAlgn="t"/>
                      <a:endParaRPr lang="ar-EG" sz="900" b="1" i="0" u="none" strike="noStrike" dirty="0">
                        <a:solidFill>
                          <a:srgbClr val="000000"/>
                        </a:solidFill>
                        <a:effectLst/>
                        <a:latin typeface="Times New Roman"/>
                      </a:endParaRPr>
                    </a:p>
                  </a:txBody>
                  <a:tcPr marL="5713" marR="5713" marT="5713" marB="0" anchor="ctr"/>
                </a:tc>
                <a:tc>
                  <a:txBody>
                    <a:bodyPr/>
                    <a:lstStyle/>
                    <a:p>
                      <a:pPr algn="ctr" fontAlgn="b"/>
                      <a:endParaRPr lang="ar-EG" sz="1400" b="1"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b="0"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b">
                    <a:solidFill>
                      <a:srgbClr val="00602B"/>
                    </a:solidFill>
                  </a:tcPr>
                </a:tc>
                <a:tc>
                  <a:txBody>
                    <a:bodyPr/>
                    <a:lstStyle/>
                    <a:p>
                      <a:pPr algn="ctr" fontAlgn="b"/>
                      <a:r>
                        <a:rPr lang="ar-EG" sz="700" u="none" strike="noStrike" dirty="0">
                          <a:effectLst/>
                        </a:rPr>
                        <a:t> </a:t>
                      </a:r>
                      <a:endParaRPr lang="ar-EG" sz="700" b="0" i="0" u="none" strike="noStrike" dirty="0">
                        <a:solidFill>
                          <a:srgbClr val="000000"/>
                        </a:solidFill>
                        <a:effectLst/>
                        <a:latin typeface="Arial"/>
                      </a:endParaRPr>
                    </a:p>
                  </a:txBody>
                  <a:tcPr marL="5713" marR="5713" marT="5713" marB="0" anchor="b">
                    <a:solidFill>
                      <a:srgbClr val="DF1FA8"/>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noFill/>
                  </a:tcPr>
                </a:tc>
                <a:extLst>
                  <a:ext uri="{0D108BD9-81ED-4DB2-BD59-A6C34878D82A}"/>
                </a:extLst>
              </a:tr>
              <a:tr h="357473">
                <a:tc>
                  <a:txBody>
                    <a:bodyPr/>
                    <a:lstStyle/>
                    <a:p>
                      <a:pPr algn="ctr" rtl="1" fontAlgn="t"/>
                      <a:endParaRPr lang="ar-EG" sz="900" b="1" i="0" u="none" strike="noStrike" dirty="0">
                        <a:solidFill>
                          <a:srgbClr val="000000"/>
                        </a:solidFill>
                        <a:effectLst/>
                        <a:latin typeface="Times New Roman"/>
                      </a:endParaRPr>
                    </a:p>
                  </a:txBody>
                  <a:tcPr marL="5713" marR="5713" marT="5713" marB="0" anchor="ctr"/>
                </a:tc>
                <a:tc>
                  <a:txBody>
                    <a:bodyPr/>
                    <a:lstStyle/>
                    <a:p>
                      <a:pPr algn="ctr" fontAlgn="b"/>
                      <a:endParaRPr lang="ar-EG" sz="1400" b="1"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b="0" i="0" u="none" strike="noStrike" dirty="0">
                        <a:solidFill>
                          <a:schemeClr val="bg1"/>
                        </a:solidFill>
                        <a:effectLst/>
                        <a:latin typeface="Arial"/>
                      </a:endParaRPr>
                    </a:p>
                  </a:txBody>
                  <a:tcPr marL="5713" marR="5713" marT="5713" marB="0" anchor="ctr">
                    <a:solidFill>
                      <a:srgbClr val="7030A0"/>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b">
                    <a:solidFill>
                      <a:srgbClr val="00602B"/>
                    </a:solidFill>
                  </a:tcPr>
                </a:tc>
                <a:tc>
                  <a:txBody>
                    <a:bodyPr/>
                    <a:lstStyle/>
                    <a:p>
                      <a:pPr algn="ctr" fontAlgn="b"/>
                      <a:r>
                        <a:rPr lang="ar-EG" sz="700" u="none" strike="noStrike" dirty="0">
                          <a:effectLst/>
                        </a:rPr>
                        <a:t> </a:t>
                      </a:r>
                      <a:endParaRPr lang="ar-EG" sz="700" b="0" i="0" u="none" strike="noStrike" dirty="0">
                        <a:solidFill>
                          <a:srgbClr val="000000"/>
                        </a:solidFill>
                        <a:effectLst/>
                        <a:latin typeface="Arial"/>
                      </a:endParaRPr>
                    </a:p>
                  </a:txBody>
                  <a:tcPr marL="5713" marR="5713" marT="5713" marB="0" anchor="b">
                    <a:solidFill>
                      <a:srgbClr val="DF1FA8"/>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noFill/>
                  </a:tcPr>
                </a:tc>
                <a:extLst>
                  <a:ext uri="{0D108BD9-81ED-4DB2-BD59-A6C34878D82A}"/>
                </a:extLst>
              </a:tr>
              <a:tr h="186862">
                <a:tc>
                  <a:txBody>
                    <a:bodyPr/>
                    <a:lstStyle/>
                    <a:p>
                      <a:pPr algn="ctr" rtl="1" fontAlgn="t"/>
                      <a:endParaRPr lang="ar-EG" sz="900" b="1" i="0" u="none" strike="noStrike" dirty="0">
                        <a:solidFill>
                          <a:srgbClr val="000000"/>
                        </a:solidFill>
                        <a:effectLst/>
                        <a:latin typeface="Times New Roman"/>
                      </a:endParaRPr>
                    </a:p>
                  </a:txBody>
                  <a:tcPr marL="5713" marR="5713" marT="5713" marB="0" anchor="ctr"/>
                </a:tc>
                <a:tc>
                  <a:txBody>
                    <a:bodyPr/>
                    <a:lstStyle/>
                    <a:p>
                      <a:pPr algn="ctr" fontAlgn="b"/>
                      <a:endParaRPr lang="ar-EG" sz="1400" b="1"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b="0"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dirty="0">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solidFill>
                      <a:srgbClr val="00602B"/>
                    </a:solidFill>
                  </a:tcPr>
                </a:tc>
                <a:tc>
                  <a:txBody>
                    <a:bodyPr/>
                    <a:lstStyle/>
                    <a:p>
                      <a:pPr algn="ctr" fontAlgn="b"/>
                      <a:r>
                        <a:rPr lang="ar-EG" sz="700" u="none" strike="noStrike">
                          <a:effectLst/>
                        </a:rPr>
                        <a:t> </a:t>
                      </a:r>
                      <a:endParaRPr lang="ar-EG" sz="700" b="0" i="0" u="none" strike="noStrike">
                        <a:solidFill>
                          <a:srgbClr val="000000"/>
                        </a:solidFill>
                        <a:effectLst/>
                        <a:latin typeface="Arial"/>
                      </a:endParaRPr>
                    </a:p>
                  </a:txBody>
                  <a:tcPr marL="5713" marR="5713" marT="5713" marB="0" anchor="b">
                    <a:solidFill>
                      <a:srgbClr val="DF1FA8"/>
                    </a:solidFill>
                  </a:tcPr>
                </a:tc>
                <a:tc>
                  <a:txBody>
                    <a:bodyPr/>
                    <a:lstStyle/>
                    <a:p>
                      <a:pPr algn="ctr" fontAlgn="b"/>
                      <a:endParaRPr lang="ar-EG" sz="700" b="0" i="0" u="none" strike="noStrike">
                        <a:solidFill>
                          <a:srgbClr val="000000"/>
                        </a:solidFill>
                        <a:effectLst/>
                        <a:latin typeface="Arial"/>
                      </a:endParaRPr>
                    </a:p>
                  </a:txBody>
                  <a:tcPr marL="5713" marR="5713" marT="5713" marB="0" anchor="b">
                    <a:noFill/>
                  </a:tcPr>
                </a:tc>
                <a:extLst>
                  <a:ext uri="{0D108BD9-81ED-4DB2-BD59-A6C34878D82A}"/>
                </a:extLst>
              </a:tr>
              <a:tr h="186862">
                <a:tc>
                  <a:txBody>
                    <a:bodyPr/>
                    <a:lstStyle/>
                    <a:p>
                      <a:pPr algn="ctr" rtl="1" fontAlgn="t"/>
                      <a:endParaRPr lang="ar-EG" sz="900" b="1" i="0" u="none" strike="noStrike">
                        <a:solidFill>
                          <a:srgbClr val="000000"/>
                        </a:solidFill>
                        <a:effectLst/>
                        <a:latin typeface="Times New Roman"/>
                      </a:endParaRPr>
                    </a:p>
                  </a:txBody>
                  <a:tcPr marL="5713" marR="5713" marT="5713" marB="0" anchor="ctr"/>
                </a:tc>
                <a:tc>
                  <a:txBody>
                    <a:bodyPr/>
                    <a:lstStyle/>
                    <a:p>
                      <a:pPr algn="ctr" fontAlgn="b"/>
                      <a:endParaRPr lang="ar-EG" sz="1400" b="1"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b="0"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solidFill>
                      <a:srgbClr val="00602B"/>
                    </a:solidFill>
                  </a:tcPr>
                </a:tc>
                <a:tc>
                  <a:txBody>
                    <a:bodyPr/>
                    <a:lstStyle/>
                    <a:p>
                      <a:pPr algn="ctr" fontAlgn="b"/>
                      <a:r>
                        <a:rPr lang="ar-EG" sz="700" u="none" strike="noStrike">
                          <a:effectLst/>
                        </a:rPr>
                        <a:t> </a:t>
                      </a:r>
                      <a:endParaRPr lang="ar-EG" sz="700" b="0" i="0" u="none" strike="noStrike">
                        <a:solidFill>
                          <a:srgbClr val="000000"/>
                        </a:solidFill>
                        <a:effectLst/>
                        <a:latin typeface="Arial"/>
                      </a:endParaRPr>
                    </a:p>
                  </a:txBody>
                  <a:tcPr marL="5713" marR="5713" marT="5713" marB="0" anchor="b">
                    <a:solidFill>
                      <a:srgbClr val="DF1FA8"/>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noFill/>
                  </a:tcPr>
                </a:tc>
                <a:extLst>
                  <a:ext uri="{0D108BD9-81ED-4DB2-BD59-A6C34878D82A}"/>
                </a:extLst>
              </a:tr>
              <a:tr h="357473">
                <a:tc>
                  <a:txBody>
                    <a:bodyPr/>
                    <a:lstStyle/>
                    <a:p>
                      <a:pPr algn="ctr" rtl="1" fontAlgn="t"/>
                      <a:endParaRPr lang="ar-EG" sz="900" b="1" i="0" u="none" strike="noStrike" dirty="0">
                        <a:solidFill>
                          <a:srgbClr val="000000"/>
                        </a:solidFill>
                        <a:effectLst/>
                        <a:latin typeface="Times New Roman"/>
                      </a:endParaRPr>
                    </a:p>
                  </a:txBody>
                  <a:tcPr marL="5713" marR="5713" marT="5713" marB="0" anchor="ctr"/>
                </a:tc>
                <a:tc>
                  <a:txBody>
                    <a:bodyPr/>
                    <a:lstStyle/>
                    <a:p>
                      <a:pPr algn="ctr" fontAlgn="b"/>
                      <a:endParaRPr lang="ar-EG" sz="1400" b="1"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b="0" i="0" u="none" strike="noStrike" dirty="0">
                        <a:solidFill>
                          <a:schemeClr val="bg1"/>
                        </a:solidFill>
                        <a:effectLst/>
                        <a:latin typeface="Arial"/>
                      </a:endParaRPr>
                    </a:p>
                  </a:txBody>
                  <a:tcPr marL="5713" marR="5713" marT="5713" marB="0" anchor="ctr">
                    <a:solidFill>
                      <a:srgbClr val="7030A0"/>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ar-EG" sz="1400" u="none" strike="noStrike" kern="1200" dirty="0" smtClean="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dirty="0">
                        <a:solidFill>
                          <a:srgbClr val="000000"/>
                        </a:solidFill>
                        <a:effectLst/>
                        <a:latin typeface="Arial"/>
                      </a:endParaRPr>
                    </a:p>
                  </a:txBody>
                  <a:tcPr marL="5713" marR="5713" marT="5713"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ar-EG" sz="1400" u="none" strike="noStrike" kern="1200" dirty="0" smtClean="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solidFill>
                      <a:srgbClr val="00602B"/>
                    </a:solidFill>
                  </a:tcPr>
                </a:tc>
                <a:tc>
                  <a:txBody>
                    <a:bodyPr/>
                    <a:lstStyle/>
                    <a:p>
                      <a:pPr algn="ctr" fontAlgn="b"/>
                      <a:r>
                        <a:rPr lang="ar-EG" sz="700" u="none" strike="noStrike" dirty="0">
                          <a:effectLst/>
                        </a:rPr>
                        <a:t> </a:t>
                      </a:r>
                      <a:endParaRPr lang="ar-EG" sz="700" b="0" i="0" u="none" strike="noStrike" dirty="0">
                        <a:solidFill>
                          <a:srgbClr val="000000"/>
                        </a:solidFill>
                        <a:effectLst/>
                        <a:latin typeface="Arial"/>
                      </a:endParaRPr>
                    </a:p>
                  </a:txBody>
                  <a:tcPr marL="5713" marR="5713" marT="5713" marB="0" anchor="b">
                    <a:solidFill>
                      <a:srgbClr val="DF1FA8"/>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noFill/>
                  </a:tcPr>
                </a:tc>
                <a:extLst>
                  <a:ext uri="{0D108BD9-81ED-4DB2-BD59-A6C34878D82A}"/>
                </a:extLst>
              </a:tr>
              <a:tr h="186862">
                <a:tc>
                  <a:txBody>
                    <a:bodyPr/>
                    <a:lstStyle/>
                    <a:p>
                      <a:pPr algn="ctr" rtl="1" fontAlgn="t"/>
                      <a:endParaRPr lang="ar-EG" sz="900" b="1" i="0" u="none" strike="noStrike" dirty="0">
                        <a:solidFill>
                          <a:srgbClr val="000000"/>
                        </a:solidFill>
                        <a:effectLst/>
                        <a:latin typeface="Times New Roman"/>
                      </a:endParaRPr>
                    </a:p>
                  </a:txBody>
                  <a:tcPr marL="5713" marR="5713" marT="5713" marB="0" anchor="ctr"/>
                </a:tc>
                <a:tc>
                  <a:txBody>
                    <a:bodyPr/>
                    <a:lstStyle/>
                    <a:p>
                      <a:pPr algn="ctr" fontAlgn="b"/>
                      <a:endParaRPr lang="ar-EG" sz="1400" b="1"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b="0"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solidFill>
                      <a:srgbClr val="00602B"/>
                    </a:solidFill>
                  </a:tcPr>
                </a:tc>
                <a:tc>
                  <a:txBody>
                    <a:bodyPr/>
                    <a:lstStyle/>
                    <a:p>
                      <a:pPr algn="ctr" fontAlgn="b"/>
                      <a:r>
                        <a:rPr lang="ar-EG" sz="700" u="none" strike="noStrike">
                          <a:effectLst/>
                        </a:rPr>
                        <a:t> </a:t>
                      </a:r>
                      <a:endParaRPr lang="ar-EG" sz="700" b="0" i="0" u="none" strike="noStrike">
                        <a:solidFill>
                          <a:srgbClr val="000000"/>
                        </a:solidFill>
                        <a:effectLst/>
                        <a:latin typeface="Arial"/>
                      </a:endParaRPr>
                    </a:p>
                  </a:txBody>
                  <a:tcPr marL="5713" marR="5713" marT="5713" marB="0" anchor="b">
                    <a:solidFill>
                      <a:srgbClr val="DF1FA8"/>
                    </a:solidFill>
                  </a:tcPr>
                </a:tc>
                <a:tc>
                  <a:txBody>
                    <a:bodyPr/>
                    <a:lstStyle/>
                    <a:p>
                      <a:pPr algn="ctr" fontAlgn="b"/>
                      <a:endParaRPr lang="ar-EG" sz="700" b="0" i="0" u="none" strike="noStrike">
                        <a:solidFill>
                          <a:srgbClr val="000000"/>
                        </a:solidFill>
                        <a:effectLst/>
                        <a:latin typeface="Arial"/>
                      </a:endParaRPr>
                    </a:p>
                  </a:txBody>
                  <a:tcPr marL="5713" marR="5713" marT="5713" marB="0" anchor="b">
                    <a:noFill/>
                  </a:tcPr>
                </a:tc>
                <a:extLst>
                  <a:ext uri="{0D108BD9-81ED-4DB2-BD59-A6C34878D82A}"/>
                </a:extLst>
              </a:tr>
              <a:tr h="357473">
                <a:tc>
                  <a:txBody>
                    <a:bodyPr/>
                    <a:lstStyle/>
                    <a:p>
                      <a:pPr algn="ctr" rtl="1" fontAlgn="t"/>
                      <a:endParaRPr lang="ar-EG" sz="900" b="1" i="0" u="none" strike="noStrike" dirty="0">
                        <a:solidFill>
                          <a:srgbClr val="000000"/>
                        </a:solidFill>
                        <a:effectLst/>
                        <a:latin typeface="Times New Roman"/>
                      </a:endParaRPr>
                    </a:p>
                  </a:txBody>
                  <a:tcPr marL="5713" marR="5713" marT="5713" marB="0" anchor="ctr"/>
                </a:tc>
                <a:tc>
                  <a:txBody>
                    <a:bodyPr/>
                    <a:lstStyle/>
                    <a:p>
                      <a:pPr algn="ctr" fontAlgn="b"/>
                      <a:endParaRPr lang="ar-EG" sz="1400" b="1"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b="0"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solidFill>
                      <a:srgbClr val="00602B"/>
                    </a:solidFill>
                  </a:tcPr>
                </a:tc>
                <a:tc>
                  <a:txBody>
                    <a:bodyPr/>
                    <a:lstStyle/>
                    <a:p>
                      <a:pPr algn="ctr" fontAlgn="b"/>
                      <a:r>
                        <a:rPr lang="ar-EG" sz="700" u="none" strike="noStrike" dirty="0">
                          <a:effectLst/>
                        </a:rPr>
                        <a:t> </a:t>
                      </a:r>
                      <a:endParaRPr lang="ar-EG" sz="700" b="0" i="0" u="none" strike="noStrike" dirty="0">
                        <a:solidFill>
                          <a:srgbClr val="000000"/>
                        </a:solidFill>
                        <a:effectLst/>
                        <a:latin typeface="Arial"/>
                      </a:endParaRPr>
                    </a:p>
                  </a:txBody>
                  <a:tcPr marL="5713" marR="5713" marT="5713" marB="0" anchor="b">
                    <a:solidFill>
                      <a:srgbClr val="DF1FA8"/>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noFill/>
                  </a:tcPr>
                </a:tc>
                <a:extLst>
                  <a:ext uri="{0D108BD9-81ED-4DB2-BD59-A6C34878D82A}"/>
                </a:extLst>
              </a:tr>
              <a:tr h="335190">
                <a:tc>
                  <a:txBody>
                    <a:bodyPr/>
                    <a:lstStyle/>
                    <a:p>
                      <a:pPr algn="ctr" rtl="1" fontAlgn="t"/>
                      <a:endParaRPr lang="ar-EG" sz="900" b="1" i="0" u="none" strike="noStrike" dirty="0">
                        <a:solidFill>
                          <a:srgbClr val="000000"/>
                        </a:solidFill>
                        <a:effectLst/>
                        <a:latin typeface="Times New Roman"/>
                      </a:endParaRPr>
                    </a:p>
                  </a:txBody>
                  <a:tcPr marL="5713" marR="5713" marT="5713" marB="0" anchor="ctr"/>
                </a:tc>
                <a:tc>
                  <a:txBody>
                    <a:bodyPr/>
                    <a:lstStyle/>
                    <a:p>
                      <a:pPr algn="ctr" fontAlgn="b"/>
                      <a:endParaRPr lang="ar-EG" sz="1400" b="1"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b="0"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solidFill>
                      <a:srgbClr val="00602B"/>
                    </a:solidFill>
                  </a:tcPr>
                </a:tc>
                <a:tc>
                  <a:txBody>
                    <a:bodyPr/>
                    <a:lstStyle/>
                    <a:p>
                      <a:pPr algn="ctr" fontAlgn="b"/>
                      <a:r>
                        <a:rPr lang="ar-EG" sz="700" u="none" strike="noStrike" dirty="0">
                          <a:effectLst/>
                        </a:rPr>
                        <a:t> </a:t>
                      </a:r>
                      <a:endParaRPr lang="ar-EG" sz="700" b="0" i="0" u="none" strike="noStrike" dirty="0">
                        <a:solidFill>
                          <a:srgbClr val="000000"/>
                        </a:solidFill>
                        <a:effectLst/>
                        <a:latin typeface="Arial"/>
                      </a:endParaRPr>
                    </a:p>
                  </a:txBody>
                  <a:tcPr marL="5713" marR="5713" marT="5713" marB="0" anchor="b">
                    <a:solidFill>
                      <a:srgbClr val="DF1FA8"/>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noFill/>
                  </a:tcPr>
                </a:tc>
                <a:extLst>
                  <a:ext uri="{0D108BD9-81ED-4DB2-BD59-A6C34878D82A}"/>
                </a:extLst>
              </a:tr>
              <a:tr h="357473">
                <a:tc>
                  <a:txBody>
                    <a:bodyPr/>
                    <a:lstStyle/>
                    <a:p>
                      <a:pPr algn="ctr" rtl="1" fontAlgn="t"/>
                      <a:endParaRPr lang="ar-EG" sz="900" b="1" i="0" u="none" strike="noStrike" dirty="0">
                        <a:solidFill>
                          <a:srgbClr val="000000"/>
                        </a:solidFill>
                        <a:effectLst/>
                        <a:latin typeface="Times New Roman"/>
                      </a:endParaRPr>
                    </a:p>
                  </a:txBody>
                  <a:tcPr marL="5713" marR="5713" marT="5713" marB="0" anchor="ctr"/>
                </a:tc>
                <a:tc>
                  <a:txBody>
                    <a:bodyPr/>
                    <a:lstStyle/>
                    <a:p>
                      <a:pPr algn="ctr" fontAlgn="b"/>
                      <a:endParaRPr lang="ar-EG" sz="1400" b="1"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b="0"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solidFill>
                      <a:srgbClr val="00602B"/>
                    </a:solidFill>
                  </a:tcPr>
                </a:tc>
                <a:tc>
                  <a:txBody>
                    <a:bodyPr/>
                    <a:lstStyle/>
                    <a:p>
                      <a:pPr algn="ctr" fontAlgn="b"/>
                      <a:r>
                        <a:rPr lang="ar-EG" sz="700" u="none" strike="noStrike" dirty="0">
                          <a:effectLst/>
                        </a:rPr>
                        <a:t> </a:t>
                      </a:r>
                      <a:endParaRPr lang="ar-EG" sz="700" b="0" i="0" u="none" strike="noStrike" dirty="0">
                        <a:solidFill>
                          <a:srgbClr val="000000"/>
                        </a:solidFill>
                        <a:effectLst/>
                        <a:latin typeface="Arial"/>
                      </a:endParaRPr>
                    </a:p>
                  </a:txBody>
                  <a:tcPr marL="5713" marR="5713" marT="5713" marB="0" anchor="b">
                    <a:solidFill>
                      <a:srgbClr val="DF1FA8"/>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noFill/>
                  </a:tcPr>
                </a:tc>
                <a:extLst>
                  <a:ext uri="{0D108BD9-81ED-4DB2-BD59-A6C34878D82A}"/>
                </a:extLst>
              </a:tr>
              <a:tr h="170611">
                <a:tc>
                  <a:txBody>
                    <a:bodyPr/>
                    <a:lstStyle/>
                    <a:p>
                      <a:pPr algn="ctr" rtl="1" fontAlgn="b"/>
                      <a:endParaRPr lang="ar-EG" sz="900" b="1" i="0" u="none" strike="noStrike" dirty="0">
                        <a:solidFill>
                          <a:srgbClr val="000000"/>
                        </a:solidFill>
                        <a:effectLst/>
                        <a:latin typeface="Times New Roman"/>
                      </a:endParaRPr>
                    </a:p>
                  </a:txBody>
                  <a:tcPr marL="5713" marR="5713" marT="5713" marB="0" anchor="ctr"/>
                </a:tc>
                <a:tc>
                  <a:txBody>
                    <a:bodyPr/>
                    <a:lstStyle/>
                    <a:p>
                      <a:pPr algn="ctr" fontAlgn="b"/>
                      <a:endParaRPr lang="ar-EG" sz="1400" b="1"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b="0"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solidFill>
                      <a:srgbClr val="00602B"/>
                    </a:solidFill>
                  </a:tcPr>
                </a:tc>
                <a:tc>
                  <a:txBody>
                    <a:bodyPr/>
                    <a:lstStyle/>
                    <a:p>
                      <a:pPr algn="ctr" fontAlgn="b"/>
                      <a:r>
                        <a:rPr lang="ar-EG" sz="700" u="none" strike="noStrike" dirty="0">
                          <a:effectLst/>
                        </a:rPr>
                        <a:t> </a:t>
                      </a:r>
                      <a:endParaRPr lang="ar-EG" sz="700" b="0" i="0" u="none" strike="noStrike" dirty="0">
                        <a:solidFill>
                          <a:srgbClr val="000000"/>
                        </a:solidFill>
                        <a:effectLst/>
                        <a:latin typeface="Arial"/>
                      </a:endParaRPr>
                    </a:p>
                  </a:txBody>
                  <a:tcPr marL="5713" marR="5713" marT="5713" marB="0" anchor="b">
                    <a:solidFill>
                      <a:srgbClr val="DF1FA8"/>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noFill/>
                  </a:tcPr>
                </a:tc>
                <a:extLst>
                  <a:ext uri="{0D108BD9-81ED-4DB2-BD59-A6C34878D82A}"/>
                </a:extLst>
              </a:tr>
              <a:tr h="193420">
                <a:tc>
                  <a:txBody>
                    <a:bodyPr/>
                    <a:lstStyle/>
                    <a:p>
                      <a:pPr algn="ctr" rtl="1" fontAlgn="ctr"/>
                      <a:endParaRPr lang="ar-EG" sz="900" b="1" i="0" u="none" strike="noStrike" dirty="0">
                        <a:solidFill>
                          <a:srgbClr val="000000"/>
                        </a:solidFill>
                        <a:effectLst/>
                        <a:latin typeface="Times New Roman"/>
                      </a:endParaRPr>
                    </a:p>
                  </a:txBody>
                  <a:tcPr marL="5713" marR="5713" marT="5713" marB="0" anchor="ctr"/>
                </a:tc>
                <a:tc>
                  <a:txBody>
                    <a:bodyPr/>
                    <a:lstStyle/>
                    <a:p>
                      <a:pPr algn="ctr" fontAlgn="b"/>
                      <a:endParaRPr lang="ar-EG" sz="1400" b="1"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b="0"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solidFill>
                      <a:srgbClr val="00602B"/>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solidFill>
                      <a:srgbClr val="DF1FA8"/>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noFill/>
                  </a:tcPr>
                </a:tc>
                <a:extLst>
                  <a:ext uri="{0D108BD9-81ED-4DB2-BD59-A6C34878D82A}"/>
                </a:extLst>
              </a:tr>
              <a:tr h="170611">
                <a:tc>
                  <a:txBody>
                    <a:bodyPr/>
                    <a:lstStyle/>
                    <a:p>
                      <a:pPr algn="ctr" rtl="1" fontAlgn="b"/>
                      <a:endParaRPr lang="ar-EG" sz="900" b="1" i="0" u="none" strike="noStrike" dirty="0">
                        <a:solidFill>
                          <a:srgbClr val="000000"/>
                        </a:solidFill>
                        <a:effectLst/>
                        <a:latin typeface="Arial"/>
                      </a:endParaRPr>
                    </a:p>
                  </a:txBody>
                  <a:tcPr marL="5713" marR="5713" marT="5713" marB="0" anchor="ctr"/>
                </a:tc>
                <a:tc>
                  <a:txBody>
                    <a:bodyPr/>
                    <a:lstStyle/>
                    <a:p>
                      <a:pPr algn="ctr" fontAlgn="b"/>
                      <a:endParaRPr lang="ar-EG" sz="1400" b="1"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b="0"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solidFill>
                      <a:srgbClr val="00602B"/>
                    </a:solidFill>
                  </a:tcPr>
                </a:tc>
                <a:tc>
                  <a:txBody>
                    <a:bodyPr/>
                    <a:lstStyle/>
                    <a:p>
                      <a:pPr algn="ctr" fontAlgn="b"/>
                      <a:r>
                        <a:rPr lang="ar-EG" sz="700" u="none" strike="noStrike" dirty="0">
                          <a:effectLst/>
                        </a:rPr>
                        <a:t> </a:t>
                      </a:r>
                      <a:endParaRPr lang="ar-EG" sz="700" b="0" i="0" u="none" strike="noStrike" dirty="0">
                        <a:solidFill>
                          <a:srgbClr val="000000"/>
                        </a:solidFill>
                        <a:effectLst/>
                        <a:latin typeface="Arial"/>
                      </a:endParaRPr>
                    </a:p>
                  </a:txBody>
                  <a:tcPr marL="5713" marR="5713" marT="5713" marB="0" anchor="b">
                    <a:solidFill>
                      <a:srgbClr val="DF1FA8"/>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noFill/>
                  </a:tcPr>
                </a:tc>
                <a:extLst>
                  <a:ext uri="{0D108BD9-81ED-4DB2-BD59-A6C34878D82A}"/>
                </a:extLst>
              </a:tr>
              <a:tr h="294103">
                <a:tc>
                  <a:txBody>
                    <a:bodyPr/>
                    <a:lstStyle/>
                    <a:p>
                      <a:pPr algn="ctr" rtl="1" fontAlgn="b"/>
                      <a:endParaRPr lang="ar-EG" sz="900" b="1" i="0" u="none" strike="noStrike" dirty="0">
                        <a:solidFill>
                          <a:srgbClr val="000000"/>
                        </a:solidFill>
                        <a:effectLst/>
                        <a:latin typeface="Arial"/>
                      </a:endParaRPr>
                    </a:p>
                  </a:txBody>
                  <a:tcPr marL="5713" marR="5713" marT="5713" marB="0" anchor="ctr"/>
                </a:tc>
                <a:tc>
                  <a:txBody>
                    <a:bodyPr/>
                    <a:lstStyle/>
                    <a:p>
                      <a:pPr algn="ctr" fontAlgn="b"/>
                      <a:endParaRPr lang="ar-EG" sz="1400" b="1"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b="0"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ctr">
                    <a:solidFill>
                      <a:srgbClr val="FF0000"/>
                    </a:solidFill>
                  </a:tcPr>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ctr">
                    <a:solidFill>
                      <a:srgbClr val="003399"/>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solidFill>
                      <a:srgbClr val="00602B"/>
                    </a:solidFill>
                  </a:tcPr>
                </a:tc>
                <a:tc>
                  <a:txBody>
                    <a:bodyPr/>
                    <a:lstStyle/>
                    <a:p>
                      <a:pPr algn="ctr" fontAlgn="b"/>
                      <a:r>
                        <a:rPr lang="ar-EG" sz="700" u="none" strike="noStrike">
                          <a:effectLst/>
                        </a:rPr>
                        <a:t> </a:t>
                      </a:r>
                      <a:endParaRPr lang="ar-EG" sz="700" b="0" i="0" u="none" strike="noStrike">
                        <a:solidFill>
                          <a:srgbClr val="000000"/>
                        </a:solidFill>
                        <a:effectLst/>
                        <a:latin typeface="Arial"/>
                      </a:endParaRPr>
                    </a:p>
                  </a:txBody>
                  <a:tcPr marL="5713" marR="5713" marT="5713" marB="0" anchor="b">
                    <a:solidFill>
                      <a:srgbClr val="DF1FA8"/>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noFill/>
                  </a:tcPr>
                </a:tc>
                <a:extLst>
                  <a:ext uri="{0D108BD9-81ED-4DB2-BD59-A6C34878D82A}"/>
                </a:extLst>
              </a:tr>
              <a:tr h="241021">
                <a:tc>
                  <a:txBody>
                    <a:bodyPr/>
                    <a:lstStyle/>
                    <a:p>
                      <a:pPr algn="ctr" rtl="1" fontAlgn="b"/>
                      <a:r>
                        <a:rPr lang="en-US" sz="1200" b="1" i="0" u="none" strike="noStrike" dirty="0" smtClean="0">
                          <a:solidFill>
                            <a:srgbClr val="000000"/>
                          </a:solidFill>
                          <a:effectLst/>
                          <a:latin typeface="Arial"/>
                        </a:rPr>
                        <a:t>Sum</a:t>
                      </a:r>
                      <a:endParaRPr lang="ar-EG" sz="1200" b="1" i="0" u="none" strike="noStrike" dirty="0">
                        <a:solidFill>
                          <a:srgbClr val="000000"/>
                        </a:solidFill>
                        <a:effectLst/>
                        <a:latin typeface="Arial"/>
                      </a:endParaRPr>
                    </a:p>
                  </a:txBody>
                  <a:tcPr marL="5713" marR="5713" marT="5713" marB="0" anchor="ctr">
                    <a:noFill/>
                  </a:tcPr>
                </a:tc>
                <a:tc>
                  <a:txBody>
                    <a:bodyPr/>
                    <a:lstStyle/>
                    <a:p>
                      <a:pPr algn="ctr" fontAlgn="b"/>
                      <a:r>
                        <a:rPr lang="en-US" sz="1400" b="1" i="0" u="none" strike="noStrike" dirty="0" smtClean="0">
                          <a:solidFill>
                            <a:schemeClr val="bg1"/>
                          </a:solidFill>
                          <a:effectLst/>
                          <a:latin typeface="Arial"/>
                        </a:rPr>
                        <a:t>15</a:t>
                      </a:r>
                      <a:endParaRPr lang="ar-EG" sz="1400" b="1" i="0" u="none" strike="noStrike" dirty="0">
                        <a:solidFill>
                          <a:schemeClr val="bg1"/>
                        </a:solidFill>
                        <a:effectLst/>
                        <a:latin typeface="Arial"/>
                      </a:endParaRPr>
                    </a:p>
                  </a:txBody>
                  <a:tcPr marL="5713" marR="5713" marT="5713" marB="0" anchor="ctr">
                    <a:solidFill>
                      <a:srgbClr val="7030A0"/>
                    </a:solidFill>
                  </a:tcPr>
                </a:tc>
                <a:tc>
                  <a:txBody>
                    <a:bodyPr/>
                    <a:lstStyle/>
                    <a:p>
                      <a:pPr algn="ctr" fontAlgn="b"/>
                      <a:r>
                        <a:rPr lang="en-US" sz="1400" b="0" i="0" u="none" strike="noStrike" dirty="0" smtClean="0">
                          <a:solidFill>
                            <a:schemeClr val="bg1"/>
                          </a:solidFill>
                          <a:effectLst/>
                          <a:latin typeface="Arial"/>
                        </a:rPr>
                        <a:t>100</a:t>
                      </a:r>
                      <a:endParaRPr lang="ar-EG" sz="1400" b="0" i="0" u="none" strike="noStrike" dirty="0">
                        <a:solidFill>
                          <a:schemeClr val="bg1"/>
                        </a:solidFill>
                        <a:effectLst/>
                        <a:latin typeface="Arial"/>
                      </a:endParaRPr>
                    </a:p>
                  </a:txBody>
                  <a:tcPr marL="5713" marR="5713" marT="5713" marB="0" anchor="b">
                    <a:solidFill>
                      <a:srgbClr val="7030A0"/>
                    </a:solidFill>
                  </a:tcPr>
                </a:tc>
                <a:tc>
                  <a:txBody>
                    <a:bodyPr/>
                    <a:lstStyle/>
                    <a:p>
                      <a:pPr algn="ctr" fontAlgn="b"/>
                      <a:endParaRPr lang="ar-EG" sz="1400" u="none" strike="noStrike" kern="1200" dirty="0">
                        <a:solidFill>
                          <a:srgbClr val="FFFF00"/>
                        </a:solidFill>
                        <a:effectLst/>
                        <a:latin typeface="+mn-lt"/>
                        <a:ea typeface="+mn-ea"/>
                        <a:cs typeface="+mn-cs"/>
                      </a:endParaRPr>
                    </a:p>
                  </a:txBody>
                  <a:tcPr marL="5713" marR="5713" marT="5713" marB="0" anchor="b">
                    <a:solidFill>
                      <a:srgbClr val="FF0000"/>
                    </a:solidFill>
                  </a:tcPr>
                </a:tc>
                <a:tc>
                  <a:txBody>
                    <a:bodyPr/>
                    <a:lstStyle/>
                    <a:p>
                      <a:pPr algn="ctr" fontAlgn="b"/>
                      <a:r>
                        <a:rPr lang="en-US" sz="1400" u="none" strike="noStrike" kern="1200" dirty="0" smtClean="0">
                          <a:solidFill>
                            <a:srgbClr val="FFFF00"/>
                          </a:solidFill>
                          <a:effectLst/>
                          <a:latin typeface="+mn-lt"/>
                          <a:ea typeface="+mn-ea"/>
                          <a:cs typeface="+mn-cs"/>
                        </a:rPr>
                        <a:t>100</a:t>
                      </a:r>
                      <a:r>
                        <a:rPr lang="en-US" sz="700" b="0" i="0" u="none" strike="noStrike" dirty="0" smtClean="0">
                          <a:solidFill>
                            <a:srgbClr val="FFFF00"/>
                          </a:solidFill>
                          <a:effectLst/>
                          <a:latin typeface="Arial"/>
                        </a:rPr>
                        <a:t>0</a:t>
                      </a:r>
                      <a:endParaRPr lang="ar-EG" sz="700" b="0" i="0" u="none" strike="noStrike" dirty="0">
                        <a:solidFill>
                          <a:srgbClr val="FFFF00"/>
                        </a:solidFill>
                        <a:effectLst/>
                        <a:latin typeface="Arial"/>
                      </a:endParaRPr>
                    </a:p>
                  </a:txBody>
                  <a:tcPr marL="5713" marR="5713" marT="5713" marB="0" anchor="b">
                    <a:solidFill>
                      <a:srgbClr val="FF0000"/>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700" b="0" i="0" u="none" strike="noStrike">
                        <a:solidFill>
                          <a:srgbClr val="000000"/>
                        </a:solidFill>
                        <a:effectLst/>
                        <a:latin typeface="Arial"/>
                      </a:endParaRPr>
                    </a:p>
                  </a:txBody>
                  <a:tcPr marL="5713" marR="5713" marT="5713" marB="0" anchor="b"/>
                </a:tc>
                <a:tc>
                  <a:txBody>
                    <a:bodyPr/>
                    <a:lstStyle/>
                    <a:p>
                      <a:pPr algn="ctr" fontAlgn="b"/>
                      <a:endParaRPr lang="ar-EG" sz="1400" u="none" strike="noStrike" kern="1200" dirty="0">
                        <a:solidFill>
                          <a:schemeClr val="bg1"/>
                        </a:solidFill>
                        <a:effectLst/>
                        <a:latin typeface="+mn-lt"/>
                        <a:ea typeface="+mn-ea"/>
                        <a:cs typeface="+mn-cs"/>
                      </a:endParaRPr>
                    </a:p>
                  </a:txBody>
                  <a:tcPr marL="5713" marR="5713" marT="5713" marB="0" anchor="b">
                    <a:solidFill>
                      <a:srgbClr val="003399"/>
                    </a:solidFill>
                  </a:tcPr>
                </a:tc>
                <a:tc>
                  <a:txBody>
                    <a:bodyPr/>
                    <a:lstStyle/>
                    <a:p>
                      <a:pPr algn="ctr" fontAlgn="b"/>
                      <a:r>
                        <a:rPr lang="en-US" sz="1400" u="none" strike="noStrike" kern="1200" dirty="0" smtClean="0">
                          <a:solidFill>
                            <a:schemeClr val="bg1"/>
                          </a:solidFill>
                          <a:effectLst/>
                          <a:latin typeface="+mn-lt"/>
                          <a:ea typeface="+mn-ea"/>
                          <a:cs typeface="+mn-cs"/>
                        </a:rPr>
                        <a:t>100</a:t>
                      </a:r>
                      <a:r>
                        <a:rPr lang="en-US" sz="700" b="0" i="0" u="none" strike="noStrike" dirty="0" smtClean="0">
                          <a:solidFill>
                            <a:srgbClr val="FF0000"/>
                          </a:solidFill>
                          <a:effectLst/>
                          <a:latin typeface="Arial"/>
                        </a:rPr>
                        <a:t>0</a:t>
                      </a:r>
                      <a:endParaRPr lang="ar-EG" sz="700" b="0" i="0" u="none" strike="noStrike" dirty="0">
                        <a:solidFill>
                          <a:srgbClr val="FF0000"/>
                        </a:solidFill>
                        <a:effectLst/>
                        <a:latin typeface="Arial"/>
                      </a:endParaRPr>
                    </a:p>
                  </a:txBody>
                  <a:tcPr marL="5713" marR="5713" marT="5713" marB="0" anchor="b">
                    <a:solidFill>
                      <a:srgbClr val="003399"/>
                    </a:solidFill>
                  </a:tcPr>
                </a:tc>
                <a:tc>
                  <a:txBody>
                    <a:bodyPr/>
                    <a:lstStyle/>
                    <a:p>
                      <a:pPr algn="ctr" fontAlgn="b"/>
                      <a:endParaRPr lang="ar-EG" sz="700" b="0" i="0" u="none" strike="noStrike">
                        <a:solidFill>
                          <a:srgbClr val="000000"/>
                        </a:solidFill>
                        <a:effectLst/>
                        <a:latin typeface="Arial"/>
                      </a:endParaRPr>
                    </a:p>
                  </a:txBody>
                  <a:tcPr marL="5713" marR="5713" marT="5713" marB="0" anchor="b">
                    <a:solidFill>
                      <a:srgbClr val="00602B"/>
                    </a:solidFill>
                  </a:tcPr>
                </a:tc>
                <a:tc>
                  <a:txBody>
                    <a:bodyPr/>
                    <a:lstStyle/>
                    <a:p>
                      <a:pPr algn="ctr" fontAlgn="b"/>
                      <a:endParaRPr lang="ar-EG" sz="700" b="0" i="0" u="none" strike="noStrike">
                        <a:solidFill>
                          <a:srgbClr val="000000"/>
                        </a:solidFill>
                        <a:effectLst/>
                        <a:latin typeface="Arial"/>
                      </a:endParaRPr>
                    </a:p>
                  </a:txBody>
                  <a:tcPr marL="5713" marR="5713" marT="5713" marB="0" anchor="b">
                    <a:solidFill>
                      <a:srgbClr val="DF1FA8"/>
                    </a:solidFill>
                  </a:tcPr>
                </a:tc>
                <a:tc>
                  <a:txBody>
                    <a:bodyPr/>
                    <a:lstStyle/>
                    <a:p>
                      <a:pPr algn="ctr" fontAlgn="b"/>
                      <a:endParaRPr lang="ar-EG" sz="700" b="0" i="0" u="none" strike="noStrike" dirty="0">
                        <a:solidFill>
                          <a:srgbClr val="000000"/>
                        </a:solidFill>
                        <a:effectLst/>
                        <a:latin typeface="Arial"/>
                      </a:endParaRPr>
                    </a:p>
                  </a:txBody>
                  <a:tcPr marL="5713" marR="5713" marT="5713" marB="0" anchor="b">
                    <a:noFill/>
                  </a:tcPr>
                </a:tc>
              </a:tr>
            </a:tbl>
          </a:graphicData>
        </a:graphic>
      </p:graphicFrame>
      <p:sp>
        <p:nvSpPr>
          <p:cNvPr id="182276" name="Footer Placeholder 3"/>
          <p:cNvSpPr>
            <a:spLocks noGrp="1"/>
          </p:cNvSpPr>
          <p:nvPr>
            <p:ph type="ftr" sz="quarter" idx="11"/>
          </p:nvPr>
        </p:nvSpPr>
        <p:spPr bwMode="auto">
          <a:xfrm>
            <a:off x="4114800" y="6324600"/>
            <a:ext cx="2895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r>
              <a:rPr lang="ar-EG" altLang="ar-EG" smtClean="0">
                <a:solidFill>
                  <a:srgbClr val="898989"/>
                </a:solidFill>
              </a:rPr>
              <a:t>إدارة التدريب </a:t>
            </a:r>
            <a:endParaRPr lang="en-US" altLang="ar-EG" smtClean="0">
              <a:solidFill>
                <a:srgbClr val="898989"/>
              </a:solidFill>
            </a:endParaRPr>
          </a:p>
        </p:txBody>
      </p:sp>
      <p:sp>
        <p:nvSpPr>
          <p:cNvPr id="18227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4399EE74-7E37-4C64-A5F8-F1E10A538EBD}" type="slidenum">
              <a:rPr lang="en-US" altLang="ar-EG" smtClean="0">
                <a:solidFill>
                  <a:srgbClr val="898989"/>
                </a:solidFill>
              </a:rPr>
              <a:pPr/>
              <a:t>43</a:t>
            </a:fld>
            <a:endParaRPr lang="en-US" altLang="ar-EG" smtClean="0">
              <a:solidFill>
                <a:srgbClr val="898989"/>
              </a:solidFill>
            </a:endParaRPr>
          </a:p>
        </p:txBody>
      </p:sp>
    </p:spTree>
    <p:extLst>
      <p:ext uri="{BB962C8B-B14F-4D97-AF65-F5344CB8AC3E}">
        <p14:creationId xmlns:p14="http://schemas.microsoft.com/office/powerpoint/2010/main" val="17481084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a:xfrm>
            <a:off x="533400" y="-18143"/>
            <a:ext cx="8229600" cy="932543"/>
          </a:xfrm>
          <a:solidFill>
            <a:srgbClr val="92D050"/>
          </a:solidFill>
        </p:spPr>
        <p:txBody>
          <a:bodyPr/>
          <a:lstStyle/>
          <a:p>
            <a:pPr eaLnBrk="1" hangingPunct="1"/>
            <a:r>
              <a:rPr lang="en-GB" sz="4000" b="1" dirty="0" smtClean="0">
                <a:solidFill>
                  <a:srgbClr val="FF0000"/>
                </a:solidFill>
              </a:rPr>
              <a:t>Challenges for the future</a:t>
            </a:r>
          </a:p>
        </p:txBody>
      </p:sp>
      <p:sp>
        <p:nvSpPr>
          <p:cNvPr id="57347" name="Rectangle 3"/>
          <p:cNvSpPr>
            <a:spLocks noGrp="1" noChangeArrowheads="1"/>
          </p:cNvSpPr>
          <p:nvPr>
            <p:ph type="body" idx="4294967295"/>
          </p:nvPr>
        </p:nvSpPr>
        <p:spPr>
          <a:xfrm>
            <a:off x="0" y="990600"/>
            <a:ext cx="9144000" cy="5867400"/>
          </a:xfrm>
        </p:spPr>
        <p:txBody>
          <a:bodyPr>
            <a:noAutofit/>
          </a:bodyPr>
          <a:lstStyle/>
          <a:p>
            <a:pPr eaLnBrk="1" hangingPunct="1">
              <a:lnSpc>
                <a:spcPct val="90000"/>
              </a:lnSpc>
            </a:pPr>
            <a:r>
              <a:rPr lang="en-GB" sz="2800" b="1" dirty="0" smtClean="0"/>
              <a:t>The need to develop an understanding of </a:t>
            </a:r>
            <a:r>
              <a:rPr lang="en-GB" sz="2800" b="1" dirty="0" smtClean="0">
                <a:solidFill>
                  <a:srgbClr val="7030A0"/>
                </a:solidFill>
              </a:rPr>
              <a:t>holistic learning</a:t>
            </a:r>
            <a:r>
              <a:rPr lang="en-GB" sz="2800" b="1" dirty="0" smtClean="0"/>
              <a:t> (intellectual, social and emotional components);</a:t>
            </a:r>
          </a:p>
          <a:p>
            <a:pPr eaLnBrk="1" hangingPunct="1">
              <a:lnSpc>
                <a:spcPct val="90000"/>
              </a:lnSpc>
            </a:pPr>
            <a:r>
              <a:rPr lang="en-GB" sz="2800" b="1" dirty="0" smtClean="0">
                <a:solidFill>
                  <a:srgbClr val="7030A0"/>
                </a:solidFill>
              </a:rPr>
              <a:t>Internationalisation</a:t>
            </a:r>
            <a:r>
              <a:rPr lang="en-GB" sz="2800" b="1" dirty="0" smtClean="0"/>
              <a:t> of education;</a:t>
            </a:r>
          </a:p>
          <a:p>
            <a:pPr eaLnBrk="1" hangingPunct="1">
              <a:lnSpc>
                <a:spcPct val="90000"/>
              </a:lnSpc>
            </a:pPr>
            <a:r>
              <a:rPr lang="en-GB" sz="2800" b="1" dirty="0" smtClean="0"/>
              <a:t>Greater emphasis on </a:t>
            </a:r>
            <a:r>
              <a:rPr lang="en-GB" sz="2800" b="1" dirty="0" smtClean="0">
                <a:solidFill>
                  <a:srgbClr val="7030A0"/>
                </a:solidFill>
              </a:rPr>
              <a:t>self-directed learning</a:t>
            </a:r>
            <a:r>
              <a:rPr lang="en-GB" sz="2800" b="1" dirty="0" smtClean="0"/>
              <a:t>;</a:t>
            </a:r>
          </a:p>
          <a:p>
            <a:pPr eaLnBrk="1" hangingPunct="1">
              <a:lnSpc>
                <a:spcPct val="90000"/>
              </a:lnSpc>
            </a:pPr>
            <a:r>
              <a:rPr lang="en-GB" sz="2800" b="1" dirty="0" smtClean="0"/>
              <a:t>Greater understanding of </a:t>
            </a:r>
            <a:r>
              <a:rPr lang="en-GB" sz="2800" b="1" dirty="0" smtClean="0">
                <a:solidFill>
                  <a:srgbClr val="7030A0"/>
                </a:solidFill>
              </a:rPr>
              <a:t>diversity</a:t>
            </a:r>
            <a:r>
              <a:rPr lang="en-GB" sz="2800" b="1" dirty="0" smtClean="0"/>
              <a:t> in HE and its impact on approaches to teaching/learning;</a:t>
            </a:r>
          </a:p>
          <a:p>
            <a:pPr eaLnBrk="1" hangingPunct="1">
              <a:lnSpc>
                <a:spcPct val="90000"/>
              </a:lnSpc>
            </a:pPr>
            <a:r>
              <a:rPr lang="en-GB" sz="2800" b="1" dirty="0" smtClean="0"/>
              <a:t>Focus on </a:t>
            </a:r>
            <a:r>
              <a:rPr lang="en-GB" sz="2800" b="1" dirty="0" smtClean="0">
                <a:solidFill>
                  <a:srgbClr val="7030A0"/>
                </a:solidFill>
              </a:rPr>
              <a:t>classroom research </a:t>
            </a:r>
            <a:r>
              <a:rPr lang="en-GB" sz="2800" b="1" dirty="0" smtClean="0"/>
              <a:t>(action research) to gain a greater understanding of learning strategies;</a:t>
            </a:r>
          </a:p>
          <a:p>
            <a:pPr eaLnBrk="1" hangingPunct="1">
              <a:lnSpc>
                <a:spcPct val="90000"/>
              </a:lnSpc>
            </a:pPr>
            <a:r>
              <a:rPr lang="en-GB" sz="2800" b="1" dirty="0" smtClean="0">
                <a:solidFill>
                  <a:srgbClr val="7030A0"/>
                </a:solidFill>
              </a:rPr>
              <a:t>More research </a:t>
            </a:r>
            <a:r>
              <a:rPr lang="en-GB" sz="2800" b="1" dirty="0" smtClean="0"/>
              <a:t>needed on learning styles;</a:t>
            </a:r>
          </a:p>
          <a:p>
            <a:pPr eaLnBrk="1" hangingPunct="1">
              <a:lnSpc>
                <a:spcPct val="90000"/>
              </a:lnSpc>
            </a:pPr>
            <a:r>
              <a:rPr lang="en-GB" sz="2800" b="1" dirty="0" smtClean="0"/>
              <a:t>Enhanced understanding of </a:t>
            </a:r>
            <a:r>
              <a:rPr lang="en-GB" sz="2800" b="1" dirty="0" smtClean="0">
                <a:solidFill>
                  <a:srgbClr val="7030A0"/>
                </a:solidFill>
              </a:rPr>
              <a:t>collaborative learning</a:t>
            </a:r>
            <a:r>
              <a:rPr lang="en-GB" sz="2800" b="1" dirty="0" smtClean="0"/>
              <a:t>;</a:t>
            </a:r>
          </a:p>
          <a:p>
            <a:pPr eaLnBrk="1" hangingPunct="1">
              <a:lnSpc>
                <a:spcPct val="90000"/>
              </a:lnSpc>
            </a:pPr>
            <a:r>
              <a:rPr lang="en-GB" sz="2800" b="1" dirty="0" smtClean="0">
                <a:solidFill>
                  <a:srgbClr val="7030A0"/>
                </a:solidFill>
              </a:rPr>
              <a:t>HE management </a:t>
            </a:r>
            <a:r>
              <a:rPr lang="en-GB" sz="2800" b="1" dirty="0" smtClean="0"/>
              <a:t>must become more aware and accept the needs of enhanced learning and teaching;</a:t>
            </a:r>
          </a:p>
          <a:p>
            <a:pPr eaLnBrk="1" hangingPunct="1">
              <a:lnSpc>
                <a:spcPct val="90000"/>
              </a:lnSpc>
            </a:pPr>
            <a:r>
              <a:rPr lang="en-GB" sz="2800" b="1" dirty="0" smtClean="0"/>
              <a:t>Increased use of </a:t>
            </a:r>
            <a:r>
              <a:rPr lang="en-GB" sz="2800" b="1" dirty="0" smtClean="0">
                <a:solidFill>
                  <a:srgbClr val="7030A0"/>
                </a:solidFill>
              </a:rPr>
              <a:t>technology</a:t>
            </a:r>
          </a:p>
          <a:p>
            <a:pPr eaLnBrk="1" hangingPunct="1">
              <a:lnSpc>
                <a:spcPct val="90000"/>
              </a:lnSpc>
            </a:pPr>
            <a:endParaRPr lang="en-GB" sz="2800" b="1" dirty="0" smtClean="0"/>
          </a:p>
        </p:txBody>
      </p:sp>
    </p:spTree>
    <p:extLst>
      <p:ext uri="{BB962C8B-B14F-4D97-AF65-F5344CB8AC3E}">
        <p14:creationId xmlns:p14="http://schemas.microsoft.com/office/powerpoint/2010/main" val="3044091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346"/>
                                        </p:tgtEl>
                                        <p:attrNameLst>
                                          <p:attrName>style.visibility</p:attrName>
                                        </p:attrNameLst>
                                      </p:cBhvr>
                                      <p:to>
                                        <p:strVal val="visible"/>
                                      </p:to>
                                    </p:set>
                                    <p:animEffect transition="in" filter="fade">
                                      <p:cBhvr>
                                        <p:cTn id="7" dur="2000"/>
                                        <p:tgtEl>
                                          <p:spTgt spid="573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7347">
                                            <p:txEl>
                                              <p:pRg st="0" end="0"/>
                                            </p:txEl>
                                          </p:spTgt>
                                        </p:tgtEl>
                                        <p:attrNameLst>
                                          <p:attrName>style.visibility</p:attrName>
                                        </p:attrNameLst>
                                      </p:cBhvr>
                                      <p:to>
                                        <p:strVal val="visible"/>
                                      </p:to>
                                    </p:set>
                                    <p:animEffect transition="in" filter="fade">
                                      <p:cBhvr>
                                        <p:cTn id="12" dur="2000"/>
                                        <p:tgtEl>
                                          <p:spTgt spid="573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7347">
                                            <p:txEl>
                                              <p:pRg st="1" end="1"/>
                                            </p:txEl>
                                          </p:spTgt>
                                        </p:tgtEl>
                                        <p:attrNameLst>
                                          <p:attrName>style.visibility</p:attrName>
                                        </p:attrNameLst>
                                      </p:cBhvr>
                                      <p:to>
                                        <p:strVal val="visible"/>
                                      </p:to>
                                    </p:set>
                                    <p:animEffect transition="in" filter="fade">
                                      <p:cBhvr>
                                        <p:cTn id="17" dur="2000"/>
                                        <p:tgtEl>
                                          <p:spTgt spid="573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7347">
                                            <p:txEl>
                                              <p:pRg st="2" end="2"/>
                                            </p:txEl>
                                          </p:spTgt>
                                        </p:tgtEl>
                                        <p:attrNameLst>
                                          <p:attrName>style.visibility</p:attrName>
                                        </p:attrNameLst>
                                      </p:cBhvr>
                                      <p:to>
                                        <p:strVal val="visible"/>
                                      </p:to>
                                    </p:set>
                                    <p:animEffect transition="in" filter="fade">
                                      <p:cBhvr>
                                        <p:cTn id="22" dur="2000"/>
                                        <p:tgtEl>
                                          <p:spTgt spid="573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7347">
                                            <p:txEl>
                                              <p:pRg st="3" end="3"/>
                                            </p:txEl>
                                          </p:spTgt>
                                        </p:tgtEl>
                                        <p:attrNameLst>
                                          <p:attrName>style.visibility</p:attrName>
                                        </p:attrNameLst>
                                      </p:cBhvr>
                                      <p:to>
                                        <p:strVal val="visible"/>
                                      </p:to>
                                    </p:set>
                                    <p:animEffect transition="in" filter="fade">
                                      <p:cBhvr>
                                        <p:cTn id="27" dur="2000"/>
                                        <p:tgtEl>
                                          <p:spTgt spid="5734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7347">
                                            <p:txEl>
                                              <p:pRg st="4" end="4"/>
                                            </p:txEl>
                                          </p:spTgt>
                                        </p:tgtEl>
                                        <p:attrNameLst>
                                          <p:attrName>style.visibility</p:attrName>
                                        </p:attrNameLst>
                                      </p:cBhvr>
                                      <p:to>
                                        <p:strVal val="visible"/>
                                      </p:to>
                                    </p:set>
                                    <p:animEffect transition="in" filter="fade">
                                      <p:cBhvr>
                                        <p:cTn id="32" dur="2000"/>
                                        <p:tgtEl>
                                          <p:spTgt spid="57347">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7347">
                                            <p:txEl>
                                              <p:pRg st="5" end="5"/>
                                            </p:txEl>
                                          </p:spTgt>
                                        </p:tgtEl>
                                        <p:attrNameLst>
                                          <p:attrName>style.visibility</p:attrName>
                                        </p:attrNameLst>
                                      </p:cBhvr>
                                      <p:to>
                                        <p:strVal val="visible"/>
                                      </p:to>
                                    </p:set>
                                    <p:animEffect transition="in" filter="fade">
                                      <p:cBhvr>
                                        <p:cTn id="37" dur="2000"/>
                                        <p:tgtEl>
                                          <p:spTgt spid="57347">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7347">
                                            <p:txEl>
                                              <p:pRg st="6" end="6"/>
                                            </p:txEl>
                                          </p:spTgt>
                                        </p:tgtEl>
                                        <p:attrNameLst>
                                          <p:attrName>style.visibility</p:attrName>
                                        </p:attrNameLst>
                                      </p:cBhvr>
                                      <p:to>
                                        <p:strVal val="visible"/>
                                      </p:to>
                                    </p:set>
                                    <p:animEffect transition="in" filter="fade">
                                      <p:cBhvr>
                                        <p:cTn id="42" dur="2000"/>
                                        <p:tgtEl>
                                          <p:spTgt spid="57347">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7347">
                                            <p:txEl>
                                              <p:pRg st="7" end="7"/>
                                            </p:txEl>
                                          </p:spTgt>
                                        </p:tgtEl>
                                        <p:attrNameLst>
                                          <p:attrName>style.visibility</p:attrName>
                                        </p:attrNameLst>
                                      </p:cBhvr>
                                      <p:to>
                                        <p:strVal val="visible"/>
                                      </p:to>
                                    </p:set>
                                    <p:animEffect transition="in" filter="fade">
                                      <p:cBhvr>
                                        <p:cTn id="47" dur="2000"/>
                                        <p:tgtEl>
                                          <p:spTgt spid="57347">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7347">
                                            <p:txEl>
                                              <p:pRg st="8" end="8"/>
                                            </p:txEl>
                                          </p:spTgt>
                                        </p:tgtEl>
                                        <p:attrNameLst>
                                          <p:attrName>style.visibility</p:attrName>
                                        </p:attrNameLst>
                                      </p:cBhvr>
                                      <p:to>
                                        <p:strVal val="visible"/>
                                      </p:to>
                                    </p:set>
                                    <p:animEffect transition="in" filter="fade">
                                      <p:cBhvr>
                                        <p:cTn id="52" dur="2000"/>
                                        <p:tgtEl>
                                          <p:spTgt spid="5734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animBg="1"/>
      <p:bldP spid="57347"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3" name="Slide Number Placeholder 4"/>
          <p:cNvSpPr>
            <a:spLocks noGrp="1"/>
          </p:cNvSpPr>
          <p:nvPr>
            <p:ph type="sldNum" sz="quarter" idx="12"/>
          </p:nvPr>
        </p:nvSpPr>
        <p:spPr bwMode="auto">
          <a:xfrm>
            <a:off x="65532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13D68583-81FA-4F2A-899D-33E889934BA0}" type="slidenum">
              <a:rPr lang="en-US" altLang="ar-EG" smtClean="0">
                <a:solidFill>
                  <a:schemeClr val="bg1"/>
                </a:solidFill>
              </a:rPr>
              <a:pPr/>
              <a:t>45</a:t>
            </a:fld>
            <a:endParaRPr lang="en-US" altLang="ar-EG">
              <a:solidFill>
                <a:schemeClr val="bg1"/>
              </a:solidFill>
            </a:endParaRPr>
          </a:p>
        </p:txBody>
      </p:sp>
      <p:sp>
        <p:nvSpPr>
          <p:cNvPr id="220165" name="Footer Placeholder 1"/>
          <p:cNvSpPr txBox="1">
            <a:spLocks/>
          </p:cNvSpPr>
          <p:nvPr/>
        </p:nvSpPr>
        <p:spPr bwMode="auto">
          <a:xfrm>
            <a:off x="3124200" y="66452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altLang="ar-EG" sz="1600" b="1">
                <a:solidFill>
                  <a:schemeClr val="bg1"/>
                </a:solidFill>
              </a:rPr>
              <a:t>إدارة التدريب</a:t>
            </a:r>
            <a:endParaRPr lang="en-US" altLang="ar-EG" sz="1600" b="1">
              <a:solidFill>
                <a:schemeClr val="bg1"/>
              </a:solidFill>
            </a:endParaRPr>
          </a:p>
          <a:p>
            <a:pPr algn="ctr" eaLnBrk="1" hangingPunct="1"/>
            <a:endParaRPr lang="en-US" altLang="ar-EG" sz="2400" b="1">
              <a:solidFill>
                <a:schemeClr val="bg1"/>
              </a:solidFill>
            </a:endParaRPr>
          </a:p>
        </p:txBody>
      </p:sp>
      <p:sp>
        <p:nvSpPr>
          <p:cNvPr id="2" name="Title 1"/>
          <p:cNvSpPr>
            <a:spLocks noGrp="1"/>
          </p:cNvSpPr>
          <p:nvPr>
            <p:ph type="title"/>
          </p:nvPr>
        </p:nvSpPr>
        <p:spPr>
          <a:xfrm>
            <a:off x="457200" y="2286000"/>
            <a:ext cx="8229600" cy="1143000"/>
          </a:xfrm>
          <a:solidFill>
            <a:srgbClr val="92D050"/>
          </a:solidFill>
        </p:spPr>
        <p:txBody>
          <a:bodyPr/>
          <a:lstStyle/>
          <a:p>
            <a:r>
              <a:rPr lang="en-US" b="1" dirty="0">
                <a:solidFill>
                  <a:srgbClr val="FF0000"/>
                </a:solidFill>
              </a:rPr>
              <a:t>Summary &amp; </a:t>
            </a:r>
            <a:r>
              <a:rPr lang="en-US" b="1" dirty="0" err="1">
                <a:solidFill>
                  <a:srgbClr val="FF0000"/>
                </a:solidFill>
              </a:rPr>
              <a:t>Conclussions</a:t>
            </a:r>
            <a:endParaRPr lang="ar-EG" b="1" dirty="0">
              <a:solidFill>
                <a:srgbClr val="FF0000"/>
              </a:solidFill>
            </a:endParaRPr>
          </a:p>
        </p:txBody>
      </p:sp>
    </p:spTree>
    <p:extLst>
      <p:ext uri="{BB962C8B-B14F-4D97-AF65-F5344CB8AC3E}">
        <p14:creationId xmlns:p14="http://schemas.microsoft.com/office/powerpoint/2010/main" val="297937470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Slide Number Placeholder 4"/>
          <p:cNvSpPr>
            <a:spLocks noGrp="1"/>
          </p:cNvSpPr>
          <p:nvPr>
            <p:ph type="sldNum" sz="quarter" idx="11"/>
          </p:nvPr>
        </p:nvSpPr>
        <p:spPr bwMode="auto">
          <a:xfrm>
            <a:off x="65532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07E16A21-6120-4100-AF4F-FFD395DB3A0E}" type="slidenum">
              <a:rPr lang="en-US" altLang="ar-EG" smtClean="0">
                <a:solidFill>
                  <a:schemeClr val="bg1"/>
                </a:solidFill>
              </a:rPr>
              <a:pPr/>
              <a:t>46</a:t>
            </a:fld>
            <a:endParaRPr lang="en-US" altLang="ar-EG">
              <a:solidFill>
                <a:schemeClr val="bg1"/>
              </a:solidFill>
            </a:endParaRPr>
          </a:p>
        </p:txBody>
      </p:sp>
      <p:sp>
        <p:nvSpPr>
          <p:cNvPr id="221187" name="Slide Number Placeholder 8"/>
          <p:cNvSpPr txBox="1">
            <a:spLocks noGrp="1"/>
          </p:cNvSpPr>
          <p:nvPr/>
        </p:nvSpPr>
        <p:spPr bwMode="auto">
          <a:xfrm>
            <a:off x="612775" y="6356350"/>
            <a:ext cx="1981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rtl="1" eaLnBrk="1" hangingPunct="1"/>
            <a:fld id="{E870C09F-24B9-43FF-B961-04CF7DA70592}" type="slidenum">
              <a:rPr lang="ar-EG" altLang="ar-EG" sz="1400">
                <a:solidFill>
                  <a:schemeClr val="bg1"/>
                </a:solidFill>
                <a:latin typeface="Gill Sans MT" pitchFamily="34" charset="0"/>
              </a:rPr>
              <a:pPr rtl="1" eaLnBrk="1" hangingPunct="1"/>
              <a:t>46</a:t>
            </a:fld>
            <a:endParaRPr lang="ar-EG" altLang="ar-EG" sz="1400">
              <a:solidFill>
                <a:schemeClr val="bg1"/>
              </a:solidFill>
              <a:latin typeface="Gill Sans MT" pitchFamily="34" charset="0"/>
            </a:endParaRPr>
          </a:p>
        </p:txBody>
      </p:sp>
      <p:sp>
        <p:nvSpPr>
          <p:cNvPr id="22119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r>
              <a:rPr lang="ar-EG" altLang="ar-EG" sz="1600">
                <a:solidFill>
                  <a:schemeClr val="bg1"/>
                </a:solidFill>
              </a:rPr>
              <a:t>إدارة التدريب</a:t>
            </a:r>
            <a:endParaRPr lang="en-US" altLang="ar-EG" sz="1600">
              <a:solidFill>
                <a:schemeClr val="bg1"/>
              </a:solidFill>
            </a:endParaRPr>
          </a:p>
          <a:p>
            <a:endParaRPr lang="en-US" altLang="ar-EG">
              <a:solidFill>
                <a:schemeClr val="bg1"/>
              </a:solidFill>
            </a:endParaRPr>
          </a:p>
        </p:txBody>
      </p:sp>
      <p:sp>
        <p:nvSpPr>
          <p:cNvPr id="221197" name="TextBox 7"/>
          <p:cNvSpPr txBox="1">
            <a:spLocks noChangeArrowheads="1"/>
          </p:cNvSpPr>
          <p:nvPr/>
        </p:nvSpPr>
        <p:spPr bwMode="auto">
          <a:xfrm>
            <a:off x="2057400" y="2895600"/>
            <a:ext cx="4572000" cy="769441"/>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en-US" altLang="ar-EG" sz="4400" b="1" dirty="0">
                <a:solidFill>
                  <a:srgbClr val="FFC000"/>
                </a:solidFill>
              </a:rPr>
              <a:t>Accountability</a:t>
            </a:r>
            <a:endParaRPr lang="ar-EG" altLang="ar-EG" sz="4400" b="1" dirty="0">
              <a:solidFill>
                <a:srgbClr val="FFC000"/>
              </a:solidFill>
            </a:endParaRPr>
          </a:p>
        </p:txBody>
      </p:sp>
    </p:spTree>
    <p:extLst>
      <p:ext uri="{BB962C8B-B14F-4D97-AF65-F5344CB8AC3E}">
        <p14:creationId xmlns:p14="http://schemas.microsoft.com/office/powerpoint/2010/main" val="32169413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Number Placeholder 4"/>
          <p:cNvSpPr>
            <a:spLocks noGrp="1"/>
          </p:cNvSpPr>
          <p:nvPr>
            <p:ph type="sldNum" sz="quarter" idx="12"/>
          </p:nvPr>
        </p:nvSpPr>
        <p:spPr bwMode="auto">
          <a:xfrm>
            <a:off x="65532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10AA18A5-A225-426C-AFE6-BB8BB94F5C22}" type="slidenum">
              <a:rPr lang="en-US" altLang="ar-EG" smtClean="0">
                <a:solidFill>
                  <a:srgbClr val="FFFFFF"/>
                </a:solidFill>
              </a:rPr>
              <a:pPr/>
              <a:t>47</a:t>
            </a:fld>
            <a:endParaRPr lang="en-US" altLang="ar-EG">
              <a:solidFill>
                <a:srgbClr val="FFFFFF"/>
              </a:solidFill>
            </a:endParaRPr>
          </a:p>
        </p:txBody>
      </p:sp>
      <p:sp>
        <p:nvSpPr>
          <p:cNvPr id="18" name="AutoShape 23"/>
          <p:cNvSpPr>
            <a:spLocks noChangeArrowheads="1"/>
          </p:cNvSpPr>
          <p:nvPr/>
        </p:nvSpPr>
        <p:spPr bwMode="auto">
          <a:xfrm>
            <a:off x="3505200" y="990600"/>
            <a:ext cx="3913188" cy="2971800"/>
          </a:xfrm>
          <a:prstGeom prst="wedgeEllipseCallout">
            <a:avLst>
              <a:gd name="adj1" fmla="val -63102"/>
              <a:gd name="adj2" fmla="val 39352"/>
            </a:avLst>
          </a:prstGeom>
          <a:solidFill>
            <a:srgbClr val="FF9933"/>
          </a:solidFill>
          <a:ln w="9525">
            <a:solidFill>
              <a:schemeClr val="tx1"/>
            </a:solidFill>
            <a:miter lim="800000"/>
            <a:headEnd/>
            <a:tailEnd/>
          </a:ln>
        </p:spPr>
        <p:txBody>
          <a:bodyPr wrap="none" anchor="ctr"/>
          <a:lstStyle/>
          <a:p>
            <a:pPr algn="ctr" rtl="1"/>
            <a:endParaRPr lang="en-US" altLang="en-US">
              <a:solidFill>
                <a:srgbClr val="000000"/>
              </a:solidFill>
            </a:endParaRPr>
          </a:p>
        </p:txBody>
      </p:sp>
      <p:sp>
        <p:nvSpPr>
          <p:cNvPr id="19" name="Text Box 24">
            <a:extLst/>
          </p:cNvPr>
          <p:cNvSpPr txBox="1">
            <a:spLocks noChangeArrowheads="1"/>
          </p:cNvSpPr>
          <p:nvPr/>
        </p:nvSpPr>
        <p:spPr bwMode="auto">
          <a:xfrm>
            <a:off x="3949700" y="1381125"/>
            <a:ext cx="3384550" cy="1938992"/>
          </a:xfrm>
          <a:prstGeom prst="rect">
            <a:avLst/>
          </a:prstGeom>
          <a:noFill/>
          <a:ln>
            <a:noFill/>
          </a:ln>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a:spcBef>
                <a:spcPct val="50000"/>
              </a:spcBef>
              <a:defRPr/>
            </a:pPr>
            <a:r>
              <a:rPr lang="en-US" altLang="en-US" sz="4000" b="1" dirty="0">
                <a:solidFill>
                  <a:srgbClr val="7030A0"/>
                </a:solidFill>
                <a:effectLst>
                  <a:outerShdw blurRad="38100" dist="38100" dir="2700000" algn="tl">
                    <a:srgbClr val="000000">
                      <a:alpha val="43137"/>
                    </a:srgbClr>
                  </a:outerShdw>
                </a:effectLst>
              </a:rPr>
              <a:t>Did you meet your anticipation?</a:t>
            </a:r>
            <a:endParaRPr lang="ar-SA" altLang="en-US" sz="4000" b="1" dirty="0">
              <a:solidFill>
                <a:srgbClr val="7030A0"/>
              </a:solidFill>
              <a:effectLst>
                <a:outerShdw blurRad="38100" dist="38100" dir="2700000" algn="tl">
                  <a:srgbClr val="000000">
                    <a:alpha val="43137"/>
                  </a:srgbClr>
                </a:outerShdw>
              </a:effectLst>
            </a:endParaRPr>
          </a:p>
        </p:txBody>
      </p:sp>
      <p:sp>
        <p:nvSpPr>
          <p:cNvPr id="222214" name="Footer Placeholder 1"/>
          <p:cNvSpPr txBox="1">
            <a:spLocks/>
          </p:cNvSpPr>
          <p:nvPr/>
        </p:nvSpPr>
        <p:spPr bwMode="auto">
          <a:xfrm>
            <a:off x="3124200" y="66452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altLang="ar-EG" sz="1600" b="1">
                <a:solidFill>
                  <a:schemeClr val="bg1"/>
                </a:solidFill>
              </a:rPr>
              <a:t>إدارة التدريب</a:t>
            </a:r>
            <a:endParaRPr lang="en-US" altLang="ar-EG" sz="1600" b="1">
              <a:solidFill>
                <a:schemeClr val="bg1"/>
              </a:solidFill>
            </a:endParaRPr>
          </a:p>
          <a:p>
            <a:pPr algn="ctr" eaLnBrk="1" hangingPunct="1"/>
            <a:endParaRPr lang="en-US" altLang="ar-EG" sz="2400" b="1">
              <a:solidFill>
                <a:schemeClr val="bg1"/>
              </a:solidFill>
            </a:endParaRPr>
          </a:p>
        </p:txBody>
      </p:sp>
      <p:pic>
        <p:nvPicPr>
          <p:cNvPr id="7" name="Picture 2" descr="faculty logo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2819400"/>
            <a:ext cx="2209800" cy="20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45360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in)">
                                      <p:cBhvr>
                                        <p:cTn id="7" dur="500"/>
                                        <p:tgtEl>
                                          <p:spTgt spid="18"/>
                                        </p:tgtEl>
                                      </p:cBhvr>
                                    </p:animEffect>
                                  </p:childTnLst>
                                </p:cTn>
                              </p:par>
                            </p:childTnLst>
                          </p:cTn>
                        </p:par>
                        <p:par>
                          <p:cTn id="8" fill="hold" nodeType="afterGroup">
                            <p:stCondLst>
                              <p:cond delay="500"/>
                            </p:stCondLst>
                            <p:childTnLst>
                              <p:par>
                                <p:cTn id="9" presetID="4" presetClass="entr" presetSubtype="16"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ox(in)">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autoUpdateAnimBg="0"/>
      <p:bldP spid="19"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1485900" y="877888"/>
            <a:ext cx="6172200" cy="857250"/>
          </a:xfrm>
        </p:spPr>
        <p:txBody>
          <a:bodyPr rtlCol="0">
            <a:normAutofit/>
          </a:bodyPr>
          <a:lstStyle/>
          <a:p>
            <a:pPr eaLnBrk="1" fontAlgn="auto" hangingPunct="1">
              <a:spcAft>
                <a:spcPts val="0"/>
              </a:spcAft>
              <a:defRPr/>
            </a:pPr>
            <a:r>
              <a:rPr lang="ar-EG" sz="4050" b="1" dirty="0">
                <a:solidFill>
                  <a:srgbClr val="C00000"/>
                </a:solidFill>
              </a:rPr>
              <a:t>عزيزي </a:t>
            </a:r>
            <a:r>
              <a:rPr lang="ar-EG" sz="4050" b="1" dirty="0" smtClean="0">
                <a:solidFill>
                  <a:srgbClr val="C00000"/>
                </a:solidFill>
              </a:rPr>
              <a:t>الطالب</a:t>
            </a:r>
            <a:endParaRPr lang="en-US" sz="4050" b="1" dirty="0">
              <a:solidFill>
                <a:srgbClr val="C00000"/>
              </a:solidFill>
            </a:endParaRPr>
          </a:p>
        </p:txBody>
      </p:sp>
      <p:sp>
        <p:nvSpPr>
          <p:cNvPr id="3" name="Content Placeholder 2">
            <a:extLst/>
          </p:cNvPr>
          <p:cNvSpPr>
            <a:spLocks noGrp="1"/>
          </p:cNvSpPr>
          <p:nvPr>
            <p:ph idx="1"/>
          </p:nvPr>
        </p:nvSpPr>
        <p:spPr>
          <a:xfrm>
            <a:off x="457200" y="2066925"/>
            <a:ext cx="8229600" cy="3395663"/>
          </a:xfrm>
        </p:spPr>
        <p:txBody>
          <a:bodyPr rtlCol="0">
            <a:normAutofit/>
          </a:bodyPr>
          <a:lstStyle/>
          <a:p>
            <a:pPr algn="r" rtl="1" eaLnBrk="1" fontAlgn="auto" hangingPunct="1">
              <a:spcAft>
                <a:spcPts val="0"/>
              </a:spcAft>
              <a:defRPr/>
            </a:pPr>
            <a:r>
              <a:rPr lang="ar-EG" sz="2700" b="1" dirty="0"/>
              <a:t>يرجي الانتباه لضرورة الدخول على موقع الكلية:</a:t>
            </a:r>
          </a:p>
          <a:p>
            <a:pPr marL="0" indent="0" rtl="1">
              <a:buNone/>
              <a:defRPr/>
            </a:pPr>
            <a:r>
              <a:rPr lang="ar-EG" sz="2800" b="1" dirty="0"/>
              <a:t> </a:t>
            </a:r>
            <a:r>
              <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http://www.sohag-univ.edu.eg/facemed/</a:t>
            </a:r>
            <a:endParaRPr lang="ar-EG"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rtl="1">
              <a:defRPr/>
            </a:pPr>
            <a:r>
              <a:rPr lang="ar-EG" sz="2700" b="1"/>
              <a:t> </a:t>
            </a:r>
            <a:r>
              <a:rPr lang="ar-EG" sz="2700" b="1" smtClean="0"/>
              <a:t> يرجى التسجيل على موقع البرنامج</a:t>
            </a:r>
          </a:p>
          <a:p>
            <a:pPr algn="r" rtl="1" eaLnBrk="1" fontAlgn="auto" hangingPunct="1">
              <a:spcAft>
                <a:spcPts val="0"/>
              </a:spcAft>
              <a:defRPr/>
            </a:pPr>
            <a:endParaRPr lang="en-US" sz="2700" b="1" dirty="0"/>
          </a:p>
        </p:txBody>
      </p:sp>
      <p:sp>
        <p:nvSpPr>
          <p:cNvPr id="223236" name="Footer Placeholder 3"/>
          <p:cNvSpPr>
            <a:spLocks noGrp="1"/>
          </p:cNvSpPr>
          <p:nvPr>
            <p:ph type="ftr" sz="quarter" idx="11"/>
          </p:nvPr>
        </p:nvSpPr>
        <p:spPr bwMode="auto">
          <a:xfrm>
            <a:off x="3124200" y="5726113"/>
            <a:ext cx="2895600" cy="2730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r>
              <a:rPr lang="ar-EG" altLang="ar-EG" b="1">
                <a:solidFill>
                  <a:schemeClr val="bg1"/>
                </a:solidFill>
              </a:rPr>
              <a:t>إدارة التدريب </a:t>
            </a:r>
            <a:endParaRPr lang="en-US" altLang="ar-EG" b="1">
              <a:solidFill>
                <a:schemeClr val="bg1"/>
              </a:solidFill>
            </a:endParaRPr>
          </a:p>
        </p:txBody>
      </p:sp>
      <p:sp>
        <p:nvSpPr>
          <p:cNvPr id="223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60B4BB45-69AF-4A54-B6AE-78E2CBEC4754}" type="slidenum">
              <a:rPr lang="en-US" altLang="ar-EG" smtClean="0">
                <a:solidFill>
                  <a:srgbClr val="898989"/>
                </a:solidFill>
              </a:rPr>
              <a:pPr/>
              <a:t>48</a:t>
            </a:fld>
            <a:endParaRPr lang="en-US" altLang="ar-EG">
              <a:solidFill>
                <a:srgbClr val="898989"/>
              </a:solidFill>
            </a:endParaRPr>
          </a:p>
        </p:txBody>
      </p:sp>
      <p:sp>
        <p:nvSpPr>
          <p:cNvPr id="223238" name="Footer Placeholder 1"/>
          <p:cNvSpPr txBox="1">
            <a:spLocks/>
          </p:cNvSpPr>
          <p:nvPr/>
        </p:nvSpPr>
        <p:spPr bwMode="auto">
          <a:xfrm>
            <a:off x="3124200" y="66452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altLang="ar-EG" sz="1600" b="1">
                <a:solidFill>
                  <a:schemeClr val="bg1"/>
                </a:solidFill>
              </a:rPr>
              <a:t>إدارة التدريب</a:t>
            </a:r>
            <a:endParaRPr lang="en-US" altLang="ar-EG" sz="1600" b="1">
              <a:solidFill>
                <a:schemeClr val="bg1"/>
              </a:solidFill>
            </a:endParaRPr>
          </a:p>
          <a:p>
            <a:pPr algn="ctr" eaLnBrk="1" hangingPunct="1"/>
            <a:endParaRPr lang="en-US" altLang="ar-EG" sz="2400" b="1">
              <a:solidFill>
                <a:schemeClr val="bg1"/>
              </a:solidFill>
            </a:endParaRPr>
          </a:p>
        </p:txBody>
      </p:sp>
    </p:spTree>
    <p:extLst>
      <p:ext uri="{BB962C8B-B14F-4D97-AF65-F5344CB8AC3E}">
        <p14:creationId xmlns:p14="http://schemas.microsoft.com/office/powerpoint/2010/main" val="798977259"/>
      </p:ext>
    </p:extLst>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9" name="Slide Number Placeholder 4"/>
          <p:cNvSpPr>
            <a:spLocks noGrp="1"/>
          </p:cNvSpPr>
          <p:nvPr>
            <p:ph type="sldNum" sz="quarter" idx="12"/>
          </p:nvPr>
        </p:nvSpPr>
        <p:spPr bwMode="auto">
          <a:xfrm>
            <a:off x="65532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858054DF-B5DE-4D0E-BB26-79A674694DCF}" type="slidenum">
              <a:rPr lang="en-US" altLang="ar-EG" smtClean="0">
                <a:solidFill>
                  <a:schemeClr val="bg1"/>
                </a:solidFill>
              </a:rPr>
              <a:pPr/>
              <a:t>49</a:t>
            </a:fld>
            <a:endParaRPr lang="en-US" altLang="ar-EG">
              <a:solidFill>
                <a:schemeClr val="bg1"/>
              </a:solidFill>
            </a:endParaRPr>
          </a:p>
        </p:txBody>
      </p:sp>
      <p:sp>
        <p:nvSpPr>
          <p:cNvPr id="224261" name="Footer Placeholder 1"/>
          <p:cNvSpPr txBox="1">
            <a:spLocks/>
          </p:cNvSpPr>
          <p:nvPr/>
        </p:nvSpPr>
        <p:spPr bwMode="auto">
          <a:xfrm>
            <a:off x="3124200" y="66452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altLang="ar-EG" sz="1600" b="1">
                <a:solidFill>
                  <a:schemeClr val="bg1"/>
                </a:solidFill>
              </a:rPr>
              <a:t>إدارة التدريب</a:t>
            </a:r>
            <a:endParaRPr lang="en-US" altLang="ar-EG" sz="1600" b="1">
              <a:solidFill>
                <a:schemeClr val="bg1"/>
              </a:solidFill>
            </a:endParaRPr>
          </a:p>
          <a:p>
            <a:pPr algn="ctr" eaLnBrk="1" hangingPunct="1"/>
            <a:endParaRPr lang="en-US" altLang="ar-EG" sz="2400" b="1">
              <a:solidFill>
                <a:schemeClr val="bg1"/>
              </a:solidFill>
            </a:endParaRPr>
          </a:p>
        </p:txBody>
      </p:sp>
      <p:sp>
        <p:nvSpPr>
          <p:cNvPr id="2" name="Title 1"/>
          <p:cNvSpPr>
            <a:spLocks noGrp="1"/>
          </p:cNvSpPr>
          <p:nvPr>
            <p:ph type="title"/>
          </p:nvPr>
        </p:nvSpPr>
        <p:spPr>
          <a:xfrm>
            <a:off x="457200" y="990600"/>
            <a:ext cx="8229600" cy="5029200"/>
          </a:xfrm>
          <a:solidFill>
            <a:srgbClr val="FFFF00"/>
          </a:solidFill>
        </p:spPr>
        <p:txBody>
          <a:bodyPr>
            <a:noAutofit/>
          </a:bodyPr>
          <a:lstStyle/>
          <a:p>
            <a:pPr marL="1143000" indent="-1143000" algn="l">
              <a:buFont typeface="Arial" pitchFamily="34" charset="0"/>
              <a:buChar char="•"/>
            </a:pPr>
            <a:r>
              <a:rPr lang="en-US" sz="9600" b="1" dirty="0">
                <a:solidFill>
                  <a:srgbClr val="FF0000"/>
                </a:solidFill>
              </a:rPr>
              <a:t>Reflection</a:t>
            </a:r>
            <a:br>
              <a:rPr lang="en-US" sz="9600" b="1" dirty="0">
                <a:solidFill>
                  <a:srgbClr val="FF0000"/>
                </a:solidFill>
              </a:rPr>
            </a:br>
            <a:r>
              <a:rPr lang="en-US" sz="9600" b="1" dirty="0">
                <a:solidFill>
                  <a:srgbClr val="FF0000"/>
                </a:solidFill>
              </a:rPr>
              <a:t>- </a:t>
            </a:r>
            <a:r>
              <a:rPr lang="en-US" sz="9600" b="1" dirty="0">
                <a:solidFill>
                  <a:srgbClr val="7030A0"/>
                </a:solidFill>
              </a:rPr>
              <a:t>Seminar</a:t>
            </a:r>
            <a:br>
              <a:rPr lang="en-US" sz="9600" b="1" dirty="0">
                <a:solidFill>
                  <a:srgbClr val="7030A0"/>
                </a:solidFill>
              </a:rPr>
            </a:br>
            <a:r>
              <a:rPr lang="en-US" sz="9600" b="1" dirty="0">
                <a:solidFill>
                  <a:srgbClr val="7030A0"/>
                </a:solidFill>
              </a:rPr>
              <a:t>- Portfolio</a:t>
            </a:r>
            <a:endParaRPr lang="ar-EG" sz="9600" b="1" dirty="0">
              <a:solidFill>
                <a:srgbClr val="7030A0"/>
              </a:solidFill>
            </a:endParaRPr>
          </a:p>
        </p:txBody>
      </p:sp>
    </p:spTree>
    <p:extLst>
      <p:ext uri="{BB962C8B-B14F-4D97-AF65-F5344CB8AC3E}">
        <p14:creationId xmlns:p14="http://schemas.microsoft.com/office/powerpoint/2010/main" val="38487107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flowers.jpg">
            <a:extLst/>
          </p:cNvPr>
          <p:cNvPicPr>
            <a:picLocks noChangeAspect="1"/>
          </p:cNvPicPr>
          <p:nvPr/>
        </p:nvPicPr>
        <p:blipFill>
          <a:blip r:embed="rId2" cstate="print"/>
          <a:stretch>
            <a:fillRect/>
          </a:stretch>
        </p:blipFill>
        <p:spPr bwMode="auto">
          <a:xfrm>
            <a:off x="457200" y="1676400"/>
            <a:ext cx="3744416" cy="3744416"/>
          </a:xfrm>
          <a:prstGeom prst="ellipse">
            <a:avLst/>
          </a:prstGeom>
          <a:ln>
            <a:noFill/>
          </a:ln>
          <a:effectLst>
            <a:outerShdw blurRad="50800" dist="38100" dir="2700000" algn="tl" rotWithShape="0">
              <a:prstClr val="black">
                <a:alpha val="40000"/>
              </a:prstClr>
            </a:outerShdw>
            <a:reflection blurRad="6350" stA="50000" endA="300" endPos="90000" dist="50800" dir="5400000" sy="-100000" algn="bl" rotWithShape="0"/>
            <a:softEdge rad="112500"/>
          </a:effectLst>
        </p:spPr>
      </p:pic>
      <p:sp>
        <p:nvSpPr>
          <p:cNvPr id="5" name="Title 1">
            <a:extLst/>
          </p:cNvPr>
          <p:cNvSpPr txBox="1">
            <a:spLocks/>
          </p:cNvSpPr>
          <p:nvPr/>
        </p:nvSpPr>
        <p:spPr>
          <a:xfrm>
            <a:off x="2895600" y="3287241"/>
            <a:ext cx="6096000" cy="1686397"/>
          </a:xfrm>
          <a:prstGeom prst="rect">
            <a:avLst/>
          </a:prstGeom>
        </p:spPr>
        <p:txBody>
          <a:bodyPr lIns="0" tIns="9144" rIns="0" bIns="9144" anchor="b">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fontAlgn="auto" hangingPunct="1">
              <a:spcAft>
                <a:spcPts val="0"/>
              </a:spcAft>
              <a:defRPr/>
            </a:pPr>
            <a:r>
              <a:rPr lang="ar-EG"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mj-ea"/>
              </a:rPr>
              <a:t>يسعدنا التواصل مع </a:t>
            </a:r>
            <a:r>
              <a:rPr lang="ar-EG" sz="44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mj-ea"/>
              </a:rPr>
              <a:t>حضراتكم</a:t>
            </a:r>
            <a:endParaRPr lang="ar-EG"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mj-ea"/>
            </a:endParaRPr>
          </a:p>
          <a:p>
            <a:pPr rtl="1">
              <a:defRPr/>
            </a:pPr>
            <a:r>
              <a:rPr lang="ar-EG" sz="3600" b="1" dirty="0"/>
              <a:t> </a:t>
            </a:r>
            <a:r>
              <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http://www.sohag-univ.edu.eg/facemed/</a:t>
            </a:r>
            <a:endParaRPr lang="ar-EG"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Title 1">
            <a:extLst/>
          </p:cNvPr>
          <p:cNvSpPr txBox="1">
            <a:spLocks/>
          </p:cNvSpPr>
          <p:nvPr/>
        </p:nvSpPr>
        <p:spPr>
          <a:xfrm>
            <a:off x="4343400" y="1905000"/>
            <a:ext cx="3794448" cy="1258416"/>
          </a:xfrm>
          <a:prstGeom prst="rect">
            <a:avLst/>
          </a:prstGeom>
          <a:solidFill>
            <a:srgbClr val="FFFF00"/>
          </a:solidFill>
          <a:ln>
            <a:noFill/>
          </a:ln>
        </p:spPr>
        <p:txBody>
          <a:bodyPr lIns="0" tIns="9144" rIns="0" bIns="9144" anchor="b">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fontAlgn="auto" hangingPunct="1">
              <a:lnSpc>
                <a:spcPct val="150000"/>
              </a:lnSpc>
              <a:spcAft>
                <a:spcPts val="0"/>
              </a:spcAft>
              <a:defRPr/>
            </a:pPr>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a typeface="+mj-ea"/>
                <a:cs typeface="AF_Taif Normal" pitchFamily="2" charset="-78"/>
              </a:rPr>
              <a:t>Thank you</a:t>
            </a:r>
            <a:endParaRPr lang="ar-EG"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a typeface="+mj-ea"/>
              <a:cs typeface="AF_Taif Normal" pitchFamily="2" charset="-78"/>
            </a:endParaRPr>
          </a:p>
        </p:txBody>
      </p:sp>
      <p:sp>
        <p:nvSpPr>
          <p:cNvPr id="225285" name="Slide Number Placeholder 4"/>
          <p:cNvSpPr>
            <a:spLocks noGrp="1"/>
          </p:cNvSpPr>
          <p:nvPr>
            <p:ph type="sldNum" sz="quarter" idx="12"/>
          </p:nvPr>
        </p:nvSpPr>
        <p:spPr bwMode="auto">
          <a:xfrm>
            <a:off x="65532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31E6CBE2-7512-4E34-99C9-63154DBFEE5A}" type="slidenum">
              <a:rPr lang="en-US" altLang="ar-EG" smtClean="0">
                <a:solidFill>
                  <a:schemeClr val="bg1"/>
                </a:solidFill>
              </a:rPr>
              <a:pPr/>
              <a:t>50</a:t>
            </a:fld>
            <a:endParaRPr lang="en-US" altLang="ar-EG">
              <a:solidFill>
                <a:schemeClr val="bg1"/>
              </a:solidFill>
            </a:endParaRPr>
          </a:p>
        </p:txBody>
      </p:sp>
      <p:sp>
        <p:nvSpPr>
          <p:cNvPr id="225286" name="Slide Number Placeholder 8"/>
          <p:cNvSpPr txBox="1">
            <a:spLocks noGrp="1" noChangeArrowheads="1"/>
          </p:cNvSpPr>
          <p:nvPr/>
        </p:nvSpPr>
        <p:spPr bwMode="auto">
          <a:xfrm>
            <a:off x="765175" y="6508750"/>
            <a:ext cx="1981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rtl="1" eaLnBrk="1" hangingPunct="1"/>
            <a:fld id="{73CC5340-4336-481B-99CC-F9D61B6C7D7D}" type="slidenum">
              <a:rPr lang="ar-EG" altLang="ar-EG" sz="1200">
                <a:solidFill>
                  <a:srgbClr val="898989"/>
                </a:solidFill>
              </a:rPr>
              <a:pPr rtl="1" eaLnBrk="1" hangingPunct="1"/>
              <a:t>50</a:t>
            </a:fld>
            <a:endParaRPr lang="ar-EG" altLang="ar-EG" sz="1200">
              <a:solidFill>
                <a:srgbClr val="898989"/>
              </a:solidFill>
            </a:endParaRPr>
          </a:p>
        </p:txBody>
      </p:sp>
      <p:sp>
        <p:nvSpPr>
          <p:cNvPr id="225287" name="Footer Placeholder 1"/>
          <p:cNvSpPr txBox="1">
            <a:spLocks/>
          </p:cNvSpPr>
          <p:nvPr/>
        </p:nvSpPr>
        <p:spPr bwMode="auto">
          <a:xfrm>
            <a:off x="3124200" y="66452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altLang="ar-EG" sz="1600" b="1">
                <a:solidFill>
                  <a:schemeClr val="bg1"/>
                </a:solidFill>
              </a:rPr>
              <a:t>إدارة التدريب</a:t>
            </a:r>
            <a:endParaRPr lang="en-US" altLang="ar-EG" sz="1600" b="1">
              <a:solidFill>
                <a:schemeClr val="bg1"/>
              </a:solidFill>
            </a:endParaRPr>
          </a:p>
          <a:p>
            <a:pPr algn="ctr" eaLnBrk="1" hangingPunct="1"/>
            <a:endParaRPr lang="en-US" altLang="ar-EG" sz="2400" b="1">
              <a:solidFill>
                <a:schemeClr val="bg1"/>
              </a:solidFill>
            </a:endParaRPr>
          </a:p>
        </p:txBody>
      </p:sp>
      <p:sp>
        <p:nvSpPr>
          <p:cNvPr id="225288" name="Rectangle 7"/>
          <p:cNvSpPr>
            <a:spLocks noChangeArrowheads="1"/>
          </p:cNvSpPr>
          <p:nvPr/>
        </p:nvSpPr>
        <p:spPr bwMode="auto">
          <a:xfrm>
            <a:off x="2362200" y="5334000"/>
            <a:ext cx="6781800" cy="95091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eaLnBrk="1" hangingPunct="1">
              <a:lnSpc>
                <a:spcPct val="90000"/>
              </a:lnSpc>
            </a:pPr>
            <a:r>
              <a:rPr lang="ar-EG" altLang="ar-EG" sz="3100" b="1" dirty="0">
                <a:solidFill>
                  <a:srgbClr val="7030A0"/>
                </a:solidFill>
              </a:rPr>
              <a:t>01001986936</a:t>
            </a:r>
          </a:p>
          <a:p>
            <a:pPr algn="ctr" rtl="1" eaLnBrk="1" hangingPunct="1">
              <a:lnSpc>
                <a:spcPct val="90000"/>
              </a:lnSpc>
            </a:pPr>
            <a:r>
              <a:rPr lang="en-US" altLang="ar-EG" sz="3100" b="1" dirty="0">
                <a:solidFill>
                  <a:srgbClr val="7030A0"/>
                </a:solidFill>
              </a:rPr>
              <a:t>Mostafa_atya@med.sohag.edu.eg</a:t>
            </a:r>
            <a:endParaRPr lang="ar-EG" altLang="ar-EG" sz="3100" b="1" dirty="0">
              <a:solidFill>
                <a:srgbClr val="7030A0"/>
              </a:solidFill>
            </a:endParaRPr>
          </a:p>
        </p:txBody>
      </p:sp>
    </p:spTree>
    <p:extLst>
      <p:ext uri="{BB962C8B-B14F-4D97-AF65-F5344CB8AC3E}">
        <p14:creationId xmlns:p14="http://schemas.microsoft.com/office/powerpoint/2010/main" val="2686492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2883</Words>
  <Application>Microsoft Office PowerPoint</Application>
  <PresentationFormat>On-screen Show (4:3)</PresentationFormat>
  <Paragraphs>397</Paragraphs>
  <Slides>50</Slides>
  <Notes>28</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learning in higher education, adult learning, effective study skills</vt:lpstr>
      <vt:lpstr>أهلا بحضراتكم</vt:lpstr>
      <vt:lpstr>PowerPoint Presentation</vt:lpstr>
      <vt:lpstr>Anticipations</vt:lpstr>
      <vt:lpstr>Learning Objectives</vt:lpstr>
      <vt:lpstr>PowerPoint Presentation</vt:lpstr>
      <vt:lpstr>Learning Objectives (continue)</vt:lpstr>
      <vt:lpstr>Adult Learning Principles</vt:lpstr>
      <vt:lpstr>Learning</vt:lpstr>
      <vt:lpstr>Adult Learning Principles</vt:lpstr>
      <vt:lpstr>Learning Is Change</vt:lpstr>
      <vt:lpstr>Characteristics of Adult Learners</vt:lpstr>
      <vt:lpstr>The Learning (Kolb) Cycle</vt:lpstr>
      <vt:lpstr>Learning Styles</vt:lpstr>
      <vt:lpstr>PowerPoint Presentation</vt:lpstr>
      <vt:lpstr>Words of Wisdom</vt:lpstr>
      <vt:lpstr>PowerPoint Presentation</vt:lpstr>
      <vt:lpstr>PowerPoint Presentation</vt:lpstr>
      <vt:lpstr>PowerPoint Presentation</vt:lpstr>
      <vt:lpstr>Models of Learning &amp; Teaching in Higher Education</vt:lpstr>
      <vt:lpstr>3 Types of people/lecturers</vt:lpstr>
      <vt:lpstr>Teaching</vt:lpstr>
      <vt:lpstr>Curriculum model</vt:lpstr>
      <vt:lpstr>Teaching and Curriculum 1960s</vt:lpstr>
      <vt:lpstr>Teaching and Curriculum 1980s</vt:lpstr>
      <vt:lpstr>Teaching and Curriculum 2000</vt:lpstr>
      <vt:lpstr>Teaching and Curriculum today</vt:lpstr>
      <vt:lpstr>Conditions for learning</vt:lpstr>
      <vt:lpstr>Frameworks for student learning</vt:lpstr>
      <vt:lpstr>Bloom’s Taxonomy</vt:lpstr>
      <vt:lpstr>Bloom’s Taxonomy</vt:lpstr>
      <vt:lpstr>PowerPoint Presentation</vt:lpstr>
      <vt:lpstr>إستراتيجيات التدريس والتعلم والتقويم باللائحة الجديدة ـــــــــــــــــــــــــــــــــــــــــــــــــــــــــــــــــــــــ</vt:lpstr>
      <vt:lpstr>المحاضرات:</vt:lpstr>
      <vt:lpstr>المحاضرات:</vt:lpstr>
      <vt:lpstr>المحاضرات:</vt:lpstr>
      <vt:lpstr>التدريب العملي</vt:lpstr>
      <vt:lpstr>الجلسات التفاعلية الأخري  Seminars, SDL, Small group discussions</vt:lpstr>
      <vt:lpstr>التعليم الإلكتروني:</vt:lpstr>
      <vt:lpstr>ملف الإنجازات Student Portfolio</vt:lpstr>
      <vt:lpstr>استراتيجيات التقويم</vt:lpstr>
      <vt:lpstr>استراتيجيات التقويم «تابع»</vt:lpstr>
      <vt:lpstr> </vt:lpstr>
      <vt:lpstr>Challenges for the future</vt:lpstr>
      <vt:lpstr>Summary &amp; Conclussions</vt:lpstr>
      <vt:lpstr>PowerPoint Presentation</vt:lpstr>
      <vt:lpstr>PowerPoint Presentation</vt:lpstr>
      <vt:lpstr>عزيزي الطالب</vt:lpstr>
      <vt:lpstr>Reflection - Seminar - Portfolio</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pc</cp:lastModifiedBy>
  <cp:revision>21</cp:revision>
  <dcterms:created xsi:type="dcterms:W3CDTF">2006-08-16T00:00:00Z</dcterms:created>
  <dcterms:modified xsi:type="dcterms:W3CDTF">2018-09-18T06:03:43Z</dcterms:modified>
</cp:coreProperties>
</file>