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25" r:id="rId4"/>
    <p:sldId id="301" r:id="rId5"/>
    <p:sldId id="323" r:id="rId6"/>
    <p:sldId id="302" r:id="rId7"/>
    <p:sldId id="321" r:id="rId8"/>
    <p:sldId id="303" r:id="rId9"/>
    <p:sldId id="304" r:id="rId10"/>
    <p:sldId id="263" r:id="rId11"/>
    <p:sldId id="305" r:id="rId12"/>
    <p:sldId id="264" r:id="rId13"/>
    <p:sldId id="306" r:id="rId14"/>
    <p:sldId id="316" r:id="rId15"/>
    <p:sldId id="314" r:id="rId16"/>
    <p:sldId id="315" r:id="rId17"/>
    <p:sldId id="322" r:id="rId18"/>
    <p:sldId id="317" r:id="rId19"/>
    <p:sldId id="265" r:id="rId20"/>
    <p:sldId id="307" r:id="rId21"/>
    <p:sldId id="267" r:id="rId22"/>
    <p:sldId id="308" r:id="rId23"/>
    <p:sldId id="268" r:id="rId24"/>
    <p:sldId id="313" r:id="rId25"/>
    <p:sldId id="269" r:id="rId26"/>
    <p:sldId id="309" r:id="rId27"/>
    <p:sldId id="310" r:id="rId28"/>
    <p:sldId id="270" r:id="rId29"/>
    <p:sldId id="271" r:id="rId30"/>
    <p:sldId id="311" r:id="rId31"/>
    <p:sldId id="272" r:id="rId32"/>
    <p:sldId id="273" r:id="rId33"/>
    <p:sldId id="274" r:id="rId34"/>
    <p:sldId id="31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B8A1-3007-4DA0-A94E-E60EC2AEC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DD40B-3E09-4096-8204-C7D5DCD8C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C26CA-4E7E-4330-A116-ADE0DFCB4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75E7B-8F70-4A6B-8AD0-C32C3298F0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13699-B7BB-4756-B1A4-71E118D9E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3436F-5AD9-4382-929F-6B8D11C6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201B4-444B-42CB-99E2-25A2E03B3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7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84AE8-CD42-4142-AD55-91AD5B181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80DAC-531F-4B05-B89A-02E8E89B3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EE585-5C88-4E69-8B66-791343936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75E7B-8F70-4A6B-8AD0-C32C3298F0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DC270-4CCE-475A-BF2F-44C5464EC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62A3F-D939-4CDD-9739-7E638B07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201B4-444B-42CB-99E2-25A2E03B3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7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83D5DC-0816-4642-A84C-2D800304C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57BD4-3C97-4F4C-91A2-64A5015B3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0D9F4-AD12-43D9-990F-E5B531965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75E7B-8F70-4A6B-8AD0-C32C3298F0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AA2E-3462-4E35-9786-87EF6AF6B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E150D-D4C1-4DA3-BF0C-F4715C55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201B4-444B-42CB-99E2-25A2E03B3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05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7" name="Group 2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grpSp>
          <p:nvGrpSpPr>
            <p:cNvPr id="2050" name="Group 2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2051" name="Group 3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052" name="Oval 4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  <p:sp>
              <p:nvSpPr>
                <p:cNvPr id="2053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8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  <p:sp>
              <p:nvSpPr>
                <p:cNvPr id="2054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  <p:sp>
              <p:nvSpPr>
                <p:cNvPr id="2055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  <p:sp>
              <p:nvSpPr>
                <p:cNvPr id="2056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</p:grpSp>
          <p:grpSp>
            <p:nvGrpSpPr>
              <p:cNvPr id="2057" name="Group 9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2058" name="Oval 10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  <p:sp>
              <p:nvSpPr>
                <p:cNvPr id="2059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8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  <p:sp>
              <p:nvSpPr>
                <p:cNvPr id="2060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  <p:sp>
              <p:nvSpPr>
                <p:cNvPr id="2061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  <p:sp>
              <p:nvSpPr>
                <p:cNvPr id="2062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</p:grpSp>
          <p:grpSp>
            <p:nvGrpSpPr>
              <p:cNvPr id="2063" name="Group 15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2064" name="Oval 16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  <p:sp>
              <p:nvSpPr>
                <p:cNvPr id="2065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8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  <p:sp>
              <p:nvSpPr>
                <p:cNvPr id="2066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  <p:sp>
              <p:nvSpPr>
                <p:cNvPr id="2067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  <p:sp>
              <p:nvSpPr>
                <p:cNvPr id="2068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ar-EG" sz="1800"/>
                </a:p>
              </p:txBody>
            </p:sp>
          </p:grpSp>
        </p:grpSp>
        <p:sp>
          <p:nvSpPr>
            <p:cNvPr id="2074" name="Line 26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r-EG" sz="1800"/>
            </a:p>
          </p:txBody>
        </p:sp>
        <p:sp>
          <p:nvSpPr>
            <p:cNvPr id="2075" name="Line 27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r-EG" sz="1800"/>
            </a:p>
          </p:txBody>
        </p:sp>
        <p:sp>
          <p:nvSpPr>
            <p:cNvPr id="2076" name="Line 28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r-EG" sz="1800"/>
            </a:p>
          </p:txBody>
        </p:sp>
      </p:grpSp>
      <p:sp>
        <p:nvSpPr>
          <p:cNvPr id="2069" name="Rectangle 21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ar-SA" altLang="ar-EG" noProof="0"/>
              <a:t>انقر لتحرير نمط العنوان الرئيسي</a:t>
            </a: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ar-SA" altLang="ar-EG" noProof="0"/>
              <a:t>انقر لتحرير نمط العنوان الثانوي الرئيسي</a:t>
            </a: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b="0"/>
            </a:lvl1pPr>
          </a:lstStyle>
          <a:p>
            <a:endParaRPr lang="en-US" altLang="ar-EG"/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b="0"/>
            </a:lvl1pPr>
          </a:lstStyle>
          <a:p>
            <a:endParaRPr lang="en-US" altLang="ar-EG"/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b="0"/>
            </a:lvl1pPr>
          </a:lstStyle>
          <a:p>
            <a:fld id="{E9EE45DE-7C54-4F9C-8591-2953C8EF86DB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4104301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B6771-C6EA-4108-973D-C9E1F9C6E051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404713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DBFAC-D189-44E3-BE28-342FF795100E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028453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065FC-1A67-4D2B-BFDF-50D0DD0F9D63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878020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9257AB-8E6D-42D7-B575-734A6E392557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328988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6F834-4AB2-436D-9BBC-EBD39F3215FF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000511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EE9E-82B0-4CEA-B6A1-C772D17AA8CB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526354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D95A6-E6C7-4972-97DC-C5FE264DF49A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75944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4EE3-12BE-42F4-9A30-E232DF52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FD2D3-2E57-4D05-98EC-B9B8AAD6B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7AC21-B574-47C6-9D46-41C8FA58A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75E7B-8F70-4A6B-8AD0-C32C3298F0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41445-6D76-4763-830F-69FF16D2E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A8640-99ED-4304-A76E-C33B7DB0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201B4-444B-42CB-99E2-25A2E03B3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32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0EE0C-431F-486D-93A4-A07B79E27379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347737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EAED6-8FDC-425F-8376-D25B71535717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904712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0D59A-6663-41B0-83C7-B8A0153F3006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4248059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9011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1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1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1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1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2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2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2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2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2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2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2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2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2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2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3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3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3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3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3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3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3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3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3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3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4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4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4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4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4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4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4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4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4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4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9015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grpSp>
          <p:nvGrpSpPr>
            <p:cNvPr id="9015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015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ar-EG" sz="1800"/>
              </a:p>
            </p:txBody>
          </p:sp>
          <p:sp>
            <p:nvSpPr>
              <p:cNvPr id="9015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ar-EG" sz="1800"/>
              </a:p>
            </p:txBody>
          </p:sp>
        </p:grpSp>
      </p:grpSp>
      <p:sp>
        <p:nvSpPr>
          <p:cNvPr id="9015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600200"/>
            <a:ext cx="109728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ar-EG" noProof="0"/>
              <a:t>Click to edit Master title style</a:t>
            </a:r>
          </a:p>
        </p:txBody>
      </p:sp>
      <p:sp>
        <p:nvSpPr>
          <p:cNvPr id="9015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altLang="ar-EG" noProof="0"/>
              <a:t>Click to edit Master subtitle style</a:t>
            </a:r>
          </a:p>
        </p:txBody>
      </p:sp>
      <p:sp>
        <p:nvSpPr>
          <p:cNvPr id="90156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90157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90158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AAC322-5A4A-4AE0-918C-39B316E4E416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944707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A5846-A27E-485C-81B0-05122591DFBB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385544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70D8D-C63C-4C22-B435-94FB2E9A77FE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182266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0916B-ADFA-4DB1-B74A-72F175601305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620971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3460C-C843-4F81-9371-030860D8D026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254146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7BA15-9A75-47EB-BF4E-39DB0B926825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2974508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D1724-A0B5-4E83-99F4-6C70E1487E1D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423793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EEE9C-DBAB-46FF-8F83-AE23EBE6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22BF-7EAB-49DE-BB6F-74F8CB20C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CA118-0BA8-4A96-A5A0-DD4FE62BA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75E7B-8F70-4A6B-8AD0-C32C3298F0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7B1E0-CC0C-40D9-B483-7B87E6D1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9F66A-8521-4061-929F-6598AACB3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201B4-444B-42CB-99E2-25A2E03B3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52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B15E5-5867-48FB-A716-E98A8CEEEC52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504373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05F9C-B7CD-4243-B71E-C955EA17A42A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709897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33141-417F-439B-B8D4-63EBFA68675E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3823326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67FFC-732E-4E28-80AC-D2CEA5AF881F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052847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295B-2221-4ED2-91AE-55B7AE412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C71A8-030B-4ECD-84E8-E0466A42D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F6634-F0D2-4DF8-B4AA-DC892A22B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9E928-A52A-4F58-B439-0BA9AF1C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75E7B-8F70-4A6B-8AD0-C32C3298F0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8E5D7-F06E-455D-9F73-4AB2E719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B4D9D-FDF8-4CB1-ABCA-5840F0EB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201B4-444B-42CB-99E2-25A2E03B3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5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E343-996A-4B5E-8E1B-DFB780871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89AA2-D197-4E95-BBB7-07B24D50E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BFED4-3680-4A45-A373-DD0D34A93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FAB6F-C2BA-465C-8D56-66901CE564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1E67FE-F767-473E-BD32-7D8D97769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BE3966-E014-4382-9E94-ED0215D0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75E7B-8F70-4A6B-8AD0-C32C3298F0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6CC710-FA99-4A7E-90D6-B368E59D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3FB8A1-CA67-476C-8290-A0BB2FF5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201B4-444B-42CB-99E2-25A2E03B3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3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D17D8-4908-4D88-96BE-94E40B174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ACCC7-F2C5-424C-B57C-8D20216D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75E7B-8F70-4A6B-8AD0-C32C3298F0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CF2AB-4B83-4869-8CB3-8FFA2992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1D9C7C-71E1-4D96-B42C-3174CFC9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201B4-444B-42CB-99E2-25A2E03B3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6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593EE5-E390-4C2C-BCE2-8133970D9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75E7B-8F70-4A6B-8AD0-C32C3298F0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3F1C4-D283-4680-9A59-1E893C2F3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D2DA7-9DE1-407B-BAC5-0942EB55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201B4-444B-42CB-99E2-25A2E03B3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1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41E77-5117-45F5-9FB5-548D3EE4C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DCABF-672C-4CC7-BBD2-2B8F9FBF8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8307B-91C2-4ACA-ACF3-338B8537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413E3-9629-4591-91D4-9646D4565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75E7B-8F70-4A6B-8AD0-C32C3298F0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1F6D3-F41B-46B4-97F6-95F2BDD2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3085E-4F56-4722-A6A0-D2A345FC7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201B4-444B-42CB-99E2-25A2E03B3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5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BF838-04ED-48C4-B992-602B55DB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014201-0F75-4500-952D-272643946E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6BF51A-7EA7-4BFE-B9CC-34EDC2B58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9EB25-F8FA-4445-B0FE-B2F7F9921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75E7B-8F70-4A6B-8AD0-C32C3298F0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8605F8-B964-4F57-8BCF-174EFEBDF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BC89E-52F7-46B1-8FFD-60E83C64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201B4-444B-42CB-99E2-25A2E03B3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43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15CDDD-0365-4ABA-9D44-A49EA57E3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159BC-1D4A-42D9-9E40-B6C4B3B3E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BA248-45C2-4EEA-A505-51A8EF516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75E7B-8F70-4A6B-8AD0-C32C3298F0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876A3-A8DC-4153-8816-136A1E4AE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93019-6AF6-4500-BA21-5BE6D3E4D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201B4-444B-42CB-99E2-25A2E03B3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9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roup 25"/>
          <p:cNvGrpSpPr>
            <a:grpSpLocks/>
          </p:cNvGrpSpPr>
          <p:nvPr/>
        </p:nvGrpSpPr>
        <p:grpSpPr bwMode="auto">
          <a:xfrm>
            <a:off x="0" y="0"/>
            <a:ext cx="11785600" cy="6858000"/>
            <a:chOff x="0" y="0"/>
            <a:chExt cx="5568" cy="4320"/>
          </a:xfrm>
        </p:grpSpPr>
        <p:grpSp>
          <p:nvGrpSpPr>
            <p:cNvPr id="1036" name="Group 12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031" name="Oval 7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  <p:sp>
            <p:nvSpPr>
              <p:cNvPr id="1032" name="Oval 8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8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  <p:sp>
            <p:nvSpPr>
              <p:cNvPr id="1033" name="Oval 9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  <p:sp>
            <p:nvSpPr>
              <p:cNvPr id="1034" name="Oval 10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  <p:sp>
            <p:nvSpPr>
              <p:cNvPr id="1035" name="Oval 11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</p:grpSp>
        <p:grpSp>
          <p:nvGrpSpPr>
            <p:cNvPr id="1037" name="Group 13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038" name="Oval 1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  <p:sp>
            <p:nvSpPr>
              <p:cNvPr id="1039" name="Oval 1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8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  <p:sp>
            <p:nvSpPr>
              <p:cNvPr id="1040" name="Oval 1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  <p:sp>
            <p:nvSpPr>
              <p:cNvPr id="1041" name="Oval 1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  <p:sp>
            <p:nvSpPr>
              <p:cNvPr id="1042" name="Oval 1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</p:grpSp>
        <p:grpSp>
          <p:nvGrpSpPr>
            <p:cNvPr id="1043" name="Group 19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044" name="Oval 2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  <p:sp>
            <p:nvSpPr>
              <p:cNvPr id="1045" name="Oval 2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8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  <p:sp>
            <p:nvSpPr>
              <p:cNvPr id="1046" name="Oval 2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  <p:sp>
            <p:nvSpPr>
              <p:cNvPr id="1047" name="Oval 2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  <p:sp>
            <p:nvSpPr>
              <p:cNvPr id="1048" name="Oval 24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ar-EG" sz="1800"/>
              </a:p>
            </p:txBody>
          </p:sp>
        </p:grp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EG"/>
              <a:t>انقر لتحرير نمط العنوان الرئيسي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EG"/>
              <a:t>انقر لتحرير أنماط النص الرئيسي</a:t>
            </a:r>
          </a:p>
          <a:p>
            <a:pPr lvl="1"/>
            <a:r>
              <a:rPr lang="ar-SA" altLang="ar-EG"/>
              <a:t>المستوى الثاني</a:t>
            </a:r>
          </a:p>
          <a:p>
            <a:pPr lvl="2"/>
            <a:r>
              <a:rPr lang="ar-SA" altLang="ar-EG"/>
              <a:t>المستوى الثالث</a:t>
            </a:r>
          </a:p>
          <a:p>
            <a:pPr lvl="3"/>
            <a:r>
              <a:rPr lang="ar-SA" altLang="ar-EG"/>
              <a:t>المستوى الرابع</a:t>
            </a:r>
          </a:p>
          <a:p>
            <a:pPr lvl="4"/>
            <a:r>
              <a:rPr lang="ar-SA" altLang="ar-EG"/>
              <a:t>المستوى الخامس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 b="1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altLang="ar-EG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 b="1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altLang="ar-EG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 b="1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fld id="{EE4E49F8-801F-4BFB-8B2D-6A5C1FE10B00}" type="slidenum">
              <a:rPr lang="ar-EG" altLang="ar-EG"/>
              <a:pPr/>
              <a:t>‹#›</a:t>
            </a:fld>
            <a:endParaRPr lang="en-US" altLang="ar-EG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08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8909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09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09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09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09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09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09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09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09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0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0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0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0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0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0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0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0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0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0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1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1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1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1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1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1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1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1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1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1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2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2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2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2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2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2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sp>
          <p:nvSpPr>
            <p:cNvPr id="8912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EG" sz="1800"/>
            </a:p>
          </p:txBody>
        </p:sp>
        <p:grpSp>
          <p:nvGrpSpPr>
            <p:cNvPr id="8912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912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ar-EG" sz="1800"/>
              </a:p>
            </p:txBody>
          </p:sp>
          <p:sp>
            <p:nvSpPr>
              <p:cNvPr id="8912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ar-EG" sz="1800"/>
              </a:p>
            </p:txBody>
          </p:sp>
        </p:grpSp>
      </p:grpSp>
      <p:sp>
        <p:nvSpPr>
          <p:cNvPr id="8913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EG"/>
              <a:t>Click to edit Master title style</a:t>
            </a:r>
          </a:p>
        </p:txBody>
      </p:sp>
      <p:sp>
        <p:nvSpPr>
          <p:cNvPr id="8913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EG"/>
              <a:t>Click to edit Master text styles</a:t>
            </a:r>
          </a:p>
          <a:p>
            <a:pPr lvl="1"/>
            <a:r>
              <a:rPr lang="en-US" altLang="ar-EG"/>
              <a:t>Second level</a:t>
            </a:r>
          </a:p>
          <a:p>
            <a:pPr lvl="2"/>
            <a:r>
              <a:rPr lang="en-US" altLang="ar-EG"/>
              <a:t>Third level</a:t>
            </a:r>
          </a:p>
          <a:p>
            <a:pPr lvl="3"/>
            <a:r>
              <a:rPr lang="en-US" altLang="ar-EG"/>
              <a:t>Fourth level</a:t>
            </a:r>
          </a:p>
          <a:p>
            <a:pPr lvl="4"/>
            <a:r>
              <a:rPr lang="en-US" altLang="ar-EG"/>
              <a:t>Fifth level</a:t>
            </a:r>
          </a:p>
        </p:txBody>
      </p:sp>
      <p:sp>
        <p:nvSpPr>
          <p:cNvPr id="8913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endParaRPr lang="en-US" altLang="ar-EG"/>
          </a:p>
        </p:txBody>
      </p:sp>
      <p:sp>
        <p:nvSpPr>
          <p:cNvPr id="8913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endParaRPr lang="en-US" altLang="ar-EG"/>
          </a:p>
        </p:txBody>
      </p:sp>
      <p:sp>
        <p:nvSpPr>
          <p:cNvPr id="8913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fld id="{AD98A99B-4FF7-4C4E-8825-4DD974FAAF17}" type="slidenum">
              <a:rPr lang="ar-EG" altLang="ar-EG"/>
              <a:pPr/>
              <a:t>‹#›</a:t>
            </a:fld>
            <a:endParaRPr lang="en-US" altLang="ar-EG"/>
          </a:p>
        </p:txBody>
      </p:sp>
    </p:spTree>
    <p:extLst>
      <p:ext uri="{BB962C8B-B14F-4D97-AF65-F5344CB8AC3E}">
        <p14:creationId xmlns:p14="http://schemas.microsoft.com/office/powerpoint/2010/main" val="15946098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122884" name="Picture 4" descr="k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8" r="59859" b="36806"/>
          <a:stretch>
            <a:fillRect/>
          </a:stretch>
        </p:blipFill>
        <p:spPr>
          <a:xfrm>
            <a:off x="1992313" y="333376"/>
            <a:ext cx="8280400" cy="6048375"/>
          </a:xfrm>
          <a:noFill/>
          <a:ln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8"/>
    </mc:Choice>
    <mc:Fallback xmlns="">
      <p:transition spd="slow" advTm="2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"/>
            <a:ext cx="7772400" cy="1052513"/>
          </a:xfrm>
        </p:spPr>
        <p:txBody>
          <a:bodyPr/>
          <a:lstStyle/>
          <a:p>
            <a:pPr algn="l"/>
            <a:r>
              <a:rPr lang="en-US" altLang="ar-EG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 </a:t>
            </a:r>
            <a:r>
              <a:rPr lang="en-US" altLang="ar-EG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Benign tertiary Syphilis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052514"/>
            <a:ext cx="9144000" cy="5805487"/>
          </a:xfrm>
        </p:spPr>
        <p:txBody>
          <a:bodyPr/>
          <a:lstStyle/>
          <a:p>
            <a:pPr algn="l" rtl="0">
              <a:lnSpc>
                <a:spcPct val="145000"/>
              </a:lnSpc>
              <a:buClr>
                <a:srgbClr val="00FF00"/>
              </a:buClr>
              <a:buFont typeface="Wingdings" pitchFamily="2" charset="2"/>
              <a:buChar char="Ø"/>
            </a:pP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GUMMA (Occurs on the skin and bones, mucosa,    viscera, muscles and eyes) starts as a slowly progressive painless nodule or plaque and breaks down into ulcer</a:t>
            </a:r>
            <a:endParaRPr lang="en-US" altLang="ar-EG">
              <a:solidFill>
                <a:schemeClr val="tx2"/>
              </a:solidFill>
              <a:latin typeface="Tahoma" pitchFamily="34" charset="0"/>
            </a:endParaRPr>
          </a:p>
          <a:p>
            <a:pPr algn="l" rtl="0">
              <a:buClr>
                <a:srgbClr val="00FF00"/>
              </a:buClr>
              <a:buFont typeface="Wingdings" pitchFamily="2" charset="2"/>
              <a:buChar char="Ø"/>
            </a:pPr>
            <a:r>
              <a:rPr lang="en-US" altLang="ar-EG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Characters of gummatous ulcer:</a:t>
            </a:r>
          </a:p>
          <a:p>
            <a:pPr algn="l" rtl="0">
              <a:lnSpc>
                <a:spcPct val="135000"/>
              </a:lnSpc>
              <a:buFontTx/>
              <a:buNone/>
            </a:pPr>
            <a:r>
              <a:rPr lang="en-US" altLang="ar-EG" sz="4000">
                <a:latin typeface="Tahoma" pitchFamily="34" charset="0"/>
              </a:rPr>
              <a:t>   </a:t>
            </a: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* Punched out edge</a:t>
            </a:r>
          </a:p>
          <a:p>
            <a:pPr algn="l" rtl="0">
              <a:lnSpc>
                <a:spcPct val="14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* Wash leather floor ( dirty slough)</a:t>
            </a:r>
          </a:p>
          <a:p>
            <a:pPr algn="l" rtl="0">
              <a:lnSpc>
                <a:spcPct val="14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* Regional lymph nodes are not enlarged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15"/>
    </mc:Choice>
    <mc:Fallback xmlns="">
      <p:transition spd="slow" advTm="8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692150"/>
            <a:ext cx="8569325" cy="5543550"/>
          </a:xfrm>
        </p:spPr>
        <p:txBody>
          <a:bodyPr/>
          <a:lstStyle/>
          <a:p>
            <a:pPr algn="l">
              <a:lnSpc>
                <a:spcPct val="150000"/>
              </a:lnSpc>
              <a:buFontTx/>
              <a:buNone/>
            </a:pPr>
            <a:r>
              <a:rPr lang="en-US" altLang="ar-EG">
                <a:latin typeface="Tahoma" pitchFamily="34" charset="0"/>
              </a:rPr>
              <a:t>   </a:t>
            </a: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* It is not infectious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* It heals leaving a thin atrophic scar</a:t>
            </a:r>
          </a:p>
          <a:p>
            <a:pPr algn="l" rtl="0">
              <a:lnSpc>
                <a:spcPct val="150000"/>
              </a:lnSpc>
              <a:buClr>
                <a:srgbClr val="00FF00"/>
              </a:buClr>
              <a:buFont typeface="Wingdings" pitchFamily="2" charset="2"/>
              <a:buChar char="Ø"/>
            </a:pPr>
            <a:r>
              <a:rPr lang="en-US" altLang="ar-EG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Diagnosis:</a:t>
            </a:r>
          </a:p>
          <a:p>
            <a:pPr algn="l" rtl="0"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1) DGT: -VE 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2) Serological tests: STS (70-90%). Specific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(100%)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2"/>
    </mc:Choice>
    <mc:Fallback xmlns="">
      <p:transition spd="slow" advTm="35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Tertiary syphilis (Gumma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>
            <a:fillRect/>
          </a:stretch>
        </p:blipFill>
        <p:spPr bwMode="auto">
          <a:xfrm>
            <a:off x="1992314" y="404813"/>
            <a:ext cx="8207375" cy="62658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6"/>
    </mc:Choice>
    <mc:Fallback xmlns="">
      <p:transition spd="slow" advTm="9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93188" name="Picture 4" descr="gum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04814"/>
            <a:ext cx="4176713" cy="453548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 descr="gum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24724" r="7559"/>
          <a:stretch>
            <a:fillRect/>
          </a:stretch>
        </p:blipFill>
        <p:spPr bwMode="auto">
          <a:xfrm>
            <a:off x="6170614" y="2705100"/>
            <a:ext cx="4243387" cy="389255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5"/>
    </mc:Choice>
    <mc:Fallback xmlns="">
      <p:transition spd="slow" advTm="7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syph%20gumma%20h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33375"/>
            <a:ext cx="4176713" cy="40640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3" name="Picture 5" descr="syph%20gumma%20no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852738"/>
            <a:ext cx="4249737" cy="391001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"/>
    </mc:Choice>
    <mc:Fallback xmlns="">
      <p:transition spd="slow" advTm="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110596" name="Picture 4" descr="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7" t="10687" r="15404" b="57832"/>
          <a:stretch>
            <a:fillRect/>
          </a:stretch>
        </p:blipFill>
        <p:spPr>
          <a:xfrm>
            <a:off x="2351088" y="620713"/>
            <a:ext cx="7416800" cy="5472112"/>
          </a:xfrm>
          <a:noFill/>
          <a:ln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0"/>
    </mc:Choice>
    <mc:Fallback xmlns="">
      <p:transition spd="slow" advTm="5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98308" name="Picture 4" descr="Tertiary $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344489"/>
            <a:ext cx="7921625" cy="616902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"/>
    </mc:Choice>
    <mc:Fallback xmlns="">
      <p:transition spd="slow" advTm="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6988" y="333376"/>
            <a:ext cx="6330950" cy="549275"/>
          </a:xfrm>
        </p:spPr>
        <p:txBody>
          <a:bodyPr/>
          <a:lstStyle/>
          <a:p>
            <a:r>
              <a:rPr lang="en-US" altLang="ar-EG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Cardiovascular Syphilis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9" y="981076"/>
            <a:ext cx="8353425" cy="5876925"/>
          </a:xfrm>
        </p:spPr>
        <p:txBody>
          <a:bodyPr/>
          <a:lstStyle/>
          <a:p>
            <a:pPr marL="609600" indent="-609600" algn="l">
              <a:buNone/>
            </a:pPr>
            <a:r>
              <a:rPr lang="en-US" altLang="ar-EG">
                <a:solidFill>
                  <a:srgbClr val="00FF00"/>
                </a:solidFill>
                <a:latin typeface="Tahoma" pitchFamily="34" charset="0"/>
              </a:rPr>
              <a:t>1) Syphilis of the heart</a:t>
            </a:r>
            <a:r>
              <a:rPr lang="en-US" altLang="ar-EG" sz="3600">
                <a:solidFill>
                  <a:srgbClr val="00FF00"/>
                </a:solidFill>
                <a:latin typeface="Tahoma" pitchFamily="34" charset="0"/>
              </a:rPr>
              <a:t>:</a:t>
            </a:r>
            <a:r>
              <a:rPr lang="en-US" altLang="ar-EG" sz="3600">
                <a:latin typeface="Tahoma" pitchFamily="34" charset="0"/>
              </a:rPr>
              <a:t> 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 sz="3600">
                <a:latin typeface="Tahoma" pitchFamily="34" charset="0"/>
              </a:rPr>
              <a:t>    </a:t>
            </a:r>
            <a:r>
              <a:rPr lang="en-US" altLang="ar-EG" sz="2800">
                <a:latin typeface="Tahoma" pitchFamily="34" charset="0"/>
              </a:rPr>
              <a:t>- Gumma 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 sz="2800">
                <a:latin typeface="Tahoma" pitchFamily="34" charset="0"/>
              </a:rPr>
              <a:t>     - Diffuse affection of the myocardium</a:t>
            </a:r>
          </a:p>
          <a:p>
            <a:pPr marL="609600" indent="-609600" algn="l">
              <a:buNone/>
            </a:pPr>
            <a:r>
              <a:rPr lang="en-US" altLang="ar-EG">
                <a:solidFill>
                  <a:srgbClr val="00FF00"/>
                </a:solidFill>
                <a:latin typeface="Tahoma" pitchFamily="34" charset="0"/>
              </a:rPr>
              <a:t>2) Syphilis of the aorta:</a:t>
            </a:r>
            <a:r>
              <a:rPr lang="en-US" altLang="ar-EG">
                <a:latin typeface="Tahoma" pitchFamily="34" charset="0"/>
              </a:rPr>
              <a:t> 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>
                <a:latin typeface="Tahoma" pitchFamily="34" charset="0"/>
              </a:rPr>
              <a:t>     </a:t>
            </a:r>
            <a:r>
              <a:rPr lang="en-US" altLang="ar-EG" sz="2800">
                <a:latin typeface="Tahoma" pitchFamily="34" charset="0"/>
              </a:rPr>
              <a:t>- Aortic regurge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 sz="2800">
                <a:latin typeface="Tahoma" pitchFamily="34" charset="0"/>
              </a:rPr>
              <a:t>      - Aortic aneurysm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 sz="2800">
                <a:latin typeface="Tahoma" pitchFamily="34" charset="0"/>
              </a:rPr>
              <a:t>       - Coronary osteal stenosis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55"/>
    </mc:Choice>
    <mc:Fallback xmlns="">
      <p:transition spd="slow" advTm="60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6" y="620714"/>
            <a:ext cx="8353425" cy="5976937"/>
          </a:xfrm>
        </p:spPr>
        <p:txBody>
          <a:bodyPr/>
          <a:lstStyle/>
          <a:p>
            <a:pPr marL="609600" indent="-609600" algn="l">
              <a:buNone/>
            </a:pPr>
            <a:r>
              <a:rPr lang="en-US" altLang="ar-EG" sz="3600">
                <a:solidFill>
                  <a:srgbClr val="FFFF66"/>
                </a:solidFill>
                <a:latin typeface="Tahoma" pitchFamily="34" charset="0"/>
              </a:rPr>
              <a:t>                </a:t>
            </a:r>
            <a:r>
              <a:rPr lang="en-US" altLang="ar-EG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Neurosyphilis</a:t>
            </a:r>
          </a:p>
          <a:p>
            <a:pPr marL="609600" indent="-609600" algn="l">
              <a:lnSpc>
                <a:spcPct val="85000"/>
              </a:lnSpc>
              <a:buNone/>
            </a:pPr>
            <a:r>
              <a:rPr lang="en-US" altLang="ar-EG" sz="4000" b="1">
                <a:solidFill>
                  <a:srgbClr val="FFFF66"/>
                </a:solidFill>
                <a:latin typeface="Tahoma" pitchFamily="34" charset="0"/>
              </a:rPr>
              <a:t>         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   * Asymptomatic neurosyphilis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 sz="2800">
                <a:latin typeface="Tahoma" pitchFamily="34" charset="0"/>
              </a:rPr>
              <a:t>   * Syphilitc meningitis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 sz="2800">
                <a:latin typeface="Tahoma" pitchFamily="34" charset="0"/>
              </a:rPr>
              <a:t>   * Meningovascular syphilis 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 sz="2800">
                <a:latin typeface="Tahoma" pitchFamily="34" charset="0"/>
              </a:rPr>
              <a:t>   * General paresis of insane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 sz="2800">
                <a:latin typeface="Tahoma" pitchFamily="34" charset="0"/>
              </a:rPr>
              <a:t>   * Tabes dorsalis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2"/>
    </mc:Choice>
    <mc:Fallback xmlns="">
      <p:transition spd="slow" advTm="17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8077200" cy="838200"/>
          </a:xfrm>
        </p:spPr>
        <p:txBody>
          <a:bodyPr/>
          <a:lstStyle/>
          <a:p>
            <a:r>
              <a:rPr lang="en-US" altLang="ar-EG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Congenital Syphilis</a:t>
            </a:r>
            <a:br>
              <a:rPr lang="en-US" altLang="ar-EG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en-US" altLang="ar-EG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(Prenatal Syphilis)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1341439"/>
            <a:ext cx="8610600" cy="5768975"/>
          </a:xfrm>
        </p:spPr>
        <p:txBody>
          <a:bodyPr/>
          <a:lstStyle/>
          <a:p>
            <a:pPr algn="l" rtl="0">
              <a:lnSpc>
                <a:spcPct val="150000"/>
              </a:lnSpc>
              <a:buClr>
                <a:srgbClr val="00FF00"/>
              </a:buClr>
              <a:buFont typeface="Wingdings" pitchFamily="2" charset="2"/>
              <a:buChar char="Ø"/>
            </a:pPr>
            <a:r>
              <a:rPr lang="en-US" altLang="ar-EG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Etiology:</a:t>
            </a:r>
          </a:p>
          <a:p>
            <a:pPr algn="l" rtl="0">
              <a:lnSpc>
                <a:spcPct val="150000"/>
              </a:lnSpc>
              <a:buFontTx/>
              <a:buNone/>
            </a:pPr>
            <a:r>
              <a:rPr lang="en-US" altLang="ar-EG" sz="2800"/>
              <a:t>  </a:t>
            </a:r>
            <a:r>
              <a:rPr lang="en-US" altLang="ar-EG" sz="2800">
                <a:latin typeface="Tahoma" pitchFamily="34" charset="0"/>
              </a:rPr>
              <a:t>Transmission of </a:t>
            </a:r>
            <a:r>
              <a:rPr lang="en-US" altLang="ar-EG" sz="2800" i="1">
                <a:solidFill>
                  <a:srgbClr val="00FF00"/>
                </a:solidFill>
                <a:latin typeface="Tahoma" pitchFamily="34" charset="0"/>
              </a:rPr>
              <a:t>Treponema pallidum </a:t>
            </a:r>
            <a:r>
              <a:rPr lang="en-US" altLang="ar-EG" sz="2800">
                <a:latin typeface="Tahoma" pitchFamily="34" charset="0"/>
              </a:rPr>
              <a:t>from the mother  to fetus via the placenta</a:t>
            </a:r>
          </a:p>
          <a:p>
            <a:pPr algn="l" rtl="0">
              <a:lnSpc>
                <a:spcPct val="150000"/>
              </a:lnSpc>
              <a:buClr>
                <a:srgbClr val="00FF00"/>
              </a:buClr>
              <a:buFont typeface="Wingdings" pitchFamily="2" charset="2"/>
              <a:buChar char="Ø"/>
            </a:pPr>
            <a:r>
              <a:rPr lang="en-US" altLang="ar-EG" sz="2800"/>
              <a:t> </a:t>
            </a:r>
            <a:r>
              <a:rPr lang="en-US" altLang="ar-EG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Outcome  of pregnancy of a syphilitic mother:</a:t>
            </a:r>
          </a:p>
          <a:p>
            <a:pPr algn="l" rtl="0">
              <a:lnSpc>
                <a:spcPct val="150000"/>
              </a:lnSpc>
              <a:buFontTx/>
              <a:buNone/>
            </a:pPr>
            <a:r>
              <a:rPr lang="en-US" altLang="ar-EG" sz="2800">
                <a:latin typeface="Tahoma" pitchFamily="34" charset="0"/>
              </a:rPr>
              <a:t>    1- Abortion after the 4</a:t>
            </a:r>
            <a:r>
              <a:rPr lang="en-US" altLang="ar-EG" sz="2800" baseline="30000">
                <a:latin typeface="Tahoma" pitchFamily="34" charset="0"/>
              </a:rPr>
              <a:t>th</a:t>
            </a:r>
            <a:r>
              <a:rPr lang="en-US" altLang="ar-EG" sz="2800">
                <a:latin typeface="Tahoma" pitchFamily="34" charset="0"/>
              </a:rPr>
              <a:t> month  </a:t>
            </a:r>
          </a:p>
          <a:p>
            <a:pPr algn="l" rtl="0">
              <a:lnSpc>
                <a:spcPct val="150000"/>
              </a:lnSpc>
              <a:buFontTx/>
              <a:buNone/>
            </a:pPr>
            <a:r>
              <a:rPr lang="en-US" altLang="ar-EG" sz="2800">
                <a:latin typeface="Tahoma" pitchFamily="34" charset="0"/>
              </a:rPr>
              <a:t>    2- Stillbirth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93"/>
    </mc:Choice>
    <mc:Fallback xmlns="">
      <p:transition spd="slow" advTm="3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74756" name="Picture 4" descr="2ry $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47664"/>
            <a:ext cx="8569325" cy="624998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4"/>
    </mc:Choice>
    <mc:Fallback xmlns="">
      <p:transition spd="slow" advTm="3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836613"/>
            <a:ext cx="8610600" cy="5410200"/>
          </a:xfrm>
        </p:spPr>
        <p:txBody>
          <a:bodyPr/>
          <a:lstStyle/>
          <a:p>
            <a:pPr algn="l">
              <a:buFontTx/>
              <a:buNone/>
            </a:pPr>
            <a:r>
              <a:rPr lang="en-US" altLang="ar-EG">
                <a:solidFill>
                  <a:srgbClr val="00FF00"/>
                </a:solidFill>
                <a:latin typeface="Tahoma" pitchFamily="34" charset="0"/>
              </a:rPr>
              <a:t>    </a:t>
            </a:r>
            <a:endParaRPr lang="en-US" altLang="ar-EG">
              <a:solidFill>
                <a:schemeClr val="tx2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en-US" altLang="ar-EG">
                <a:solidFill>
                  <a:schemeClr val="tx2"/>
                </a:solidFill>
                <a:latin typeface="Tahoma" pitchFamily="34" charset="0"/>
              </a:rPr>
              <a:t>    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>
                <a:solidFill>
                  <a:schemeClr val="tx2"/>
                </a:solidFill>
                <a:latin typeface="Tahoma" pitchFamily="34" charset="0"/>
              </a:rPr>
              <a:t>    </a:t>
            </a:r>
            <a:r>
              <a:rPr lang="en-US" altLang="ar-EG" sz="2800">
                <a:latin typeface="Tahoma" pitchFamily="34" charset="0"/>
              </a:rPr>
              <a:t>3- Child may be born with signs of syphilis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800">
                <a:latin typeface="Tahoma" pitchFamily="34" charset="0"/>
              </a:rPr>
              <a:t>    4- Child may be born well but develop signs of early congenital Syphilis or late Congenital Syphilis 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800">
                <a:latin typeface="Tahoma" pitchFamily="34" charset="0"/>
              </a:rPr>
              <a:t>    5- Child may escape infection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7"/>
    </mc:Choice>
    <mc:Fallback xmlns="">
      <p:transition spd="slow" advTm="25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260350"/>
            <a:ext cx="8208962" cy="1143000"/>
          </a:xfrm>
        </p:spPr>
        <p:txBody>
          <a:bodyPr/>
          <a:lstStyle/>
          <a:p>
            <a:r>
              <a:rPr lang="en-US" altLang="ar-EG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Early congenital syphilis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268413"/>
            <a:ext cx="8748712" cy="5256212"/>
          </a:xfrm>
        </p:spPr>
        <p:txBody>
          <a:bodyPr/>
          <a:lstStyle/>
          <a:p>
            <a:pPr algn="l">
              <a:lnSpc>
                <a:spcPct val="145000"/>
              </a:lnSpc>
              <a:buFontTx/>
              <a:buNone/>
            </a:pP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- </a:t>
            </a:r>
            <a:r>
              <a:rPr lang="en-US" altLang="ar-EG" sz="2800">
                <a:latin typeface="Tahoma" pitchFamily="34" charset="0"/>
              </a:rPr>
              <a:t>It appears in the first 2 years of life</a:t>
            </a:r>
          </a:p>
          <a:p>
            <a:pPr algn="l" rtl="0">
              <a:lnSpc>
                <a:spcPct val="145000"/>
              </a:lnSpc>
              <a:buClr>
                <a:srgbClr val="00FF00"/>
              </a:buClr>
              <a:buSzTx/>
              <a:buFont typeface="Wingdings" pitchFamily="2" charset="2"/>
              <a:buChar char="Ø"/>
            </a:pP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Main features are:</a:t>
            </a:r>
          </a:p>
          <a:p>
            <a:pPr algn="l">
              <a:lnSpc>
                <a:spcPct val="145000"/>
              </a:lnSpc>
              <a:buFontTx/>
              <a:buNone/>
            </a:pPr>
            <a:r>
              <a:rPr lang="en-US" altLang="ar-EG" sz="2800">
                <a:latin typeface="Tahoma" pitchFamily="34" charset="0"/>
              </a:rPr>
              <a:t>   </a:t>
            </a: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*</a:t>
            </a:r>
            <a:r>
              <a:rPr lang="en-US" altLang="ar-EG" sz="2800">
                <a:latin typeface="Tahoma" pitchFamily="34" charset="0"/>
              </a:rPr>
              <a:t> Senile facies and marasmus</a:t>
            </a:r>
          </a:p>
          <a:p>
            <a:pPr algn="l">
              <a:lnSpc>
                <a:spcPct val="145000"/>
              </a:lnSpc>
              <a:buFontTx/>
              <a:buNone/>
            </a:pPr>
            <a:r>
              <a:rPr lang="en-US" altLang="ar-EG" sz="2800">
                <a:latin typeface="Tahoma" pitchFamily="34" charset="0"/>
              </a:rPr>
              <a:t>   </a:t>
            </a: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*</a:t>
            </a:r>
            <a:r>
              <a:rPr lang="en-US" altLang="ar-EG" sz="2800">
                <a:latin typeface="Tahoma" pitchFamily="34" charset="0"/>
              </a:rPr>
              <a:t> Skin rash ( macular, papular and bullous)</a:t>
            </a:r>
          </a:p>
          <a:p>
            <a:pPr algn="l">
              <a:lnSpc>
                <a:spcPct val="145000"/>
              </a:lnSpc>
              <a:buFontTx/>
              <a:buNone/>
            </a:pPr>
            <a:r>
              <a:rPr lang="en-US" altLang="ar-EG" sz="2800">
                <a:latin typeface="Tahoma" pitchFamily="34" charset="0"/>
              </a:rPr>
              <a:t>   </a:t>
            </a: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*</a:t>
            </a:r>
            <a:r>
              <a:rPr lang="en-US" altLang="ar-EG" sz="2800">
                <a:latin typeface="Tahoma" pitchFamily="34" charset="0"/>
              </a:rPr>
              <a:t> Mucous membrane lesions as syphilitic rhinitis</a:t>
            </a:r>
          </a:p>
          <a:p>
            <a:pPr algn="l">
              <a:lnSpc>
                <a:spcPct val="145000"/>
              </a:lnSpc>
              <a:buFontTx/>
              <a:buNone/>
            </a:pPr>
            <a:r>
              <a:rPr lang="en-US" altLang="ar-EG" sz="2800">
                <a:latin typeface="Tahoma" pitchFamily="34" charset="0"/>
              </a:rPr>
              <a:t>   </a:t>
            </a: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*</a:t>
            </a:r>
            <a:r>
              <a:rPr lang="en-US" altLang="ar-EG" sz="2800">
                <a:latin typeface="Tahoma" pitchFamily="34" charset="0"/>
              </a:rPr>
              <a:t> Condylomata lata </a:t>
            </a:r>
          </a:p>
          <a:p>
            <a:pPr algn="l">
              <a:lnSpc>
                <a:spcPct val="145000"/>
              </a:lnSpc>
              <a:buFontTx/>
              <a:buNone/>
            </a:pPr>
            <a:r>
              <a:rPr lang="en-US" altLang="ar-EG" sz="2800">
                <a:latin typeface="Tahoma" pitchFamily="34" charset="0"/>
              </a:rPr>
              <a:t>   </a:t>
            </a: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*</a:t>
            </a:r>
            <a:r>
              <a:rPr lang="en-US" altLang="ar-EG" sz="2800">
                <a:latin typeface="Tahoma" pitchFamily="34" charset="0"/>
              </a:rPr>
              <a:t> Osteochondritis, iritis, meningitis and liver fibrosis</a:t>
            </a:r>
          </a:p>
          <a:p>
            <a:pPr algn="l"/>
            <a:endParaRPr lang="en-US" altLang="ar-EG" sz="2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46"/>
    </mc:Choice>
    <mc:Fallback xmlns="">
      <p:transition spd="slow" advTm="55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92164" name="Picture 4" descr="congenital_syphil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04814"/>
            <a:ext cx="7993062" cy="599598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4"/>
    </mc:Choice>
    <mc:Fallback xmlns="">
      <p:transition spd="slow" advTm="9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260350"/>
            <a:ext cx="7772400" cy="762000"/>
          </a:xfrm>
        </p:spPr>
        <p:txBody>
          <a:bodyPr/>
          <a:lstStyle/>
          <a:p>
            <a:r>
              <a:rPr lang="en-US" altLang="ar-EG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Late Congenital Syphilis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908050"/>
            <a:ext cx="8424862" cy="5949950"/>
          </a:xfrm>
        </p:spPr>
        <p:txBody>
          <a:bodyPr/>
          <a:lstStyle/>
          <a:p>
            <a:pPr algn="l">
              <a:lnSpc>
                <a:spcPct val="130000"/>
              </a:lnSpc>
              <a:buFontTx/>
              <a:buNone/>
            </a:pP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- </a:t>
            </a:r>
            <a:r>
              <a:rPr lang="en-US" altLang="ar-EG" sz="2800">
                <a:latin typeface="Tahoma" pitchFamily="34" charset="0"/>
              </a:rPr>
              <a:t>It appears after first 2 years of the life</a:t>
            </a:r>
          </a:p>
          <a:p>
            <a:pPr algn="l" rtl="0">
              <a:lnSpc>
                <a:spcPct val="130000"/>
              </a:lnSpc>
              <a:buClr>
                <a:srgbClr val="00FF00"/>
              </a:buClr>
              <a:buSzTx/>
              <a:buFont typeface="Wingdings" pitchFamily="2" charset="2"/>
              <a:buChar char="Ø"/>
            </a:pP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Main features are:</a:t>
            </a:r>
          </a:p>
          <a:p>
            <a:pPr algn="l">
              <a:lnSpc>
                <a:spcPct val="130000"/>
              </a:lnSpc>
              <a:buFontTx/>
              <a:buNone/>
            </a:pP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    *</a:t>
            </a: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 Presentations of tertiary Syphilis</a:t>
            </a:r>
          </a:p>
          <a:p>
            <a:pPr algn="l">
              <a:lnSpc>
                <a:spcPct val="13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    </a:t>
            </a: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*</a:t>
            </a: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 Frontal bossing         </a:t>
            </a: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*</a:t>
            </a: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 Rhagades</a:t>
            </a:r>
          </a:p>
          <a:p>
            <a:pPr algn="l">
              <a:lnSpc>
                <a:spcPct val="13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    </a:t>
            </a: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*</a:t>
            </a: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 Hutchinson’s triad</a:t>
            </a:r>
          </a:p>
          <a:p>
            <a:pPr algn="l">
              <a:lnSpc>
                <a:spcPct val="13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            - Hutchinson’s teeth</a:t>
            </a:r>
          </a:p>
          <a:p>
            <a:pPr algn="l">
              <a:lnSpc>
                <a:spcPct val="13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            - Interstitial keratitis</a:t>
            </a:r>
          </a:p>
          <a:p>
            <a:pPr algn="l">
              <a:lnSpc>
                <a:spcPct val="13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            - Eighth nerve deafness</a:t>
            </a:r>
          </a:p>
          <a:p>
            <a:pPr algn="l">
              <a:lnSpc>
                <a:spcPct val="13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     </a:t>
            </a: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* </a:t>
            </a: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Other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83"/>
    </mc:Choice>
    <mc:Fallback xmlns="">
      <p:transition spd="slow" advTm="50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2059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0"/>
            <a:ext cx="4445000" cy="32385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7" name="Picture 5" descr="hutchinso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644900"/>
            <a:ext cx="4176713" cy="295275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3"/>
    </mc:Choice>
    <mc:Fallback xmlns="">
      <p:transition spd="slow" advTm="8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hutchinso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830263"/>
            <a:ext cx="7777162" cy="53975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"/>
    </mc:Choice>
    <mc:Fallback xmlns="">
      <p:transition spd="slow" advTm="2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7772400" cy="914400"/>
          </a:xfrm>
        </p:spPr>
        <p:txBody>
          <a:bodyPr/>
          <a:lstStyle/>
          <a:p>
            <a:r>
              <a:rPr lang="en-US" altLang="ar-EG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Stigmata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412876"/>
            <a:ext cx="7772400" cy="5184775"/>
          </a:xfrm>
        </p:spPr>
        <p:txBody>
          <a:bodyPr/>
          <a:lstStyle/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- Scars and deformitis of congenital Syphilis are   many e.g.</a:t>
            </a: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 * Frontal bossing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                 * Rhagades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                 * Hutchinson’s teeth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- Diagnosis: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3600"/>
              <a:t>                </a:t>
            </a:r>
            <a:r>
              <a:rPr lang="en-US" altLang="ar-EG" sz="2800"/>
              <a:t>* </a:t>
            </a:r>
            <a:r>
              <a:rPr lang="en-US" altLang="ar-EG" sz="2800">
                <a:latin typeface="Tahoma" pitchFamily="34" charset="0"/>
              </a:rPr>
              <a:t>Dark ground test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rgbClr val="00FF00"/>
                </a:solidFill>
                <a:latin typeface="Tahoma" pitchFamily="34" charset="0"/>
              </a:rPr>
              <a:t>                 </a:t>
            </a:r>
            <a:r>
              <a:rPr lang="en-US" altLang="ar-EG" sz="2800">
                <a:solidFill>
                  <a:schemeClr val="tx2"/>
                </a:solidFill>
                <a:latin typeface="Tahoma" pitchFamily="34" charset="0"/>
              </a:rPr>
              <a:t>* Serological</a:t>
            </a:r>
            <a:r>
              <a:rPr lang="en-US" altLang="ar-EG" sz="2800">
                <a:latin typeface="Tahoma" pitchFamily="34" charset="0"/>
              </a:rPr>
              <a:t> tests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4"/>
    </mc:Choice>
    <mc:Fallback xmlns="">
      <p:transition spd="slow" advTm="22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304800"/>
            <a:ext cx="7772400" cy="914400"/>
          </a:xfrm>
        </p:spPr>
        <p:txBody>
          <a:bodyPr/>
          <a:lstStyle/>
          <a:p>
            <a:r>
              <a:rPr lang="en-US" altLang="ar-EG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Treatment</a:t>
            </a:r>
            <a:r>
              <a:rPr lang="en-US" altLang="ar-EG" sz="3600" b="1">
                <a:solidFill>
                  <a:srgbClr val="FFCCFF"/>
                </a:solidFill>
              </a:rPr>
              <a:t> </a:t>
            </a:r>
            <a:r>
              <a:rPr lang="en-US" altLang="ar-EG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of syphilis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371600"/>
            <a:ext cx="7772400" cy="5257800"/>
          </a:xfrm>
        </p:spPr>
        <p:txBody>
          <a:bodyPr/>
          <a:lstStyle/>
          <a:p>
            <a:pPr marL="609600" indent="-609600" algn="ctr">
              <a:lnSpc>
                <a:spcPct val="150000"/>
              </a:lnSpc>
              <a:buNone/>
            </a:pPr>
            <a:r>
              <a:rPr lang="en-US" altLang="ar-EG" b="1">
                <a:solidFill>
                  <a:srgbClr val="FFFF00"/>
                </a:solidFill>
                <a:latin typeface="Tahoma" pitchFamily="34" charset="0"/>
              </a:rPr>
              <a:t>Treatment of the aquired Syphilis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 sz="2800" b="1">
                <a:solidFill>
                  <a:srgbClr val="CCFF33"/>
                </a:solidFill>
                <a:latin typeface="Tahoma" pitchFamily="34" charset="0"/>
              </a:rPr>
              <a:t>A) Treatment of early Syphilis: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 sz="2800">
                <a:latin typeface="Tahoma" pitchFamily="34" charset="0"/>
              </a:rPr>
              <a:t>* Procaine penicillin 600,000 units IM daily for 10 days  (6 million units)    or 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 sz="2800">
                <a:latin typeface="Tahoma" pitchFamily="34" charset="0"/>
              </a:rPr>
              <a:t>* Benzathine penicillin in a single dose I.M. injection of 2.4 million units</a:t>
            </a:r>
          </a:p>
          <a:p>
            <a:pPr marL="609600" indent="-609600" algn="l">
              <a:buNone/>
            </a:pPr>
            <a:endParaRPr lang="en-US" altLang="ar-EG" sz="3600">
              <a:solidFill>
                <a:srgbClr val="FFFF66"/>
              </a:solidFill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97"/>
    </mc:Choice>
    <mc:Fallback xmlns="">
      <p:transition spd="slow" advTm="26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371600"/>
            <a:ext cx="7772400" cy="5257800"/>
          </a:xfrm>
        </p:spPr>
        <p:txBody>
          <a:bodyPr/>
          <a:lstStyle/>
          <a:p>
            <a:pPr marL="609600" indent="-609600" algn="l">
              <a:buNone/>
            </a:pPr>
            <a:r>
              <a:rPr lang="en-US" altLang="ar-EG" sz="2800" b="1">
                <a:solidFill>
                  <a:srgbClr val="CCFF33"/>
                </a:solidFill>
                <a:latin typeface="Tahoma" pitchFamily="34" charset="0"/>
              </a:rPr>
              <a:t>B) Treatment of late Syphilis: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 sz="2800">
                <a:latin typeface="Tahoma" pitchFamily="34" charset="0"/>
              </a:rPr>
              <a:t>* Procaine penicillin 600,000 units IM daily for 20 days      (12 million units)   or</a:t>
            </a:r>
          </a:p>
          <a:p>
            <a:pPr marL="609600" indent="-609600" algn="l">
              <a:lnSpc>
                <a:spcPct val="150000"/>
              </a:lnSpc>
              <a:buNone/>
            </a:pPr>
            <a:r>
              <a:rPr lang="en-US" altLang="ar-EG" sz="2800">
                <a:latin typeface="Tahoma" pitchFamily="34" charset="0"/>
              </a:rPr>
              <a:t>* Benzathine penicillin in 2.4 million I.M. injection every week for 5 week ( 12 million units )</a:t>
            </a:r>
          </a:p>
          <a:p>
            <a:pPr marL="609600" indent="-609600" algn="l">
              <a:buFontTx/>
              <a:buAutoNum type="arabicParenR"/>
            </a:pPr>
            <a:endParaRPr lang="en-US" altLang="ar-EG">
              <a:latin typeface="Tahoma" pitchFamily="34" charset="0"/>
            </a:endParaRPr>
          </a:p>
          <a:p>
            <a:pPr marL="609600" indent="-609600" algn="l">
              <a:buFontTx/>
              <a:buAutoNum type="arabicParenR"/>
            </a:pPr>
            <a:endParaRPr lang="en-US" altLang="ar-EG" sz="3600">
              <a:solidFill>
                <a:srgbClr val="00FF00"/>
              </a:solidFill>
              <a:latin typeface="Tahoma" pitchFamily="34" charset="0"/>
            </a:endParaRPr>
          </a:p>
          <a:p>
            <a:pPr marL="609600" indent="-609600" algn="l">
              <a:buNone/>
            </a:pPr>
            <a:endParaRPr lang="en-US" altLang="ar-EG" sz="3600">
              <a:solidFill>
                <a:srgbClr val="00FF00"/>
              </a:solidFill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4"/>
    </mc:Choice>
    <mc:Fallback xmlns="">
      <p:transition spd="slow" advTm="13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1" y="260351"/>
            <a:ext cx="8512175" cy="6264275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ar-EG" sz="2800" b="1">
                <a:solidFill>
                  <a:srgbClr val="CCFF33"/>
                </a:solidFill>
                <a:latin typeface="Tahoma" pitchFamily="34" charset="0"/>
              </a:rPr>
              <a:t>Patients allergic to penicillin</a:t>
            </a:r>
          </a:p>
          <a:p>
            <a:pPr algn="l">
              <a:buFontTx/>
              <a:buNone/>
            </a:pPr>
            <a:endParaRPr lang="en-US" altLang="ar-EG">
              <a:latin typeface="Tahoma" pitchFamily="34" charset="0"/>
            </a:endParaRPr>
          </a:p>
          <a:p>
            <a:pPr algn="l" rtl="0">
              <a:lnSpc>
                <a:spcPct val="150000"/>
              </a:lnSpc>
              <a:buClr>
                <a:srgbClr val="00FF00"/>
              </a:buClr>
              <a:buFont typeface="Wingdings" pitchFamily="2" charset="2"/>
              <a:buChar char="Ø"/>
            </a:pPr>
            <a:r>
              <a:rPr lang="en-US" altLang="ar-EG" sz="2800">
                <a:latin typeface="Tahoma" pitchFamily="34" charset="0"/>
              </a:rPr>
              <a:t>Tetracycline 500 mg 4 times daily  ( on empty            stomach ) for 15 days in early and 30 days in          late syphilis              or</a:t>
            </a:r>
          </a:p>
          <a:p>
            <a:pPr algn="l" rtl="0">
              <a:buClr>
                <a:srgbClr val="00FF00"/>
              </a:buClr>
              <a:buFont typeface="Wingdings" pitchFamily="2" charset="2"/>
              <a:buChar char="Ø"/>
            </a:pPr>
            <a:endParaRPr lang="en-US" altLang="ar-EG" sz="2800">
              <a:latin typeface="Tahoma" pitchFamily="34" charset="0"/>
            </a:endParaRPr>
          </a:p>
          <a:p>
            <a:pPr algn="l" rtl="0">
              <a:lnSpc>
                <a:spcPct val="150000"/>
              </a:lnSpc>
              <a:buClr>
                <a:srgbClr val="00FF00"/>
              </a:buClr>
              <a:buFont typeface="Wingdings" pitchFamily="2" charset="2"/>
              <a:buChar char="Ø"/>
            </a:pPr>
            <a:r>
              <a:rPr lang="en-US" altLang="ar-EG" sz="2800">
                <a:latin typeface="Tahoma" pitchFamily="34" charset="0"/>
              </a:rPr>
              <a:t>Erythromycin 500 mg 4 times daily  ( on empty          stomach ) for 15 days in early and 30 days in late    syphilis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7"/>
    </mc:Choice>
    <mc:Fallback xmlns="">
      <p:transition spd="slow" advTm="21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113668" name="Picture 4" descr="3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9" t="10687" r="8189" b="59567"/>
          <a:stretch>
            <a:fillRect/>
          </a:stretch>
        </p:blipFill>
        <p:spPr>
          <a:xfrm>
            <a:off x="2063750" y="404814"/>
            <a:ext cx="8459788" cy="5832475"/>
          </a:xfrm>
          <a:noFill/>
          <a:ln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2"/>
    </mc:Choice>
    <mc:Fallback xmlns="">
      <p:transition spd="slow" advTm="3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685800"/>
            <a:ext cx="7772400" cy="914400"/>
          </a:xfrm>
        </p:spPr>
        <p:txBody>
          <a:bodyPr/>
          <a:lstStyle/>
          <a:p>
            <a:r>
              <a:rPr lang="en-US" altLang="ar-EG" sz="3200" b="1">
                <a:solidFill>
                  <a:srgbClr val="FFFF00"/>
                </a:solidFill>
                <a:latin typeface="Tahoma" pitchFamily="34" charset="0"/>
              </a:rPr>
              <a:t>Treatment of congenital syphilis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0" y="1773238"/>
            <a:ext cx="8153400" cy="4608512"/>
          </a:xfrm>
        </p:spPr>
        <p:txBody>
          <a:bodyPr/>
          <a:lstStyle/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800" b="1">
                <a:solidFill>
                  <a:srgbClr val="CCFF33"/>
                </a:solidFill>
                <a:latin typeface="Tahoma" pitchFamily="34" charset="0"/>
              </a:rPr>
              <a:t>* Early congenital syphilis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400">
                <a:latin typeface="Tahoma" pitchFamily="34" charset="0"/>
              </a:rPr>
              <a:t>    </a:t>
            </a:r>
            <a:r>
              <a:rPr lang="en-US" altLang="ar-EG" sz="2800">
                <a:latin typeface="Tahoma" pitchFamily="34" charset="0"/>
              </a:rPr>
              <a:t>Procaine penicillin 50.000 units per kg body weight I.M.     daily for 10 days</a:t>
            </a:r>
          </a:p>
          <a:p>
            <a:pPr algn="l">
              <a:buFontTx/>
              <a:buNone/>
            </a:pPr>
            <a:endParaRPr lang="en-US" altLang="ar-EG" sz="2800">
              <a:solidFill>
                <a:srgbClr val="FFCCFF"/>
              </a:solidFill>
              <a:latin typeface="Tahoma" pitchFamily="34" charset="0"/>
            </a:endParaRP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800" b="1">
                <a:solidFill>
                  <a:srgbClr val="CCFF33"/>
                </a:solidFill>
                <a:latin typeface="Tahoma" pitchFamily="34" charset="0"/>
              </a:rPr>
              <a:t>* Late Congenital Syphilis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400">
                <a:solidFill>
                  <a:srgbClr val="FFCCFF"/>
                </a:solidFill>
                <a:latin typeface="Tahoma" pitchFamily="34" charset="0"/>
              </a:rPr>
              <a:t>    </a:t>
            </a:r>
            <a:r>
              <a:rPr lang="en-US" altLang="ar-EG" sz="2800">
                <a:latin typeface="Tahoma" pitchFamily="34" charset="0"/>
              </a:rPr>
              <a:t>As late aquired Syphilis</a:t>
            </a:r>
          </a:p>
          <a:p>
            <a:pPr algn="l">
              <a:buFontTx/>
              <a:buNone/>
            </a:pPr>
            <a:endParaRPr lang="en-US" altLang="ar-EG" sz="2400">
              <a:solidFill>
                <a:srgbClr val="FFCCFF"/>
              </a:solidFill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93"/>
    </mc:Choice>
    <mc:Fallback xmlns="">
      <p:transition spd="slow" advTm="24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EG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Reactions to treatment</a:t>
            </a:r>
            <a:r>
              <a:rPr lang="en-US" altLang="ar-EG"/>
              <a:t>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00" y="2133600"/>
            <a:ext cx="5334000" cy="4114800"/>
          </a:xfrm>
        </p:spPr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altLang="ar-EG" sz="2800">
                <a:latin typeface="Tahoma" pitchFamily="34" charset="0"/>
              </a:rPr>
              <a:t>1) Reactions to penicillin </a:t>
            </a:r>
          </a:p>
          <a:p>
            <a:pPr algn="l">
              <a:buFont typeface="Wingdings" pitchFamily="2" charset="2"/>
              <a:buNone/>
            </a:pPr>
            <a:endParaRPr lang="en-US" altLang="ar-EG" sz="2800">
              <a:latin typeface="Tahoma" pitchFamily="34" charset="0"/>
            </a:endParaRPr>
          </a:p>
          <a:p>
            <a:pPr algn="l">
              <a:buFont typeface="Wingdings" pitchFamily="2" charset="2"/>
              <a:buNone/>
            </a:pPr>
            <a:r>
              <a:rPr lang="en-US" altLang="ar-EG" sz="2800">
                <a:latin typeface="Tahoma" pitchFamily="34" charset="0"/>
              </a:rPr>
              <a:t>2) Herxheimer reaction</a:t>
            </a:r>
          </a:p>
          <a:p>
            <a:pPr algn="l">
              <a:buFont typeface="Wingdings" pitchFamily="2" charset="2"/>
              <a:buNone/>
            </a:pPr>
            <a:endParaRPr lang="en-US" altLang="ar-EG" sz="2800">
              <a:latin typeface="Tahoma" pitchFamily="34" charset="0"/>
            </a:endParaRPr>
          </a:p>
          <a:p>
            <a:pPr algn="l">
              <a:buFont typeface="Wingdings" pitchFamily="2" charset="2"/>
              <a:buNone/>
            </a:pPr>
            <a:r>
              <a:rPr lang="en-US" altLang="ar-EG" sz="2800">
                <a:latin typeface="Tahoma" pitchFamily="34" charset="0"/>
              </a:rPr>
              <a:t>3) Therapeutic paradox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86"/>
    </mc:Choice>
    <mc:Fallback xmlns="">
      <p:transition spd="slow" advTm="101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91140" name="Picture 4" descr="1180075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1" name="WordArt 5"/>
          <p:cNvSpPr>
            <a:spLocks noChangeArrowheads="1" noChangeShapeType="1" noTextEdit="1"/>
          </p:cNvSpPr>
          <p:nvPr/>
        </p:nvSpPr>
        <p:spPr bwMode="auto">
          <a:xfrm>
            <a:off x="2135188" y="1557338"/>
            <a:ext cx="7848600" cy="424815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1230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-18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  <a:cs typeface="Arial"/>
              </a:rPr>
              <a:t>THANK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-18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  <a:cs typeface="Arial"/>
              </a:rPr>
              <a:t>YOU</a:t>
            </a:r>
            <a:endParaRPr lang="ar-EG" sz="3600" kern="10" spc="-18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  <a:cs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5"/>
    </mc:Choice>
    <mc:Fallback xmlns="">
      <p:transition spd="slow" advTm="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75780" name="Picture 4" descr="2ry $ - Condyloma 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8"/>
          <a:stretch>
            <a:fillRect/>
          </a:stretch>
        </p:blipFill>
        <p:spPr bwMode="auto">
          <a:xfrm>
            <a:off x="1847850" y="404813"/>
            <a:ext cx="8496300" cy="621665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3"/>
    </mc:Choice>
    <mc:Fallback xmlns="">
      <p:transition spd="slow" advTm="9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EG" altLang="ar-EG"/>
          </a:p>
        </p:txBody>
      </p:sp>
      <p:pic>
        <p:nvPicPr>
          <p:cNvPr id="107524" name="Picture 4" descr="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9" t="11414" r="35750" b="56889"/>
          <a:stretch>
            <a:fillRect/>
          </a:stretch>
        </p:blipFill>
        <p:spPr>
          <a:xfrm>
            <a:off x="2351089" y="331789"/>
            <a:ext cx="7489825" cy="6192837"/>
          </a:xfrm>
          <a:noFill/>
          <a:ln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7"/>
    </mc:Choice>
    <mc:Fallback xmlns="">
      <p:transition spd="slow" advTm="6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411condyloma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1"/>
            <a:ext cx="4249738" cy="504031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" name="Picture 5" descr="co l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6" t="7767" r="12662" b="9320"/>
          <a:stretch>
            <a:fillRect/>
          </a:stretch>
        </p:blipFill>
        <p:spPr bwMode="auto">
          <a:xfrm>
            <a:off x="6124575" y="1773239"/>
            <a:ext cx="4292600" cy="482758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2279651" y="5734051"/>
            <a:ext cx="2917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en-US" altLang="ar-EG" sz="28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Condylomata lata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1"/>
    </mc:Choice>
    <mc:Fallback xmlns="">
      <p:transition spd="slow" advTm="3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2ry $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404814"/>
            <a:ext cx="6911975" cy="619283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9012238" y="2997201"/>
            <a:ext cx="1655762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ar-EG" sz="28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Moth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ar-EG" sz="28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eaten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ar-EG" sz="28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alopecia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2"/>
    </mc:Choice>
    <mc:Fallback xmlns="">
      <p:transition spd="slow" advTm="7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260351"/>
            <a:ext cx="7772400" cy="620713"/>
          </a:xfrm>
        </p:spPr>
        <p:txBody>
          <a:bodyPr/>
          <a:lstStyle/>
          <a:p>
            <a:r>
              <a:rPr lang="en-US" altLang="ar-EG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Latent Syphilis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1268414"/>
            <a:ext cx="8424863" cy="5589587"/>
          </a:xfrm>
        </p:spPr>
        <p:txBody>
          <a:bodyPr/>
          <a:lstStyle/>
          <a:p>
            <a:pPr algn="l">
              <a:buFontTx/>
              <a:buNone/>
            </a:pPr>
            <a:r>
              <a:rPr lang="en-US" altLang="ar-EG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* Characterized by :</a:t>
            </a:r>
          </a:p>
          <a:p>
            <a:pPr algn="l">
              <a:lnSpc>
                <a:spcPct val="125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 - Absence of clinical manifestations</a:t>
            </a:r>
          </a:p>
          <a:p>
            <a:pPr algn="l" rtl="0">
              <a:lnSpc>
                <a:spcPct val="125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 - positive serological tests  </a:t>
            </a:r>
          </a:p>
          <a:p>
            <a:pPr algn="l">
              <a:lnSpc>
                <a:spcPct val="125000"/>
              </a:lnSpc>
              <a:buFontTx/>
              <a:buNone/>
            </a:pPr>
            <a:r>
              <a:rPr lang="en-US" altLang="ar-EG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* Types of Latent Syphilis:</a:t>
            </a:r>
          </a:p>
          <a:p>
            <a:pPr algn="l">
              <a:lnSpc>
                <a:spcPct val="125000"/>
              </a:lnSpc>
              <a:buFontTx/>
              <a:buNone/>
            </a:pPr>
            <a:r>
              <a:rPr lang="en-US" altLang="ar-EG" sz="3600"/>
              <a:t>        </a:t>
            </a: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A) Early latent                 B)  Late latent</a:t>
            </a:r>
          </a:p>
          <a:p>
            <a:pPr algn="l" rtl="0">
              <a:lnSpc>
                <a:spcPct val="125000"/>
              </a:lnSpc>
              <a:buFontTx/>
              <a:buNone/>
            </a:pPr>
            <a:r>
              <a:rPr lang="en-US" altLang="ar-EG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* Diagnosis:</a:t>
            </a:r>
          </a:p>
          <a:p>
            <a:pPr algn="l">
              <a:lnSpc>
                <a:spcPct val="125000"/>
              </a:lnSpc>
              <a:buFontTx/>
              <a:buNone/>
            </a:pPr>
            <a:r>
              <a:rPr lang="en-US" altLang="ar-EG" sz="3600">
                <a:solidFill>
                  <a:srgbClr val="00FF00"/>
                </a:solidFill>
                <a:latin typeface="Tahoma" pitchFamily="34" charset="0"/>
              </a:rPr>
              <a:t>       </a:t>
            </a: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* The patient is clinically free</a:t>
            </a:r>
          </a:p>
          <a:p>
            <a:pPr algn="l">
              <a:lnSpc>
                <a:spcPct val="125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  * Serological test are positive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16"/>
    </mc:Choice>
    <mc:Fallback xmlns="">
      <p:transition spd="slow" advTm="46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6" y="260350"/>
            <a:ext cx="8569325" cy="5761038"/>
          </a:xfrm>
        </p:spPr>
        <p:txBody>
          <a:bodyPr/>
          <a:lstStyle/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3600">
                <a:solidFill>
                  <a:schemeClr val="tx2"/>
                </a:solidFill>
                <a:latin typeface="Tahoma" pitchFamily="34" charset="0"/>
              </a:rPr>
              <a:t>          </a:t>
            </a: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* C.S.F is normal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* Fate of latent Syphilis: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400" b="1">
                <a:solidFill>
                  <a:srgbClr val="FFCCFF"/>
                </a:solidFill>
                <a:latin typeface="Tahoma" pitchFamily="34" charset="0"/>
              </a:rPr>
              <a:t>            </a:t>
            </a:r>
            <a:r>
              <a:rPr lang="en-US" altLang="ar-EG">
                <a:solidFill>
                  <a:srgbClr val="00FF00"/>
                </a:solidFill>
                <a:latin typeface="Tahoma" pitchFamily="34" charset="0"/>
              </a:rPr>
              <a:t>*</a:t>
            </a:r>
            <a:r>
              <a:rPr lang="en-US" altLang="ar-EG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en-US" altLang="ar-EG">
                <a:solidFill>
                  <a:srgbClr val="FFFF66"/>
                </a:solidFill>
                <a:latin typeface="Tahoma" pitchFamily="34" charset="0"/>
              </a:rPr>
              <a:t>30 %</a:t>
            </a:r>
            <a:r>
              <a:rPr lang="en-US" altLang="ar-EG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ends by spontaneous cure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>
                <a:solidFill>
                  <a:schemeClr val="tx2"/>
                </a:solidFill>
                <a:latin typeface="Tahoma" pitchFamily="34" charset="0"/>
              </a:rPr>
              <a:t>         </a:t>
            </a:r>
            <a:r>
              <a:rPr lang="en-US" altLang="ar-EG">
                <a:solidFill>
                  <a:srgbClr val="00FF00"/>
                </a:solidFill>
                <a:latin typeface="Tahoma" pitchFamily="34" charset="0"/>
              </a:rPr>
              <a:t>*</a:t>
            </a:r>
            <a:r>
              <a:rPr lang="en-US" altLang="ar-EG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en-US" altLang="ar-EG">
                <a:solidFill>
                  <a:srgbClr val="FFFF66"/>
                </a:solidFill>
                <a:latin typeface="Tahoma" pitchFamily="34" charset="0"/>
              </a:rPr>
              <a:t>30%</a:t>
            </a:r>
            <a:r>
              <a:rPr lang="en-US" altLang="ar-EG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remain latent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>
                <a:solidFill>
                  <a:schemeClr val="tx2"/>
                </a:solidFill>
                <a:latin typeface="Tahoma" pitchFamily="34" charset="0"/>
              </a:rPr>
              <a:t>         </a:t>
            </a:r>
            <a:r>
              <a:rPr lang="en-US" altLang="ar-EG">
                <a:solidFill>
                  <a:srgbClr val="00FF00"/>
                </a:solidFill>
                <a:latin typeface="Tahoma" pitchFamily="34" charset="0"/>
              </a:rPr>
              <a:t>*</a:t>
            </a:r>
            <a:r>
              <a:rPr lang="en-US" altLang="ar-EG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en-US" altLang="ar-EG">
                <a:solidFill>
                  <a:srgbClr val="FFFF66"/>
                </a:solidFill>
                <a:latin typeface="Tahoma" pitchFamily="34" charset="0"/>
              </a:rPr>
              <a:t>40%</a:t>
            </a:r>
            <a:r>
              <a:rPr lang="en-US" altLang="ar-EG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evolve into   - Benign tertiary stage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                                  - Cardiovascular Syphilis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ar-EG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                                        - NeuroSyphilis</a:t>
            </a:r>
          </a:p>
          <a:p>
            <a:pPr algn="l">
              <a:buFontTx/>
              <a:buNone/>
            </a:pPr>
            <a:endParaRPr lang="en-US" altLang="ar-EG" sz="3600"/>
          </a:p>
          <a:p>
            <a:pPr algn="l">
              <a:buFontTx/>
              <a:buNone/>
            </a:pPr>
            <a:endParaRPr lang="en-US" altLang="ar-EG" sz="36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1"/>
    </mc:Choice>
    <mc:Fallback xmlns="">
      <p:transition spd="slow" advTm="2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EG" sz="2800" b="0" i="0" u="none" strike="noStrike" cap="none" normalizeH="0" baseline="0" smtClean="0">
            <a:ln>
              <a:noFill/>
            </a:ln>
            <a:solidFill>
              <a:srgbClr val="CCFF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EG" sz="2800" b="0" i="0" u="none" strike="noStrike" cap="none" normalizeH="0" baseline="0" smtClean="0">
            <a:ln>
              <a:noFill/>
            </a:ln>
            <a:solidFill>
              <a:srgbClr val="CCFF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EG" sz="2800" b="0" i="0" u="none" strike="noStrike" cap="none" normalizeH="0" baseline="0" smtClean="0">
            <a:ln>
              <a:noFill/>
            </a:ln>
            <a:solidFill>
              <a:srgbClr val="CCFF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ar-EG" sz="2800" b="0" i="0" u="none" strike="noStrike" cap="none" normalizeH="0" baseline="0" smtClean="0">
            <a:ln>
              <a:noFill/>
            </a:ln>
            <a:solidFill>
              <a:srgbClr val="CCFF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Microsoft Office PowerPoint</Application>
  <PresentationFormat>Widescreen</PresentationFormat>
  <Paragraphs>111</Paragraphs>
  <Slides>32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Tahoma</vt:lpstr>
      <vt:lpstr>Times New Roman</vt:lpstr>
      <vt:lpstr>Wingdings</vt:lpstr>
      <vt:lpstr>Office Theme</vt:lpstr>
      <vt:lpstr>Radar</vt:lpstr>
      <vt:lpstr>Beam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Latent Syphilis</vt:lpstr>
      <vt:lpstr>PowerPoint Presentation</vt:lpstr>
      <vt:lpstr>        Benign tertiary Syphilis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Cardiovascular Syphilis</vt:lpstr>
      <vt:lpstr>PowerPoint Presentation</vt:lpstr>
      <vt:lpstr>Congenital Syphilis  (Prenatal Syphilis)</vt:lpstr>
      <vt:lpstr>PowerPoint Presentation</vt:lpstr>
      <vt:lpstr>Early congenital syphilis</vt:lpstr>
      <vt:lpstr>PowerPoint Presentation</vt:lpstr>
      <vt:lpstr>Late Congenital Syphilis</vt:lpstr>
      <vt:lpstr>PowerPoint Presentation</vt:lpstr>
      <vt:lpstr>PowerPoint Presentation</vt:lpstr>
      <vt:lpstr>Stigmata</vt:lpstr>
      <vt:lpstr>Treatment of syphilis</vt:lpstr>
      <vt:lpstr>PowerPoint Presentation</vt:lpstr>
      <vt:lpstr>PowerPoint Presentation</vt:lpstr>
      <vt:lpstr>Treatment of congenital syphilis</vt:lpstr>
      <vt:lpstr>Reactions to treatment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Aboghareb</dc:creator>
  <cp:lastModifiedBy>Mohamed Aboghareb</cp:lastModifiedBy>
  <cp:revision>1</cp:revision>
  <dcterms:created xsi:type="dcterms:W3CDTF">2020-07-24T17:21:59Z</dcterms:created>
  <dcterms:modified xsi:type="dcterms:W3CDTF">2020-07-24T17:22:11Z</dcterms:modified>
</cp:coreProperties>
</file>