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97" r:id="rId3"/>
    <p:sldId id="298" r:id="rId4"/>
    <p:sldId id="299" r:id="rId5"/>
    <p:sldId id="300" r:id="rId6"/>
    <p:sldId id="290" r:id="rId7"/>
    <p:sldId id="303" r:id="rId8"/>
    <p:sldId id="304" r:id="rId9"/>
    <p:sldId id="301" r:id="rId10"/>
    <p:sldId id="302" r:id="rId11"/>
    <p:sldId id="305" r:id="rId12"/>
    <p:sldId id="28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F238-E6CB-4D62-A20C-3463937FE8B9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F9971-B35B-4B25-AC63-7F9F13FBE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01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3F867-AA45-4DFF-BD62-FE8ABD96C6F5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3C2589-A5AF-4DD8-9F52-F415ED98BB51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606B7B-2D88-4E5D-8E02-14E144B79FAD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AF1A7F-3738-4317-8EC2-71B0E5C1FF14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0D2FEF-92F4-4A1C-8113-690A68AC4F17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AF7F0D-DE9D-4481-AAF0-C9195AFA5C35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5179C9-8867-4ADF-8B6F-9B6017E80529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46954-2555-4383-913D-003218F03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D8ACF-7C38-46C8-B0E5-39691BDF9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1423F-2377-4135-A0F7-4457CBD6A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8700-FB1F-4A55-9C8F-A8836EB170DD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CAD36-9DF8-4BDF-AD9A-2EC8E1D8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8A0D3-9C8A-4C6F-9DE0-F9D22C7C9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9139-46A2-4E56-AF63-F66B80DD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4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5EF1A-597D-437C-A76E-420EC4B03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A8336-5A78-41DD-A7BA-453125C6F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46722-B653-4D79-877C-823BBB2F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8700-FB1F-4A55-9C8F-A8836EB170DD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1AE78-3640-4F0C-ADB3-2E9919D32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65867-D90C-4985-84BD-0107FC16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9139-46A2-4E56-AF63-F66B80DD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4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41E8A5-00C6-4391-BE15-022FF7EAE5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4FB142-26DE-4815-BA8F-53DD0A495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21460-C97F-4CAC-B54B-440AF895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8700-FB1F-4A55-9C8F-A8836EB170DD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10938-CEEA-412B-9F33-6FFE224A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814CB-3D54-4161-9CF1-ADDF36B4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9139-46A2-4E56-AF63-F66B80DD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13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118" y="2924851"/>
            <a:ext cx="10763445" cy="103652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333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2121" y="3961375"/>
            <a:ext cx="10763444" cy="10054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333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4" name="Picture 3" descr="UAB_WORDMARK_white_tag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13" y="5866484"/>
            <a:ext cx="3812499" cy="8687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24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768075" y="2564904"/>
            <a:ext cx="3936437" cy="8640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2400"/>
          </a:p>
        </p:txBody>
      </p:sp>
    </p:spTree>
    <p:extLst>
      <p:ext uri="{BB962C8B-B14F-4D97-AF65-F5344CB8AC3E}">
        <p14:creationId xmlns:p14="http://schemas.microsoft.com/office/powerpoint/2010/main" val="3397554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733140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7" y="478119"/>
            <a:ext cx="10227733" cy="1213548"/>
          </a:xfrm>
          <a:prstGeom prst="rect">
            <a:avLst/>
          </a:prstGeom>
        </p:spPr>
        <p:txBody>
          <a:bodyPr>
            <a:noAutofit/>
          </a:bodyPr>
          <a:lstStyle>
            <a:lvl1pPr algn="l" rtl="0">
              <a:defRPr sz="4000" b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2810"/>
            <a:ext cx="10972800" cy="4558860"/>
          </a:xfrm>
          <a:prstGeom prst="rect">
            <a:avLst/>
          </a:prstGeom>
        </p:spPr>
        <p:txBody>
          <a:bodyPr/>
          <a:lstStyle>
            <a:lvl1pPr marL="457189" indent="-457189" algn="l" rtl="0">
              <a:spcBef>
                <a:spcPts val="1067"/>
              </a:spcBef>
              <a:spcAft>
                <a:spcPts val="0"/>
              </a:spcAft>
              <a:buFont typeface="Arial"/>
              <a:buChar char="•"/>
              <a:defRPr sz="3733" b="0" i="0">
                <a:latin typeface="Calibri"/>
                <a:cs typeface="Calibri"/>
              </a:defRPr>
            </a:lvl1pPr>
            <a:lvl2pPr marL="912261" indent="-452955" algn="l" rtl="0">
              <a:spcBef>
                <a:spcPts val="1067"/>
              </a:spcBef>
              <a:spcAft>
                <a:spcPts val="0"/>
              </a:spcAft>
              <a:buFont typeface="Arial"/>
              <a:buChar char="•"/>
              <a:tabLst>
                <a:tab pos="836063" algn="l"/>
              </a:tabLst>
              <a:defRPr sz="3200" b="0" i="0">
                <a:latin typeface="Calibri"/>
                <a:cs typeface="Calibri"/>
              </a:defRPr>
            </a:lvl2pPr>
            <a:lvl3pPr marL="1295368" indent="-309026" algn="l" rtl="0">
              <a:spcBef>
                <a:spcPts val="1067"/>
              </a:spcBef>
              <a:spcAft>
                <a:spcPts val="0"/>
              </a:spcAft>
              <a:buFont typeface="Arial"/>
              <a:buChar char="•"/>
              <a:defRPr sz="2667" b="0" i="0">
                <a:latin typeface="Calibri"/>
                <a:cs typeface="Calibri"/>
              </a:defRPr>
            </a:lvl3pPr>
            <a:lvl4pPr marL="1754673" indent="-383108" algn="l" rtl="0">
              <a:spcBef>
                <a:spcPts val="1067"/>
              </a:spcBef>
              <a:spcAft>
                <a:spcPts val="0"/>
              </a:spcAft>
              <a:buFont typeface="Arial"/>
              <a:buChar char="•"/>
              <a:defRPr sz="2133" b="0" i="0">
                <a:latin typeface="Calibri"/>
                <a:cs typeface="Calibri"/>
              </a:defRPr>
            </a:lvl4pPr>
            <a:lvl5pPr marL="2131431" indent="-376757">
              <a:defRPr b="0" i="0">
                <a:latin typeface="Avenir Roman"/>
                <a:cs typeface="Avenir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27003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7" y="478119"/>
            <a:ext cx="10227733" cy="1213548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000" b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site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099" y="6422423"/>
            <a:ext cx="2310901" cy="4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80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1124102"/>
            <a:ext cx="10972800" cy="5675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accent3">
                    <a:lumMod val="75000"/>
                  </a:schemeClr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Click to edit Master title style</a:t>
            </a:r>
          </a:p>
        </p:txBody>
      </p:sp>
      <p:pic>
        <p:nvPicPr>
          <p:cNvPr id="3" name="Picture 2" descr="UAB_WORDMARK_white_tag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13" y="5866484"/>
            <a:ext cx="3812499" cy="86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08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368300" y="6429375"/>
            <a:ext cx="2844800" cy="29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1102" y="6429375"/>
            <a:ext cx="5448300" cy="29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55300" y="6429375"/>
            <a:ext cx="1168400" cy="29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B0662-B652-4769-BF9D-FCB41CAA444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2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30BD-F5EC-4664-8C96-2C7EC454B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C741D-ACA1-467D-875A-3859D346F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89009-8A6B-4461-B492-B236EF074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8700-FB1F-4A55-9C8F-A8836EB170DD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51C6E-EF86-4414-9671-C82CF6FA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C43A7-066C-415C-B3E7-5DAF406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9139-46A2-4E56-AF63-F66B80DD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9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98A53-B16F-4A06-9586-41B66452D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93277-EFDE-4331-A237-CC7E3E25C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D46AA-B3A3-4DD1-8AF6-00050916E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8700-FB1F-4A55-9C8F-A8836EB170DD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2EA08-9032-480C-9CE6-912A9FD64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BBA9F-89ED-49D1-AD7E-3521ABC71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9139-46A2-4E56-AF63-F66B80DD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12C2F-806D-4972-B37C-C2B8FEB1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130A9-C7B8-4487-A497-B3C6F8CF3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D6C69-4F43-48D3-B920-25058795A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CCF69-518C-4C97-965D-F0E8D3077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8700-FB1F-4A55-9C8F-A8836EB170DD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C7E60-8799-410D-9F92-F944AC696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9D37C-25FC-4C04-83F5-6D9597E4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9139-46A2-4E56-AF63-F66B80DD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7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06CE0-F977-4207-8C52-D5D5E4E7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42C21-53A4-4C00-AA59-AAF1FC4D4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D6E6B-F920-403A-A848-C466E2A0A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4326D-2DAD-485B-A460-74D60C783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339D99-27AA-4652-A207-73D8F23B73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18488C-B494-47D4-A33E-3BF50F23B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8700-FB1F-4A55-9C8F-A8836EB170DD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B7AE1F-B1FB-4C29-A5CE-0B8129D3D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EFC1B3-09CB-41C8-8528-239B3CE2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9139-46A2-4E56-AF63-F66B80DD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1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D887-98A6-46E9-BDBB-BB6462D7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2A33B-4BC0-492F-859A-D1FE6E1D8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8700-FB1F-4A55-9C8F-A8836EB170DD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2CA3D-9DBD-4F23-9E9B-F258C5F8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22227-DF23-4F16-97B5-2184096C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9139-46A2-4E56-AF63-F66B80DD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77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C40332-E3AB-4784-85F5-4D7A1B72B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8700-FB1F-4A55-9C8F-A8836EB170DD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8BC9D-6F79-4E40-981D-523DDC909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4201E-D1E1-4B5B-9598-D1A84A0B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9139-46A2-4E56-AF63-F66B80DD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70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E1F5-9037-4F20-A332-E4D5E290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7D793-2369-4459-A221-573345F48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D11AF-8F5E-4DD1-8B77-6250E23F6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98DA7-FEBC-4F94-88D1-8E1A4E30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8700-FB1F-4A55-9C8F-A8836EB170DD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043-DF2E-4B16-B694-D67C6BDD8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2662C-9AD4-4569-A88C-D9389ECF6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9139-46A2-4E56-AF63-F66B80DD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9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9F5E7-0918-479E-B862-47A14EF14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22708-1BF7-4F95-8A66-2522B67A3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8B3DC8-1BEA-47E8-8324-344C756AE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666497-96DD-4BB2-AD9F-123A46DE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8700-FB1F-4A55-9C8F-A8836EB170DD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30A42-40D2-4195-BFFA-9E49A38D9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CFD43-7FBF-4C66-A654-D8DD888F1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9139-46A2-4E56-AF63-F66B80DD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7683A9-7260-412E-8D44-8A1CC661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B718A-C23B-4760-AF0D-81DF93B92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16FAC-416E-4E58-B241-03B96EB57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D8700-FB1F-4A55-9C8F-A8836EB170DD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8F4D-251E-49A8-AFF2-AD7E4B56D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04EFB-1EED-4231-B0C6-F65F0BCA3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C9139-46A2-4E56-AF63-F66B80DD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1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10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609585" rtl="1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venir Heavy"/>
          <a:ea typeface="+mj-ea"/>
          <a:cs typeface="Avenir Heavy"/>
        </a:defRPr>
      </a:lvl1pPr>
    </p:titleStyle>
    <p:bodyStyle>
      <a:lvl1pPr marL="457189" indent="-457189" algn="r" defTabSz="609585" rtl="1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r" defTabSz="609585" rtl="1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r" defTabSz="609585" rtl="1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r" defTabSz="609585" rtl="1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r" defTabSz="609585" rtl="1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r" defTabSz="609585" rtl="1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r" defTabSz="609585" rtl="1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r" defTabSz="609585" rtl="1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r" defTabSz="609585" rtl="1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09585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r" defTabSz="609585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r" defTabSz="609585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r" defTabSz="609585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r" defTabSz="609585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r" defTabSz="609585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r" defTabSz="609585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r" defTabSz="609585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r" defTabSz="609585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932723"/>
            <a:ext cx="11455400" cy="1066800"/>
          </a:xfrm>
        </p:spPr>
        <p:txBody>
          <a:bodyPr/>
          <a:lstStyle/>
          <a:p>
            <a:r>
              <a:rPr lang="en-US" sz="4267" dirty="0">
                <a:solidFill>
                  <a:srgbClr val="C00000"/>
                </a:solidFill>
                <a:cs typeface="Tunga"/>
              </a:rPr>
              <a:t>Diagnosis of E.D: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508000" y="1981200"/>
            <a:ext cx="11684000" cy="4114800"/>
          </a:xfrm>
          <a:prstGeom prst="rect">
            <a:avLst/>
          </a:prstGeom>
        </p:spPr>
        <p:txBody>
          <a:bodyPr/>
          <a:lstStyle/>
          <a:p>
            <a:pPr marL="812780" indent="-812780" algn="l" rtl="0">
              <a:lnSpc>
                <a:spcPct val="105000"/>
              </a:lnSpc>
              <a:buFontTx/>
              <a:buAutoNum type="alphaUcParenR"/>
              <a:defRPr/>
            </a:pPr>
            <a:r>
              <a:rPr lang="en-US" sz="3733">
                <a:latin typeface="Tahoma" pitchFamily="34" charset="0"/>
              </a:rPr>
              <a:t>Detailed history (medical &amp; sexual)</a:t>
            </a:r>
          </a:p>
          <a:p>
            <a:pPr marL="812780" indent="-812780" algn="l" rtl="0">
              <a:lnSpc>
                <a:spcPct val="105000"/>
              </a:lnSpc>
              <a:buFontTx/>
              <a:buAutoNum type="alphaUcParenR"/>
              <a:defRPr/>
            </a:pPr>
            <a:r>
              <a:rPr lang="en-US" sz="3733">
                <a:latin typeface="Tahoma" pitchFamily="34" charset="0"/>
              </a:rPr>
              <a:t>Detailed examination (general &amp; genital)</a:t>
            </a:r>
          </a:p>
          <a:p>
            <a:pPr marL="812780" indent="-812780" algn="l" rtl="0">
              <a:lnSpc>
                <a:spcPct val="105000"/>
              </a:lnSpc>
              <a:buFontTx/>
              <a:buAutoNum type="alphaUcParenR"/>
              <a:defRPr/>
            </a:pPr>
            <a:r>
              <a:rPr lang="en-US" sz="3733">
                <a:latin typeface="Tahoma" pitchFamily="34" charset="0"/>
              </a:rPr>
              <a:t>Differentiation between organic &amp; psychogenic</a:t>
            </a:r>
          </a:p>
          <a:p>
            <a:pPr marL="812780" indent="-812780" algn="l" rtl="0">
              <a:lnSpc>
                <a:spcPct val="105000"/>
              </a:lnSpc>
              <a:buNone/>
              <a:defRPr/>
            </a:pPr>
            <a:r>
              <a:rPr lang="en-US" sz="3733">
                <a:latin typeface="Tahoma" pitchFamily="34" charset="0"/>
              </a:rPr>
              <a:t>               *  ICI test.</a:t>
            </a:r>
          </a:p>
          <a:p>
            <a:pPr marL="812780" indent="-812780" algn="l" rtl="0">
              <a:lnSpc>
                <a:spcPct val="105000"/>
              </a:lnSpc>
              <a:buNone/>
              <a:defRPr/>
            </a:pPr>
            <a:r>
              <a:rPr lang="en-US" sz="3733">
                <a:latin typeface="Tahoma" pitchFamily="34" charset="0"/>
              </a:rPr>
              <a:t>               * Nocturnal erection monitoring.</a:t>
            </a:r>
          </a:p>
          <a:p>
            <a:pPr marL="812780" indent="-812780" algn="l" rtl="0">
              <a:lnSpc>
                <a:spcPct val="105000"/>
              </a:lnSpc>
              <a:buNone/>
              <a:defRPr/>
            </a:pPr>
            <a:r>
              <a:rPr lang="en-US" sz="3733">
                <a:latin typeface="Tahoma" pitchFamily="34" charset="0"/>
              </a:rPr>
              <a:t>D)   Detection of underlying causes               </a:t>
            </a:r>
          </a:p>
          <a:p>
            <a:pPr marL="812780" indent="-812780" algn="l">
              <a:defRPr/>
            </a:pPr>
            <a:endParaRPr lang="en-US" sz="3733"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5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204"/>
    </mc:Choice>
    <mc:Fallback xmlns="">
      <p:transition spd="slow" advTm="414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8" y="0"/>
            <a:ext cx="9156501" cy="6867376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43"/>
    </mc:Choice>
    <mc:Fallback xmlns="">
      <p:transition spd="slow" advTm="38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574" y="452670"/>
            <a:ext cx="10227733" cy="1213548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Premature ejaculation</a:t>
            </a:r>
            <a:endParaRPr lang="ar-EG" sz="48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Definition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Clinical types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IELT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Causes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Treatment</a:t>
            </a:r>
            <a:endParaRPr lang="ar-EG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630"/>
    </mc:Choice>
    <mc:Fallback xmlns="">
      <p:transition spd="slow" advTm="424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.Alaa temp\Gynecologist Vs Andrology\Gyn_Recycle_Bin\siste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10"/>
            <a:ext cx="12192000" cy="687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403" y="482600"/>
            <a:ext cx="4253408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1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  <a:endParaRPr lang="ar-EG" sz="72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3"/>
    </mc:Choice>
    <mc:Fallback xmlns="">
      <p:transition spd="slow" advTm="3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914400" y="762000"/>
            <a:ext cx="10363200" cy="5334000"/>
          </a:xfrm>
          <a:prstGeom prst="rect">
            <a:avLst/>
          </a:prstGeom>
        </p:spPr>
        <p:txBody>
          <a:bodyPr/>
          <a:lstStyle/>
          <a:p>
            <a:pPr indent="-231642" algn="l"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Investigations:</a:t>
            </a:r>
          </a:p>
          <a:p>
            <a:pPr indent="-231642" algn="l">
              <a:defRPr/>
            </a:pPr>
            <a:endParaRPr lang="en-US" dirty="0">
              <a:solidFill>
                <a:schemeClr val="accent1"/>
              </a:solidFill>
            </a:endParaRPr>
          </a:p>
          <a:p>
            <a:pPr indent="-231642" algn="l">
              <a:lnSpc>
                <a:spcPct val="105000"/>
              </a:lnSpc>
              <a:buNone/>
              <a:defRPr/>
            </a:pPr>
            <a:r>
              <a:rPr lang="en-US" sz="3733" dirty="0"/>
              <a:t>* </a:t>
            </a:r>
            <a:r>
              <a:rPr lang="en-US" sz="3733" dirty="0">
                <a:latin typeface="Tahoma" pitchFamily="34" charset="0"/>
              </a:rPr>
              <a:t>Hormonal assay and blood sugar</a:t>
            </a: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733" dirty="0">
                <a:latin typeface="Tahoma" pitchFamily="34" charset="0"/>
              </a:rPr>
              <a:t>* ICI  (</a:t>
            </a:r>
            <a:r>
              <a:rPr lang="en-US" sz="3733" dirty="0" err="1">
                <a:latin typeface="Tahoma" pitchFamily="34" charset="0"/>
              </a:rPr>
              <a:t>Papverine</a:t>
            </a:r>
            <a:r>
              <a:rPr lang="en-US" sz="3733" dirty="0">
                <a:latin typeface="Tahoma" pitchFamily="34" charset="0"/>
              </a:rPr>
              <a:t>, </a:t>
            </a:r>
            <a:r>
              <a:rPr lang="en-US" sz="3733" dirty="0" err="1">
                <a:latin typeface="Tahoma" pitchFamily="34" charset="0"/>
              </a:rPr>
              <a:t>Phentolamine</a:t>
            </a:r>
            <a:r>
              <a:rPr lang="en-US" sz="3733" dirty="0">
                <a:latin typeface="Tahoma" pitchFamily="34" charset="0"/>
              </a:rPr>
              <a:t> and PGE1)</a:t>
            </a: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733" dirty="0">
                <a:latin typeface="Tahoma" pitchFamily="34" charset="0"/>
              </a:rPr>
              <a:t>* Color </a:t>
            </a:r>
            <a:r>
              <a:rPr lang="en-US" sz="3733" dirty="0" err="1">
                <a:latin typeface="Tahoma" pitchFamily="34" charset="0"/>
              </a:rPr>
              <a:t>doppler</a:t>
            </a:r>
            <a:r>
              <a:rPr lang="en-US" sz="3733" dirty="0">
                <a:latin typeface="Tahoma" pitchFamily="34" charset="0"/>
              </a:rPr>
              <a:t> </a:t>
            </a:r>
            <a:r>
              <a:rPr lang="en-US" sz="3733" dirty="0" err="1">
                <a:latin typeface="Tahoma" pitchFamily="34" charset="0"/>
              </a:rPr>
              <a:t>sonography</a:t>
            </a:r>
            <a:endParaRPr lang="en-US" sz="3733" dirty="0">
              <a:latin typeface="Tahoma" pitchFamily="34" charset="0"/>
            </a:endParaRP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733" dirty="0">
                <a:latin typeface="Tahoma" pitchFamily="34" charset="0"/>
              </a:rPr>
              <a:t>* </a:t>
            </a:r>
            <a:r>
              <a:rPr lang="en-US" sz="3733" dirty="0" err="1">
                <a:latin typeface="Tahoma" pitchFamily="34" charset="0"/>
              </a:rPr>
              <a:t>RigiScan</a:t>
            </a:r>
            <a:endParaRPr lang="en-US" sz="3733" dirty="0">
              <a:latin typeface="Tahoma" pitchFamily="34" charset="0"/>
            </a:endParaRP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733" dirty="0">
                <a:latin typeface="Tahoma" pitchFamily="34" charset="0"/>
              </a:rPr>
              <a:t>* </a:t>
            </a:r>
            <a:r>
              <a:rPr lang="en-US" sz="3733" dirty="0" err="1">
                <a:latin typeface="Tahoma" pitchFamily="34" charset="0"/>
              </a:rPr>
              <a:t>Cavernosometery</a:t>
            </a:r>
            <a:r>
              <a:rPr lang="en-US" sz="3733" dirty="0">
                <a:latin typeface="Tahoma" pitchFamily="34" charset="0"/>
              </a:rPr>
              <a:t> and </a:t>
            </a:r>
            <a:r>
              <a:rPr lang="en-US" sz="3733" dirty="0" err="1">
                <a:latin typeface="Tahoma" pitchFamily="34" charset="0"/>
              </a:rPr>
              <a:t>Cavernosography</a:t>
            </a:r>
            <a:endParaRPr lang="en-US" sz="3733" dirty="0"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2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"/>
    </mc:Choice>
    <mc:Fallback xmlns="">
      <p:transition spd="slow" advTm="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07435" y="740701"/>
            <a:ext cx="10363200" cy="863600"/>
          </a:xfrm>
        </p:spPr>
        <p:txBody>
          <a:bodyPr/>
          <a:lstStyle/>
          <a:p>
            <a:r>
              <a:rPr lang="en-US" sz="4267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Treatment of E.D.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007533" y="1484314"/>
            <a:ext cx="10363200" cy="6265167"/>
          </a:xfrm>
          <a:prstGeom prst="rect">
            <a:avLst/>
          </a:prstGeom>
        </p:spPr>
        <p:txBody>
          <a:bodyPr/>
          <a:lstStyle/>
          <a:p>
            <a:pPr marL="0" indent="0" algn="l" rtl="0">
              <a:lnSpc>
                <a:spcPct val="105000"/>
              </a:lnSpc>
              <a:buNone/>
              <a:defRPr/>
            </a:pPr>
            <a:r>
              <a:rPr lang="en-US" sz="3200" b="1" dirty="0">
                <a:solidFill>
                  <a:srgbClr val="002060"/>
                </a:solidFill>
                <a:latin typeface="Tahoma" pitchFamily="34" charset="0"/>
              </a:rPr>
              <a:t>A) Medical therapy:</a:t>
            </a:r>
          </a:p>
          <a:p>
            <a:pPr marL="812780" indent="-812780" algn="l" rtl="0">
              <a:lnSpc>
                <a:spcPct val="105000"/>
              </a:lnSpc>
              <a:buNone/>
              <a:defRPr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</a:rPr>
              <a:t>      </a:t>
            </a:r>
            <a:r>
              <a:rPr lang="en-US" sz="3200" b="1" dirty="0">
                <a:latin typeface="Tahoma" pitchFamily="34" charset="0"/>
              </a:rPr>
              <a:t>1) Oral therapy:</a:t>
            </a:r>
          </a:p>
          <a:p>
            <a:pPr marL="812780" indent="-812780" algn="l" rtl="0">
              <a:lnSpc>
                <a:spcPct val="105000"/>
              </a:lnSpc>
              <a:buNone/>
              <a:defRPr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</a:rPr>
              <a:t>          a) Centrally acting drugs:</a:t>
            </a:r>
          </a:p>
          <a:p>
            <a:pPr marL="812780" indent="-812780" algn="l" rtl="0">
              <a:lnSpc>
                <a:spcPct val="105000"/>
              </a:lnSpc>
              <a:buNone/>
              <a:defRPr/>
            </a:pPr>
            <a:r>
              <a:rPr lang="en-US" sz="3200" dirty="0">
                <a:latin typeface="Tahoma" pitchFamily="34" charset="0"/>
              </a:rPr>
              <a:t>              . </a:t>
            </a:r>
            <a:r>
              <a:rPr lang="en-US" sz="3200" dirty="0">
                <a:solidFill>
                  <a:srgbClr val="002060"/>
                </a:solidFill>
                <a:latin typeface="Tahoma" pitchFamily="34" charset="0"/>
              </a:rPr>
              <a:t>Adrenergic antagonists:</a:t>
            </a:r>
          </a:p>
          <a:p>
            <a:pPr marL="812780" indent="-812780" algn="l" rtl="0">
              <a:lnSpc>
                <a:spcPct val="105000"/>
              </a:lnSpc>
              <a:buNone/>
              <a:defRPr/>
            </a:pPr>
            <a:r>
              <a:rPr lang="en-US" sz="3200" dirty="0">
                <a:latin typeface="Tahoma" pitchFamily="34" charset="0"/>
              </a:rPr>
              <a:t>                (</a:t>
            </a:r>
            <a:r>
              <a:rPr lang="en-US" sz="3200" dirty="0" err="1">
                <a:latin typeface="Tahoma" pitchFamily="34" charset="0"/>
              </a:rPr>
              <a:t>Yohimbine</a:t>
            </a:r>
            <a:r>
              <a:rPr lang="en-US" sz="3200" dirty="0">
                <a:latin typeface="Tahoma" pitchFamily="34" charset="0"/>
              </a:rPr>
              <a:t>, </a:t>
            </a:r>
            <a:r>
              <a:rPr lang="en-US" sz="3200" dirty="0" err="1">
                <a:latin typeface="Tahoma" pitchFamily="34" charset="0"/>
              </a:rPr>
              <a:t>Phentolamine</a:t>
            </a:r>
            <a:r>
              <a:rPr lang="en-US" sz="3200" dirty="0">
                <a:latin typeface="Tahoma" pitchFamily="34" charset="0"/>
              </a:rPr>
              <a:t>)</a:t>
            </a:r>
          </a:p>
          <a:p>
            <a:pPr marL="812780" indent="-812780" algn="l" rtl="0">
              <a:lnSpc>
                <a:spcPct val="105000"/>
              </a:lnSpc>
              <a:buNone/>
              <a:defRPr/>
            </a:pPr>
            <a:r>
              <a:rPr lang="en-US" sz="3200" dirty="0">
                <a:latin typeface="Tahoma" pitchFamily="34" charset="0"/>
              </a:rPr>
              <a:t>              . </a:t>
            </a:r>
            <a:r>
              <a:rPr lang="en-US" sz="3200" dirty="0">
                <a:solidFill>
                  <a:srgbClr val="002060"/>
                </a:solidFill>
                <a:latin typeface="Tahoma" pitchFamily="34" charset="0"/>
              </a:rPr>
              <a:t>Serotoninergic agonists:</a:t>
            </a:r>
          </a:p>
          <a:p>
            <a:pPr marL="812780" indent="-812780" algn="l" rtl="0">
              <a:lnSpc>
                <a:spcPct val="105000"/>
              </a:lnSpc>
              <a:buNone/>
              <a:defRPr/>
            </a:pPr>
            <a:r>
              <a:rPr lang="en-US" sz="3200" dirty="0">
                <a:latin typeface="Tahoma" pitchFamily="34" charset="0"/>
              </a:rPr>
              <a:t>                (</a:t>
            </a:r>
            <a:r>
              <a:rPr lang="en-US" sz="3200" dirty="0" err="1">
                <a:latin typeface="Tahoma" pitchFamily="34" charset="0"/>
              </a:rPr>
              <a:t>Trazodone</a:t>
            </a:r>
            <a:r>
              <a:rPr lang="en-US" sz="3200" dirty="0">
                <a:latin typeface="Tahoma" pitchFamily="34" charset="0"/>
              </a:rPr>
              <a:t>)</a:t>
            </a:r>
          </a:p>
          <a:p>
            <a:pPr marL="812780" indent="-812780" algn="l" rtl="0">
              <a:lnSpc>
                <a:spcPct val="105000"/>
              </a:lnSpc>
              <a:buNone/>
              <a:defRPr/>
            </a:pPr>
            <a:r>
              <a:rPr lang="en-US" sz="3200" dirty="0">
                <a:latin typeface="Tahoma" pitchFamily="34" charset="0"/>
              </a:rPr>
              <a:t>              . </a:t>
            </a:r>
            <a:r>
              <a:rPr lang="en-US" sz="3200" dirty="0">
                <a:solidFill>
                  <a:srgbClr val="002060"/>
                </a:solidFill>
                <a:latin typeface="Tahoma" pitchFamily="34" charset="0"/>
              </a:rPr>
              <a:t>Dopaminergic agonists:</a:t>
            </a:r>
          </a:p>
          <a:p>
            <a:pPr marL="812780" indent="-812780" algn="l" rtl="0">
              <a:lnSpc>
                <a:spcPct val="105000"/>
              </a:lnSpc>
              <a:buNone/>
              <a:defRPr/>
            </a:pPr>
            <a:r>
              <a:rPr lang="en-US" sz="3200" dirty="0">
                <a:latin typeface="Tahoma" pitchFamily="34" charset="0"/>
              </a:rPr>
              <a:t>                (</a:t>
            </a:r>
            <a:r>
              <a:rPr lang="en-US" sz="3200" dirty="0" err="1">
                <a:latin typeface="Tahoma" pitchFamily="34" charset="0"/>
              </a:rPr>
              <a:t>Apomorphine</a:t>
            </a:r>
            <a:r>
              <a:rPr lang="en-US" sz="3200" dirty="0">
                <a:latin typeface="Tahoma" pitchFamily="34" charset="0"/>
              </a:rPr>
              <a:t>)  </a:t>
            </a:r>
          </a:p>
          <a:p>
            <a:pPr marL="812780" indent="-812780" algn="l">
              <a:defRPr/>
            </a:pPr>
            <a:endParaRPr lang="en-US" sz="3733" dirty="0"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1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18"/>
    </mc:Choice>
    <mc:Fallback xmlns="">
      <p:transition spd="slow" advTm="50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17600" y="765175"/>
            <a:ext cx="10930467" cy="4114800"/>
          </a:xfrm>
          <a:prstGeom prst="rect">
            <a:avLst/>
          </a:prstGeom>
        </p:spPr>
        <p:txBody>
          <a:bodyPr/>
          <a:lstStyle/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</a:rPr>
              <a:t>b) Peripherally acting drugs :</a:t>
            </a: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200" dirty="0">
                <a:latin typeface="Tahoma" pitchFamily="34" charset="0"/>
              </a:rPr>
              <a:t>      . </a:t>
            </a:r>
            <a:r>
              <a:rPr lang="en-US" sz="3200" dirty="0">
                <a:solidFill>
                  <a:srgbClr val="C00000"/>
                </a:solidFill>
                <a:latin typeface="Tahoma" pitchFamily="34" charset="0"/>
              </a:rPr>
              <a:t>Selective </a:t>
            </a:r>
            <a:r>
              <a:rPr lang="en-US" sz="3200" dirty="0" err="1">
                <a:solidFill>
                  <a:srgbClr val="C00000"/>
                </a:solidFill>
                <a:latin typeface="Tahoma" pitchFamily="34" charset="0"/>
              </a:rPr>
              <a:t>phosphodiesterase</a:t>
            </a:r>
            <a:r>
              <a:rPr lang="en-US" sz="3200" dirty="0">
                <a:solidFill>
                  <a:srgbClr val="C00000"/>
                </a:solidFill>
                <a:latin typeface="Tahoma" pitchFamily="34" charset="0"/>
              </a:rPr>
              <a:t> inhibitors:</a:t>
            </a: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200" dirty="0">
                <a:latin typeface="Tahoma" pitchFamily="34" charset="0"/>
              </a:rPr>
              <a:t>           (Sildenafil citrate - Others)</a:t>
            </a: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200" dirty="0">
                <a:latin typeface="Tahoma" pitchFamily="34" charset="0"/>
              </a:rPr>
              <a:t>      . </a:t>
            </a:r>
            <a:r>
              <a:rPr lang="en-US" sz="3200" dirty="0">
                <a:solidFill>
                  <a:srgbClr val="002060"/>
                </a:solidFill>
                <a:latin typeface="Tahoma" pitchFamily="34" charset="0"/>
              </a:rPr>
              <a:t>Non selective </a:t>
            </a:r>
            <a:r>
              <a:rPr lang="en-US" sz="3200" dirty="0" err="1">
                <a:solidFill>
                  <a:srgbClr val="002060"/>
                </a:solidFill>
                <a:latin typeface="Tahoma" pitchFamily="34" charset="0"/>
              </a:rPr>
              <a:t>phosphodiesterase</a:t>
            </a:r>
            <a:r>
              <a:rPr lang="en-US" sz="3200" dirty="0">
                <a:solidFill>
                  <a:srgbClr val="002060"/>
                </a:solidFill>
                <a:latin typeface="Tahoma" pitchFamily="34" charset="0"/>
              </a:rPr>
              <a:t> inhibitors:</a:t>
            </a: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200" dirty="0">
                <a:latin typeface="Tahoma" pitchFamily="34" charset="0"/>
              </a:rPr>
              <a:t>            (Pentoxifylline)</a:t>
            </a: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200" dirty="0">
                <a:latin typeface="Tahoma" pitchFamily="34" charset="0"/>
              </a:rPr>
              <a:t>      . </a:t>
            </a:r>
            <a:r>
              <a:rPr lang="en-US" sz="3200" dirty="0">
                <a:solidFill>
                  <a:srgbClr val="002060"/>
                </a:solidFill>
                <a:latin typeface="Tahoma" pitchFamily="34" charset="0"/>
              </a:rPr>
              <a:t>Nitric oxide </a:t>
            </a:r>
            <a:r>
              <a:rPr lang="en-US" sz="3200" dirty="0" err="1">
                <a:solidFill>
                  <a:srgbClr val="002060"/>
                </a:solidFill>
                <a:latin typeface="Tahoma" pitchFamily="34" charset="0"/>
              </a:rPr>
              <a:t>donners</a:t>
            </a:r>
            <a:r>
              <a:rPr lang="en-US" sz="3200" dirty="0">
                <a:solidFill>
                  <a:srgbClr val="002060"/>
                </a:solidFill>
                <a:latin typeface="Tahoma" pitchFamily="34" charset="0"/>
              </a:rPr>
              <a:t>:</a:t>
            </a: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200" dirty="0">
                <a:latin typeface="Tahoma" pitchFamily="34" charset="0"/>
              </a:rPr>
              <a:t>             (</a:t>
            </a:r>
            <a:r>
              <a:rPr lang="en-US" sz="3200" dirty="0" err="1">
                <a:latin typeface="Tahoma" pitchFamily="34" charset="0"/>
              </a:rPr>
              <a:t>L.arginine</a:t>
            </a:r>
            <a:r>
              <a:rPr lang="en-US" sz="3200" dirty="0">
                <a:latin typeface="Tahoma" pitchFamily="34" charset="0"/>
              </a:rPr>
              <a:t>)</a:t>
            </a:r>
          </a:p>
          <a:p>
            <a:pPr indent="-231642" algn="l">
              <a:defRPr/>
            </a:pPr>
            <a:endParaRPr lang="en-US" sz="3733" dirty="0"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4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85"/>
    </mc:Choice>
    <mc:Fallback xmlns="">
      <p:transition spd="slow" advTm="8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48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PDE5is</a:t>
            </a:r>
            <a:endParaRPr lang="ar-EG" sz="48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5360" y="1124744"/>
            <a:ext cx="11455400" cy="4704523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 marL="990575" indent="-990575" algn="l" defTabSz="609585" rtl="0" fontAlgn="base">
              <a:lnSpc>
                <a:spcPct val="150000"/>
              </a:lnSpc>
              <a:spcAft>
                <a:spcPct val="0"/>
              </a:spcAft>
              <a:buFontTx/>
              <a:buAutoNum type="arabicParenR"/>
            </a:pPr>
            <a:r>
              <a:rPr lang="en-US" sz="3733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Mechanism of action</a:t>
            </a:r>
          </a:p>
          <a:p>
            <a:pPr marL="990575" indent="-990575" algn="l" defTabSz="609585" rtl="0" fontAlgn="base">
              <a:lnSpc>
                <a:spcPct val="150000"/>
              </a:lnSpc>
              <a:spcAft>
                <a:spcPct val="0"/>
              </a:spcAft>
              <a:buFontTx/>
              <a:buAutoNum type="arabicParenR"/>
            </a:pPr>
            <a:r>
              <a:rPr lang="en-US" sz="3733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Members</a:t>
            </a:r>
          </a:p>
          <a:p>
            <a:pPr marL="990575" indent="-990575" algn="l" defTabSz="609585" rtl="0" fontAlgn="base">
              <a:lnSpc>
                <a:spcPct val="150000"/>
              </a:lnSpc>
              <a:spcAft>
                <a:spcPct val="0"/>
              </a:spcAft>
              <a:buFontTx/>
              <a:buAutoNum type="arabicParenR"/>
            </a:pPr>
            <a:r>
              <a:rPr lang="en-US" sz="3733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Indications</a:t>
            </a:r>
          </a:p>
          <a:p>
            <a:pPr marL="990575" indent="-990575" algn="l" defTabSz="609585" rtl="0" fontAlgn="base">
              <a:lnSpc>
                <a:spcPct val="150000"/>
              </a:lnSpc>
              <a:spcAft>
                <a:spcPct val="0"/>
              </a:spcAft>
              <a:buFontTx/>
              <a:buAutoNum type="arabicParenR"/>
            </a:pPr>
            <a:r>
              <a:rPr lang="en-US" sz="3733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Side effects and contraindication</a:t>
            </a:r>
          </a:p>
          <a:p>
            <a:pPr marL="990575" indent="-990575" algn="l" defTabSz="609585" rtl="0" fontAlgn="base">
              <a:lnSpc>
                <a:spcPct val="150000"/>
              </a:lnSpc>
              <a:spcAft>
                <a:spcPct val="0"/>
              </a:spcAft>
              <a:buFontTx/>
              <a:buAutoNum type="arabicParenR"/>
            </a:pPr>
            <a:r>
              <a:rPr lang="en-US" sz="3733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Administration</a:t>
            </a:r>
          </a:p>
          <a:p>
            <a:pPr marL="990575" indent="-990575" algn="l" defTabSz="609585" rtl="0" fontAlgn="base">
              <a:lnSpc>
                <a:spcPct val="150000"/>
              </a:lnSpc>
              <a:spcAft>
                <a:spcPct val="0"/>
              </a:spcAft>
              <a:buFontTx/>
              <a:buAutoNum type="arabicParenR"/>
            </a:pPr>
            <a:endParaRPr lang="ar-EG" sz="3733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61"/>
    </mc:Choice>
    <mc:Fallback xmlns="">
      <p:transition spd="slow" advTm="177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8434" name="Picture 2" descr="D:\M.Alaa temp\Derma department 2\erectioncellul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27308"/>
            <a:ext cx="9144000" cy="68580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2"/>
    </mc:Choice>
    <mc:Fallback xmlns="">
      <p:transition spd="slow" advTm="37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9458" name="Picture 2" descr="D:\M.Alaa temp\Derma department 2\The-common-side-effects-of-PDE5i-2-incide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0"/>
            <a:ext cx="4837857" cy="6849864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7"/>
    </mc:Choice>
    <mc:Fallback xmlns="">
      <p:transition spd="slow" advTm="20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914402" y="981075"/>
            <a:ext cx="10750551" cy="4114800"/>
          </a:xfrm>
          <a:prstGeom prst="rect">
            <a:avLst/>
          </a:prstGeom>
        </p:spPr>
        <p:txBody>
          <a:bodyPr/>
          <a:lstStyle/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733" b="1" dirty="0">
                <a:latin typeface="Tahoma" pitchFamily="34" charset="0"/>
              </a:rPr>
              <a:t>2) Local therapy:</a:t>
            </a: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dirty="0">
                <a:latin typeface="Tahoma" pitchFamily="34" charset="0"/>
              </a:rPr>
              <a:t>     </a:t>
            </a:r>
            <a:r>
              <a:rPr lang="en-US" sz="3733" dirty="0">
                <a:latin typeface="Tahoma" pitchFamily="34" charset="0"/>
              </a:rPr>
              <a:t>a) Transdermal therapy</a:t>
            </a: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733" dirty="0">
                <a:latin typeface="Tahoma" pitchFamily="34" charset="0"/>
              </a:rPr>
              <a:t>         (Nitroglycerine, </a:t>
            </a:r>
            <a:r>
              <a:rPr lang="en-US" sz="3733" dirty="0" err="1">
                <a:latin typeface="Tahoma" pitchFamily="34" charset="0"/>
              </a:rPr>
              <a:t>Minoxidil</a:t>
            </a:r>
            <a:r>
              <a:rPr lang="en-US" sz="3733" dirty="0">
                <a:latin typeface="Tahoma" pitchFamily="34" charset="0"/>
              </a:rPr>
              <a:t>, </a:t>
            </a:r>
            <a:r>
              <a:rPr lang="en-US" sz="3733" dirty="0" err="1">
                <a:latin typeface="Tahoma" pitchFamily="34" charset="0"/>
              </a:rPr>
              <a:t>Papavarine</a:t>
            </a:r>
            <a:r>
              <a:rPr lang="en-US" sz="3733" dirty="0">
                <a:latin typeface="Tahoma" pitchFamily="34" charset="0"/>
              </a:rPr>
              <a:t> gel)</a:t>
            </a: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733" dirty="0">
                <a:latin typeface="Tahoma" pitchFamily="34" charset="0"/>
              </a:rPr>
              <a:t>     b) </a:t>
            </a:r>
            <a:r>
              <a:rPr lang="en-US" sz="3733" dirty="0" err="1">
                <a:latin typeface="Tahoma" pitchFamily="34" charset="0"/>
              </a:rPr>
              <a:t>Intraurethral</a:t>
            </a:r>
            <a:r>
              <a:rPr lang="en-US" sz="3733" dirty="0">
                <a:latin typeface="Tahoma" pitchFamily="34" charset="0"/>
              </a:rPr>
              <a:t> therapy</a:t>
            </a:r>
          </a:p>
          <a:p>
            <a:pPr indent="-231642" algn="l" rtl="0">
              <a:lnSpc>
                <a:spcPct val="105000"/>
              </a:lnSpc>
              <a:buNone/>
              <a:defRPr/>
            </a:pPr>
            <a:endParaRPr lang="en-US" b="1" dirty="0">
              <a:solidFill>
                <a:schemeClr val="accent1"/>
              </a:solidFill>
              <a:latin typeface="Tahoma" pitchFamily="34" charset="0"/>
            </a:endParaRP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sz="3733" b="1" dirty="0">
                <a:latin typeface="Tahoma" pitchFamily="34" charset="0"/>
              </a:rPr>
              <a:t>3) ICI</a:t>
            </a:r>
            <a:r>
              <a:rPr lang="en-US" sz="3733" dirty="0">
                <a:latin typeface="Tahoma" pitchFamily="34" charset="0"/>
              </a:rPr>
              <a:t> </a:t>
            </a:r>
          </a:p>
          <a:p>
            <a:pPr indent="-231642" algn="l" rtl="0">
              <a:lnSpc>
                <a:spcPct val="105000"/>
              </a:lnSpc>
              <a:buNone/>
              <a:defRPr/>
            </a:pPr>
            <a:r>
              <a:rPr lang="en-US" dirty="0">
                <a:latin typeface="Tahoma" pitchFamily="34" charset="0"/>
              </a:rPr>
              <a:t> </a:t>
            </a:r>
            <a:r>
              <a:rPr lang="en-US" sz="3733" dirty="0">
                <a:latin typeface="Tahoma" pitchFamily="34" charset="0"/>
              </a:rPr>
              <a:t>(</a:t>
            </a:r>
            <a:r>
              <a:rPr lang="en-US" sz="3733" dirty="0" err="1">
                <a:latin typeface="Tahoma" pitchFamily="34" charset="0"/>
              </a:rPr>
              <a:t>Papverine</a:t>
            </a:r>
            <a:r>
              <a:rPr lang="en-US" sz="3733" dirty="0">
                <a:latin typeface="Tahoma" pitchFamily="34" charset="0"/>
              </a:rPr>
              <a:t>, </a:t>
            </a:r>
            <a:r>
              <a:rPr lang="en-US" sz="3733" dirty="0" err="1">
                <a:latin typeface="Tahoma" pitchFamily="34" charset="0"/>
              </a:rPr>
              <a:t>Phentolamine</a:t>
            </a:r>
            <a:r>
              <a:rPr lang="en-US" sz="3733" dirty="0">
                <a:latin typeface="Tahoma" pitchFamily="34" charset="0"/>
              </a:rPr>
              <a:t>, PGE1)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32"/>
    </mc:Choice>
    <mc:Fallback xmlns="">
      <p:transition spd="slow" advTm="6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912284" y="981075"/>
            <a:ext cx="10363200" cy="4114800"/>
          </a:xfrm>
          <a:prstGeom prst="rect">
            <a:avLst/>
          </a:prstGeom>
        </p:spPr>
        <p:txBody>
          <a:bodyPr/>
          <a:lstStyle/>
          <a:p>
            <a:pPr marL="812780" indent="-812780" algn="l">
              <a:buNone/>
              <a:defRPr/>
            </a:pPr>
            <a:endParaRPr lang="en-US" sz="3733" dirty="0">
              <a:solidFill>
                <a:schemeClr val="folHlink"/>
              </a:solidFill>
              <a:latin typeface="Tahoma" pitchFamily="34" charset="0"/>
            </a:endParaRPr>
          </a:p>
          <a:p>
            <a:pPr marL="812780" indent="-812780" algn="l">
              <a:buNone/>
              <a:defRPr/>
            </a:pPr>
            <a:r>
              <a:rPr lang="en-US" sz="3733" b="1" dirty="0">
                <a:solidFill>
                  <a:srgbClr val="002060"/>
                </a:solidFill>
                <a:latin typeface="Tahoma" pitchFamily="34" charset="0"/>
              </a:rPr>
              <a:t>        B- </a:t>
            </a:r>
            <a:r>
              <a:rPr lang="en-US" sz="3733" b="1" dirty="0" err="1">
                <a:solidFill>
                  <a:srgbClr val="002060"/>
                </a:solidFill>
                <a:latin typeface="Tahoma" pitchFamily="34" charset="0"/>
              </a:rPr>
              <a:t>Vaccum</a:t>
            </a:r>
            <a:r>
              <a:rPr lang="en-US" sz="3733" b="1" dirty="0">
                <a:solidFill>
                  <a:srgbClr val="002060"/>
                </a:solidFill>
                <a:latin typeface="Tahoma" pitchFamily="34" charset="0"/>
              </a:rPr>
              <a:t> constriction devices</a:t>
            </a:r>
          </a:p>
          <a:p>
            <a:pPr marL="812780" indent="-812780" algn="l">
              <a:buNone/>
              <a:defRPr/>
            </a:pPr>
            <a:endParaRPr lang="en-US" sz="3733" b="1" dirty="0">
              <a:solidFill>
                <a:srgbClr val="002060"/>
              </a:solidFill>
              <a:latin typeface="Tahoma" pitchFamily="34" charset="0"/>
            </a:endParaRPr>
          </a:p>
          <a:p>
            <a:pPr marL="812780" indent="-812780" algn="l">
              <a:buNone/>
              <a:defRPr/>
            </a:pPr>
            <a:r>
              <a:rPr lang="en-US" sz="3733" b="1" dirty="0">
                <a:solidFill>
                  <a:srgbClr val="002060"/>
                </a:solidFill>
                <a:latin typeface="Tahoma" pitchFamily="34" charset="0"/>
              </a:rPr>
              <a:t>        C- Surgical therapy</a:t>
            </a:r>
          </a:p>
          <a:p>
            <a:pPr marL="812780" indent="-812780" algn="l">
              <a:buNone/>
              <a:defRPr/>
            </a:pPr>
            <a:endParaRPr lang="en-US" sz="3733" dirty="0">
              <a:solidFill>
                <a:schemeClr val="folHlink"/>
              </a:solidFill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06"/>
    </mc:Choice>
    <mc:Fallback xmlns="">
      <p:transition spd="slow" advTm="63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dical_Mosaic_template">
  <a:themeElements>
    <a:clrScheme name="Custom 1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</Words>
  <Application>Microsoft Office PowerPoint</Application>
  <PresentationFormat>Widescreen</PresentationFormat>
  <Paragraphs>62</Paragraphs>
  <Slides>12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Avenir Heavy</vt:lpstr>
      <vt:lpstr>Avenir Roman</vt:lpstr>
      <vt:lpstr>Calibri</vt:lpstr>
      <vt:lpstr>Calibri Light</vt:lpstr>
      <vt:lpstr>Tahoma</vt:lpstr>
      <vt:lpstr>Times New Roman</vt:lpstr>
      <vt:lpstr>Office Theme</vt:lpstr>
      <vt:lpstr>Medical_Mosaic_template</vt:lpstr>
      <vt:lpstr>Diagnosis of E.D:</vt:lpstr>
      <vt:lpstr>PowerPoint Presentation</vt:lpstr>
      <vt:lpstr>Treatment of E.D.</vt:lpstr>
      <vt:lpstr>PowerPoint Presentation</vt:lpstr>
      <vt:lpstr>PDE5is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Premature ejaculation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Diagnosis of E.D:</dc:title>
  <dc:creator>Mohamed Aboghareb</dc:creator>
  <cp:lastModifiedBy>Mohamed Aboghareb</cp:lastModifiedBy>
  <cp:revision>1</cp:revision>
  <dcterms:created xsi:type="dcterms:W3CDTF">2020-07-24T17:25:52Z</dcterms:created>
  <dcterms:modified xsi:type="dcterms:W3CDTF">2020-07-24T17:26:25Z</dcterms:modified>
</cp:coreProperties>
</file>