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3"/>
  </p:notesMasterIdLst>
  <p:sldIdLst>
    <p:sldId id="256" r:id="rId2"/>
    <p:sldId id="281" r:id="rId3"/>
    <p:sldId id="282" r:id="rId4"/>
    <p:sldId id="283" r:id="rId5"/>
    <p:sldId id="290" r:id="rId6"/>
    <p:sldId id="257" r:id="rId7"/>
    <p:sldId id="258" r:id="rId8"/>
    <p:sldId id="288" r:id="rId9"/>
    <p:sldId id="259" r:id="rId10"/>
    <p:sldId id="260" r:id="rId11"/>
    <p:sldId id="271" r:id="rId12"/>
  </p:sldIdLst>
  <p:sldSz cx="9144000" cy="5143500" type="screen16x9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r" rtl="1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r" rtl="1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r" rtl="1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r" rtl="1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r" defTabSz="914400" rtl="1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r" defTabSz="914400" rtl="1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r" defTabSz="914400" rtl="1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r" defTabSz="914400" rtl="1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FF33"/>
    <a:srgbClr val="FF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699" autoAdjust="0"/>
  </p:normalViewPr>
  <p:slideViewPr>
    <p:cSldViewPr>
      <p:cViewPr varScale="1">
        <p:scale>
          <a:sx n="107" d="100"/>
          <a:sy n="107" d="100"/>
        </p:scale>
        <p:origin x="114" y="5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9D320-435F-4264-A707-11446A606B2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7EC86EA5-3131-460C-82E8-305532A7E6CF}">
      <dgm:prSet phldrT="[Text]" custT="1"/>
      <dgm:spPr/>
      <dgm:t>
        <a:bodyPr/>
        <a:lstStyle/>
        <a:p>
          <a:pPr rtl="1"/>
          <a:r>
            <a:rPr lang="en-US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rPr>
            <a:t>Male reproductive function</a:t>
          </a:r>
          <a:endParaRPr lang="ar-EG" sz="4000" b="1" cap="none" spc="0" dirty="0">
            <a:ln w="31550" cmpd="sng">
              <a:gradFill>
                <a:gsLst>
                  <a:gs pos="70000">
                    <a:schemeClr val="accent6">
                      <a:shade val="50000"/>
                      <a:satMod val="190000"/>
                    </a:schemeClr>
                  </a:gs>
                  <a:gs pos="0">
                    <a:schemeClr val="accent6">
                      <a:tint val="77000"/>
                      <a:satMod val="180000"/>
                    </a:schemeClr>
                  </a:gs>
                </a:gsLst>
                <a:lin ang="5400000"/>
              </a:gradFill>
              <a:prstDash val="solid"/>
            </a:ln>
            <a:solidFill>
              <a:schemeClr val="accent6">
                <a:tint val="15000"/>
                <a:satMod val="200000"/>
              </a:schemeClr>
            </a:solidFill>
            <a:effectLst>
              <a:outerShdw blurRad="50800" dist="40000" dir="5400000" algn="tl" rotWithShape="0">
                <a:srgbClr val="000000">
                  <a:shade val="5000"/>
                  <a:satMod val="120000"/>
                  <a:alpha val="33000"/>
                </a:srgbClr>
              </a:outerShdw>
            </a:effectLst>
          </a:endParaRPr>
        </a:p>
      </dgm:t>
    </dgm:pt>
    <dgm:pt modelId="{7890AFC3-B101-43FC-8C03-339C051D1E7C}" type="parTrans" cxnId="{D98EEEDF-856C-42BD-95C1-C65133E078CB}">
      <dgm:prSet/>
      <dgm:spPr/>
      <dgm:t>
        <a:bodyPr/>
        <a:lstStyle/>
        <a:p>
          <a:pPr rtl="1"/>
          <a:endParaRPr lang="ar-EG"/>
        </a:p>
      </dgm:t>
    </dgm:pt>
    <dgm:pt modelId="{8D639601-63B5-40B2-9F3F-1D183D1DEFA7}" type="sibTrans" cxnId="{D98EEEDF-856C-42BD-95C1-C65133E078CB}">
      <dgm:prSet/>
      <dgm:spPr/>
      <dgm:t>
        <a:bodyPr/>
        <a:lstStyle/>
        <a:p>
          <a:pPr rtl="1"/>
          <a:endParaRPr lang="ar-EG"/>
        </a:p>
      </dgm:t>
    </dgm:pt>
    <dgm:pt modelId="{C315901D-E83D-4289-99FB-CDD48917CC10}">
      <dgm:prSet phldrT="[Text]" custT="1"/>
      <dgm:spPr/>
      <dgm:t>
        <a:bodyPr/>
        <a:lstStyle/>
        <a:p>
          <a:pPr rtl="1"/>
          <a:r>
            <a:rPr lang="en-US" sz="3600" dirty="0"/>
            <a:t>Male fertility potential</a:t>
          </a:r>
          <a:endParaRPr lang="ar-EG" sz="3600" dirty="0"/>
        </a:p>
      </dgm:t>
    </dgm:pt>
    <dgm:pt modelId="{84E79B34-2B16-4A72-9256-732725860EC2}" type="parTrans" cxnId="{BCD6C6A5-69EA-4161-85DA-F49A24DC0F14}">
      <dgm:prSet/>
      <dgm:spPr/>
      <dgm:t>
        <a:bodyPr/>
        <a:lstStyle/>
        <a:p>
          <a:pPr rtl="1"/>
          <a:endParaRPr lang="ar-EG"/>
        </a:p>
      </dgm:t>
    </dgm:pt>
    <dgm:pt modelId="{9B87B6D2-72E0-48EC-8F08-5A78496F57FA}" type="sibTrans" cxnId="{BCD6C6A5-69EA-4161-85DA-F49A24DC0F14}">
      <dgm:prSet/>
      <dgm:spPr/>
      <dgm:t>
        <a:bodyPr/>
        <a:lstStyle/>
        <a:p>
          <a:pPr rtl="1"/>
          <a:endParaRPr lang="ar-EG"/>
        </a:p>
      </dgm:t>
    </dgm:pt>
    <dgm:pt modelId="{FAAB3149-F93A-4CEC-8836-88B6F205174C}">
      <dgm:prSet phldrT="[Text]" custT="1"/>
      <dgm:spPr/>
      <dgm:t>
        <a:bodyPr/>
        <a:lstStyle/>
        <a:p>
          <a:pPr rtl="1"/>
          <a:r>
            <a:rPr lang="en-US" sz="3600" dirty="0"/>
            <a:t>Male sexual function</a:t>
          </a:r>
          <a:endParaRPr lang="ar-EG" sz="3600" dirty="0"/>
        </a:p>
      </dgm:t>
    </dgm:pt>
    <dgm:pt modelId="{77E49F56-B2B9-4C9F-9F43-FE5004F462FD}" type="parTrans" cxnId="{1A939A24-056C-4FF2-B5C5-CB9E2C51A252}">
      <dgm:prSet/>
      <dgm:spPr/>
      <dgm:t>
        <a:bodyPr/>
        <a:lstStyle/>
        <a:p>
          <a:pPr rtl="1"/>
          <a:endParaRPr lang="ar-EG"/>
        </a:p>
      </dgm:t>
    </dgm:pt>
    <dgm:pt modelId="{C1F71131-C6B7-40A7-955E-AC7143B6B288}" type="sibTrans" cxnId="{1A939A24-056C-4FF2-B5C5-CB9E2C51A252}">
      <dgm:prSet/>
      <dgm:spPr/>
      <dgm:t>
        <a:bodyPr/>
        <a:lstStyle/>
        <a:p>
          <a:pPr rtl="1"/>
          <a:endParaRPr lang="ar-EG"/>
        </a:p>
      </dgm:t>
    </dgm:pt>
    <dgm:pt modelId="{442FFEF4-464D-4C2D-93D0-955FD7C792FF}" type="pres">
      <dgm:prSet presAssocID="{F149D320-435F-4264-A707-11446A606B2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05C4D0-BCA9-4D13-A4CD-85717F43747A}" type="pres">
      <dgm:prSet presAssocID="{7EC86EA5-3131-460C-82E8-305532A7E6CF}" presName="hierRoot1" presStyleCnt="0">
        <dgm:presLayoutVars>
          <dgm:hierBranch val="init"/>
        </dgm:presLayoutVars>
      </dgm:prSet>
      <dgm:spPr/>
    </dgm:pt>
    <dgm:pt modelId="{CC34E630-AF84-46FD-B317-7C3B8221AA52}" type="pres">
      <dgm:prSet presAssocID="{7EC86EA5-3131-460C-82E8-305532A7E6CF}" presName="rootComposite1" presStyleCnt="0"/>
      <dgm:spPr/>
    </dgm:pt>
    <dgm:pt modelId="{DF6F0138-71B3-49A8-8476-A7052360BEE7}" type="pres">
      <dgm:prSet presAssocID="{7EC86EA5-3131-460C-82E8-305532A7E6CF}" presName="rootText1" presStyleLbl="node0" presStyleIdx="0" presStyleCnt="1">
        <dgm:presLayoutVars>
          <dgm:chPref val="3"/>
        </dgm:presLayoutVars>
      </dgm:prSet>
      <dgm:spPr/>
    </dgm:pt>
    <dgm:pt modelId="{2AB385F1-A473-4FAC-A8B1-B12DE56C7F36}" type="pres">
      <dgm:prSet presAssocID="{7EC86EA5-3131-460C-82E8-305532A7E6CF}" presName="rootConnector1" presStyleLbl="node1" presStyleIdx="0" presStyleCnt="0"/>
      <dgm:spPr/>
    </dgm:pt>
    <dgm:pt modelId="{911280AE-6A06-49D9-88DE-195ED13906D1}" type="pres">
      <dgm:prSet presAssocID="{7EC86EA5-3131-460C-82E8-305532A7E6CF}" presName="hierChild2" presStyleCnt="0"/>
      <dgm:spPr/>
    </dgm:pt>
    <dgm:pt modelId="{8EED2974-A8D1-4F5A-893A-FFE64A73BCD4}" type="pres">
      <dgm:prSet presAssocID="{84E79B34-2B16-4A72-9256-732725860EC2}" presName="Name37" presStyleLbl="parChTrans1D2" presStyleIdx="0" presStyleCnt="2"/>
      <dgm:spPr/>
    </dgm:pt>
    <dgm:pt modelId="{18132130-F2F8-40A5-8F30-B34FF44DDDDD}" type="pres">
      <dgm:prSet presAssocID="{C315901D-E83D-4289-99FB-CDD48917CC10}" presName="hierRoot2" presStyleCnt="0">
        <dgm:presLayoutVars>
          <dgm:hierBranch val="init"/>
        </dgm:presLayoutVars>
      </dgm:prSet>
      <dgm:spPr/>
    </dgm:pt>
    <dgm:pt modelId="{41750C2C-A1BB-409A-91B8-E6035D2A6C31}" type="pres">
      <dgm:prSet presAssocID="{C315901D-E83D-4289-99FB-CDD48917CC10}" presName="rootComposite" presStyleCnt="0"/>
      <dgm:spPr/>
    </dgm:pt>
    <dgm:pt modelId="{13E5028B-6013-422C-B0E8-7D159EF1697B}" type="pres">
      <dgm:prSet presAssocID="{C315901D-E83D-4289-99FB-CDD48917CC10}" presName="rootText" presStyleLbl="node2" presStyleIdx="0" presStyleCnt="2">
        <dgm:presLayoutVars>
          <dgm:chPref val="3"/>
        </dgm:presLayoutVars>
      </dgm:prSet>
      <dgm:spPr/>
    </dgm:pt>
    <dgm:pt modelId="{B1741206-0EA1-4F74-981A-52EA48E6B41A}" type="pres">
      <dgm:prSet presAssocID="{C315901D-E83D-4289-99FB-CDD48917CC10}" presName="rootConnector" presStyleLbl="node2" presStyleIdx="0" presStyleCnt="2"/>
      <dgm:spPr/>
    </dgm:pt>
    <dgm:pt modelId="{E120C80C-99DF-40BC-8521-581E8A8F1A5E}" type="pres">
      <dgm:prSet presAssocID="{C315901D-E83D-4289-99FB-CDD48917CC10}" presName="hierChild4" presStyleCnt="0"/>
      <dgm:spPr/>
    </dgm:pt>
    <dgm:pt modelId="{D10994A5-1E01-49D7-BEAB-7248CDB32DC1}" type="pres">
      <dgm:prSet presAssocID="{C315901D-E83D-4289-99FB-CDD48917CC10}" presName="hierChild5" presStyleCnt="0"/>
      <dgm:spPr/>
    </dgm:pt>
    <dgm:pt modelId="{B02A5BA2-1B58-41CE-9D20-4CD2AF3CEFAD}" type="pres">
      <dgm:prSet presAssocID="{77E49F56-B2B9-4C9F-9F43-FE5004F462FD}" presName="Name37" presStyleLbl="parChTrans1D2" presStyleIdx="1" presStyleCnt="2"/>
      <dgm:spPr/>
    </dgm:pt>
    <dgm:pt modelId="{85F93DB7-E2B8-4D3F-A00D-35A0E91DC2FC}" type="pres">
      <dgm:prSet presAssocID="{FAAB3149-F93A-4CEC-8836-88B6F205174C}" presName="hierRoot2" presStyleCnt="0">
        <dgm:presLayoutVars>
          <dgm:hierBranch val="init"/>
        </dgm:presLayoutVars>
      </dgm:prSet>
      <dgm:spPr/>
    </dgm:pt>
    <dgm:pt modelId="{8C7049FB-708C-4587-A221-A7DDFB3CB16C}" type="pres">
      <dgm:prSet presAssocID="{FAAB3149-F93A-4CEC-8836-88B6F205174C}" presName="rootComposite" presStyleCnt="0"/>
      <dgm:spPr/>
    </dgm:pt>
    <dgm:pt modelId="{B4268000-8B37-4188-9570-B1ACD664250E}" type="pres">
      <dgm:prSet presAssocID="{FAAB3149-F93A-4CEC-8836-88B6F205174C}" presName="rootText" presStyleLbl="node2" presStyleIdx="1" presStyleCnt="2">
        <dgm:presLayoutVars>
          <dgm:chPref val="3"/>
        </dgm:presLayoutVars>
      </dgm:prSet>
      <dgm:spPr/>
    </dgm:pt>
    <dgm:pt modelId="{7BBC0788-0DF1-4B79-90BC-6516987B7705}" type="pres">
      <dgm:prSet presAssocID="{FAAB3149-F93A-4CEC-8836-88B6F205174C}" presName="rootConnector" presStyleLbl="node2" presStyleIdx="1" presStyleCnt="2"/>
      <dgm:spPr/>
    </dgm:pt>
    <dgm:pt modelId="{C2D42750-6537-45C4-B210-FDC0C4C82178}" type="pres">
      <dgm:prSet presAssocID="{FAAB3149-F93A-4CEC-8836-88B6F205174C}" presName="hierChild4" presStyleCnt="0"/>
      <dgm:spPr/>
    </dgm:pt>
    <dgm:pt modelId="{84A99056-9297-4B9D-9F2D-14F4B1089988}" type="pres">
      <dgm:prSet presAssocID="{FAAB3149-F93A-4CEC-8836-88B6F205174C}" presName="hierChild5" presStyleCnt="0"/>
      <dgm:spPr/>
    </dgm:pt>
    <dgm:pt modelId="{1DD41884-6E1D-4E24-8378-B0BEE5968C2B}" type="pres">
      <dgm:prSet presAssocID="{7EC86EA5-3131-460C-82E8-305532A7E6CF}" presName="hierChild3" presStyleCnt="0"/>
      <dgm:spPr/>
    </dgm:pt>
  </dgm:ptLst>
  <dgm:cxnLst>
    <dgm:cxn modelId="{1A939A24-056C-4FF2-B5C5-CB9E2C51A252}" srcId="{7EC86EA5-3131-460C-82E8-305532A7E6CF}" destId="{FAAB3149-F93A-4CEC-8836-88B6F205174C}" srcOrd="1" destOrd="0" parTransId="{77E49F56-B2B9-4C9F-9F43-FE5004F462FD}" sibTransId="{C1F71131-C6B7-40A7-955E-AC7143B6B288}"/>
    <dgm:cxn modelId="{03D14396-2C9A-4A0F-B816-D24A1A56F2AD}" type="presOf" srcId="{F149D320-435F-4264-A707-11446A606B22}" destId="{442FFEF4-464D-4C2D-93D0-955FD7C792FF}" srcOrd="0" destOrd="0" presId="urn:microsoft.com/office/officeart/2005/8/layout/orgChart1"/>
    <dgm:cxn modelId="{BCD6C6A5-69EA-4161-85DA-F49A24DC0F14}" srcId="{7EC86EA5-3131-460C-82E8-305532A7E6CF}" destId="{C315901D-E83D-4289-99FB-CDD48917CC10}" srcOrd="0" destOrd="0" parTransId="{84E79B34-2B16-4A72-9256-732725860EC2}" sibTransId="{9B87B6D2-72E0-48EC-8F08-5A78496F57FA}"/>
    <dgm:cxn modelId="{E66065AD-A1C6-4BE2-A057-C6002D58FDA1}" type="presOf" srcId="{FAAB3149-F93A-4CEC-8836-88B6F205174C}" destId="{7BBC0788-0DF1-4B79-90BC-6516987B7705}" srcOrd="1" destOrd="0" presId="urn:microsoft.com/office/officeart/2005/8/layout/orgChart1"/>
    <dgm:cxn modelId="{0796A2B6-7149-42B9-9241-09525157EC38}" type="presOf" srcId="{77E49F56-B2B9-4C9F-9F43-FE5004F462FD}" destId="{B02A5BA2-1B58-41CE-9D20-4CD2AF3CEFAD}" srcOrd="0" destOrd="0" presId="urn:microsoft.com/office/officeart/2005/8/layout/orgChart1"/>
    <dgm:cxn modelId="{5F7961B8-A193-4817-A6CB-446F733D419A}" type="presOf" srcId="{C315901D-E83D-4289-99FB-CDD48917CC10}" destId="{B1741206-0EA1-4F74-981A-52EA48E6B41A}" srcOrd="1" destOrd="0" presId="urn:microsoft.com/office/officeart/2005/8/layout/orgChart1"/>
    <dgm:cxn modelId="{504B50BA-6CAB-4A7C-A1F1-3F8536919498}" type="presOf" srcId="{FAAB3149-F93A-4CEC-8836-88B6F205174C}" destId="{B4268000-8B37-4188-9570-B1ACD664250E}" srcOrd="0" destOrd="0" presId="urn:microsoft.com/office/officeart/2005/8/layout/orgChart1"/>
    <dgm:cxn modelId="{CDFCD3C2-79AD-4910-896A-436C8EC3EF28}" type="presOf" srcId="{84E79B34-2B16-4A72-9256-732725860EC2}" destId="{8EED2974-A8D1-4F5A-893A-FFE64A73BCD4}" srcOrd="0" destOrd="0" presId="urn:microsoft.com/office/officeart/2005/8/layout/orgChart1"/>
    <dgm:cxn modelId="{7F8EFBC4-64EE-4395-8EBF-7D06276EF02E}" type="presOf" srcId="{7EC86EA5-3131-460C-82E8-305532A7E6CF}" destId="{2AB385F1-A473-4FAC-A8B1-B12DE56C7F36}" srcOrd="1" destOrd="0" presId="urn:microsoft.com/office/officeart/2005/8/layout/orgChart1"/>
    <dgm:cxn modelId="{D98EEEDF-856C-42BD-95C1-C65133E078CB}" srcId="{F149D320-435F-4264-A707-11446A606B22}" destId="{7EC86EA5-3131-460C-82E8-305532A7E6CF}" srcOrd="0" destOrd="0" parTransId="{7890AFC3-B101-43FC-8C03-339C051D1E7C}" sibTransId="{8D639601-63B5-40B2-9F3F-1D183D1DEFA7}"/>
    <dgm:cxn modelId="{D18505EC-91F5-44D5-90E9-16103B9C934F}" type="presOf" srcId="{7EC86EA5-3131-460C-82E8-305532A7E6CF}" destId="{DF6F0138-71B3-49A8-8476-A7052360BEE7}" srcOrd="0" destOrd="0" presId="urn:microsoft.com/office/officeart/2005/8/layout/orgChart1"/>
    <dgm:cxn modelId="{8E6230F6-5B8B-46E3-9E33-E892688FD292}" type="presOf" srcId="{C315901D-E83D-4289-99FB-CDD48917CC10}" destId="{13E5028B-6013-422C-B0E8-7D159EF1697B}" srcOrd="0" destOrd="0" presId="urn:microsoft.com/office/officeart/2005/8/layout/orgChart1"/>
    <dgm:cxn modelId="{6FCC7C75-DFBC-431E-90CD-2B24A7023DCB}" type="presParOf" srcId="{442FFEF4-464D-4C2D-93D0-955FD7C792FF}" destId="{4D05C4D0-BCA9-4D13-A4CD-85717F43747A}" srcOrd="0" destOrd="0" presId="urn:microsoft.com/office/officeart/2005/8/layout/orgChart1"/>
    <dgm:cxn modelId="{B16D4613-7AA7-4BC3-A2CC-0D67074CFA8F}" type="presParOf" srcId="{4D05C4D0-BCA9-4D13-A4CD-85717F43747A}" destId="{CC34E630-AF84-46FD-B317-7C3B8221AA52}" srcOrd="0" destOrd="0" presId="urn:microsoft.com/office/officeart/2005/8/layout/orgChart1"/>
    <dgm:cxn modelId="{8872BC9D-DA30-4ED1-887B-33739E95E9BE}" type="presParOf" srcId="{CC34E630-AF84-46FD-B317-7C3B8221AA52}" destId="{DF6F0138-71B3-49A8-8476-A7052360BEE7}" srcOrd="0" destOrd="0" presId="urn:microsoft.com/office/officeart/2005/8/layout/orgChart1"/>
    <dgm:cxn modelId="{2ED55E51-11DE-4422-9C29-9A6343A49AEC}" type="presParOf" srcId="{CC34E630-AF84-46FD-B317-7C3B8221AA52}" destId="{2AB385F1-A473-4FAC-A8B1-B12DE56C7F36}" srcOrd="1" destOrd="0" presId="urn:microsoft.com/office/officeart/2005/8/layout/orgChart1"/>
    <dgm:cxn modelId="{25C89696-2ADD-4CC5-B4D6-0E2C648B7335}" type="presParOf" srcId="{4D05C4D0-BCA9-4D13-A4CD-85717F43747A}" destId="{911280AE-6A06-49D9-88DE-195ED13906D1}" srcOrd="1" destOrd="0" presId="urn:microsoft.com/office/officeart/2005/8/layout/orgChart1"/>
    <dgm:cxn modelId="{4FF2ACE2-7FAB-4028-A79E-22DBA303D3F2}" type="presParOf" srcId="{911280AE-6A06-49D9-88DE-195ED13906D1}" destId="{8EED2974-A8D1-4F5A-893A-FFE64A73BCD4}" srcOrd="0" destOrd="0" presId="urn:microsoft.com/office/officeart/2005/8/layout/orgChart1"/>
    <dgm:cxn modelId="{ED93C0E1-78DF-48C4-9115-C443C2EF6547}" type="presParOf" srcId="{911280AE-6A06-49D9-88DE-195ED13906D1}" destId="{18132130-F2F8-40A5-8F30-B34FF44DDDDD}" srcOrd="1" destOrd="0" presId="urn:microsoft.com/office/officeart/2005/8/layout/orgChart1"/>
    <dgm:cxn modelId="{DD0C71D3-0640-41F4-9F8F-A9FE255D81C4}" type="presParOf" srcId="{18132130-F2F8-40A5-8F30-B34FF44DDDDD}" destId="{41750C2C-A1BB-409A-91B8-E6035D2A6C31}" srcOrd="0" destOrd="0" presId="urn:microsoft.com/office/officeart/2005/8/layout/orgChart1"/>
    <dgm:cxn modelId="{D04E53AF-0CC3-4878-B57B-D25131B1BE86}" type="presParOf" srcId="{41750C2C-A1BB-409A-91B8-E6035D2A6C31}" destId="{13E5028B-6013-422C-B0E8-7D159EF1697B}" srcOrd="0" destOrd="0" presId="urn:microsoft.com/office/officeart/2005/8/layout/orgChart1"/>
    <dgm:cxn modelId="{7417BA06-DA54-4165-A472-7DA3847CECC3}" type="presParOf" srcId="{41750C2C-A1BB-409A-91B8-E6035D2A6C31}" destId="{B1741206-0EA1-4F74-981A-52EA48E6B41A}" srcOrd="1" destOrd="0" presId="urn:microsoft.com/office/officeart/2005/8/layout/orgChart1"/>
    <dgm:cxn modelId="{9EF6AB25-003A-458B-A1E6-585FCC5AF45A}" type="presParOf" srcId="{18132130-F2F8-40A5-8F30-B34FF44DDDDD}" destId="{E120C80C-99DF-40BC-8521-581E8A8F1A5E}" srcOrd="1" destOrd="0" presId="urn:microsoft.com/office/officeart/2005/8/layout/orgChart1"/>
    <dgm:cxn modelId="{DBE56B7D-4B41-4E41-B42B-2CF599E43D53}" type="presParOf" srcId="{18132130-F2F8-40A5-8F30-B34FF44DDDDD}" destId="{D10994A5-1E01-49D7-BEAB-7248CDB32DC1}" srcOrd="2" destOrd="0" presId="urn:microsoft.com/office/officeart/2005/8/layout/orgChart1"/>
    <dgm:cxn modelId="{50AF341A-038A-418E-AACA-BA90D56F043E}" type="presParOf" srcId="{911280AE-6A06-49D9-88DE-195ED13906D1}" destId="{B02A5BA2-1B58-41CE-9D20-4CD2AF3CEFAD}" srcOrd="2" destOrd="0" presId="urn:microsoft.com/office/officeart/2005/8/layout/orgChart1"/>
    <dgm:cxn modelId="{061D336F-6272-4ED3-AEC7-032E4CC02C4A}" type="presParOf" srcId="{911280AE-6A06-49D9-88DE-195ED13906D1}" destId="{85F93DB7-E2B8-4D3F-A00D-35A0E91DC2FC}" srcOrd="3" destOrd="0" presId="urn:microsoft.com/office/officeart/2005/8/layout/orgChart1"/>
    <dgm:cxn modelId="{802E0253-C8C9-4FAD-AE4D-3C7ECF9E75D3}" type="presParOf" srcId="{85F93DB7-E2B8-4D3F-A00D-35A0E91DC2FC}" destId="{8C7049FB-708C-4587-A221-A7DDFB3CB16C}" srcOrd="0" destOrd="0" presId="urn:microsoft.com/office/officeart/2005/8/layout/orgChart1"/>
    <dgm:cxn modelId="{6C959BA4-A5A6-4197-8238-6863B55E6719}" type="presParOf" srcId="{8C7049FB-708C-4587-A221-A7DDFB3CB16C}" destId="{B4268000-8B37-4188-9570-B1ACD664250E}" srcOrd="0" destOrd="0" presId="urn:microsoft.com/office/officeart/2005/8/layout/orgChart1"/>
    <dgm:cxn modelId="{35F98519-2263-4BDA-8EBF-6A023D9CBA71}" type="presParOf" srcId="{8C7049FB-708C-4587-A221-A7DDFB3CB16C}" destId="{7BBC0788-0DF1-4B79-90BC-6516987B7705}" srcOrd="1" destOrd="0" presId="urn:microsoft.com/office/officeart/2005/8/layout/orgChart1"/>
    <dgm:cxn modelId="{A3DC4D52-A54D-4ADA-B364-BEAAD59F8425}" type="presParOf" srcId="{85F93DB7-E2B8-4D3F-A00D-35A0E91DC2FC}" destId="{C2D42750-6537-45C4-B210-FDC0C4C82178}" srcOrd="1" destOrd="0" presId="urn:microsoft.com/office/officeart/2005/8/layout/orgChart1"/>
    <dgm:cxn modelId="{71D5CF21-CEBD-40DB-A72D-6044EA05AFE2}" type="presParOf" srcId="{85F93DB7-E2B8-4D3F-A00D-35A0E91DC2FC}" destId="{84A99056-9297-4B9D-9F2D-14F4B1089988}" srcOrd="2" destOrd="0" presId="urn:microsoft.com/office/officeart/2005/8/layout/orgChart1"/>
    <dgm:cxn modelId="{4925A943-0119-4FCA-B978-E911981137D4}" type="presParOf" srcId="{4D05C4D0-BCA9-4D13-A4CD-85717F43747A}" destId="{1DD41884-6E1D-4E24-8378-B0BEE5968C2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A5BA2-1B58-41CE-9D20-4CD2AF3CEFAD}">
      <dsp:nvSpPr>
        <dsp:cNvPr id="0" name=""/>
        <dsp:cNvSpPr/>
      </dsp:nvSpPr>
      <dsp:spPr>
        <a:xfrm>
          <a:off x="3886200" y="1662425"/>
          <a:ext cx="2009040" cy="697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8676"/>
              </a:lnTo>
              <a:lnTo>
                <a:pt x="2009040" y="348676"/>
              </a:lnTo>
              <a:lnTo>
                <a:pt x="2009040" y="6973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D2974-A8D1-4F5A-893A-FFE64A73BCD4}">
      <dsp:nvSpPr>
        <dsp:cNvPr id="0" name=""/>
        <dsp:cNvSpPr/>
      </dsp:nvSpPr>
      <dsp:spPr>
        <a:xfrm>
          <a:off x="1877159" y="1662425"/>
          <a:ext cx="2009040" cy="697352"/>
        </a:xfrm>
        <a:custGeom>
          <a:avLst/>
          <a:gdLst/>
          <a:ahLst/>
          <a:cxnLst/>
          <a:rect l="0" t="0" r="0" b="0"/>
          <a:pathLst>
            <a:path>
              <a:moveTo>
                <a:pt x="2009040" y="0"/>
              </a:moveTo>
              <a:lnTo>
                <a:pt x="2009040" y="348676"/>
              </a:lnTo>
              <a:lnTo>
                <a:pt x="0" y="348676"/>
              </a:lnTo>
              <a:lnTo>
                <a:pt x="0" y="6973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6F0138-71B3-49A8-8476-A7052360BEE7}">
      <dsp:nvSpPr>
        <dsp:cNvPr id="0" name=""/>
        <dsp:cNvSpPr/>
      </dsp:nvSpPr>
      <dsp:spPr>
        <a:xfrm>
          <a:off x="2225836" y="2061"/>
          <a:ext cx="3320727" cy="1660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rPr>
            <a:t>Male reproductive function</a:t>
          </a:r>
          <a:endParaRPr lang="ar-EG" sz="4000" b="1" kern="1200" cap="none" spc="0" dirty="0">
            <a:ln w="31550" cmpd="sng">
              <a:gradFill>
                <a:gsLst>
                  <a:gs pos="70000">
                    <a:schemeClr val="accent6">
                      <a:shade val="50000"/>
                      <a:satMod val="190000"/>
                    </a:schemeClr>
                  </a:gs>
                  <a:gs pos="0">
                    <a:schemeClr val="accent6">
                      <a:tint val="77000"/>
                      <a:satMod val="180000"/>
                    </a:schemeClr>
                  </a:gs>
                </a:gsLst>
                <a:lin ang="5400000"/>
              </a:gradFill>
              <a:prstDash val="solid"/>
            </a:ln>
            <a:solidFill>
              <a:schemeClr val="accent6">
                <a:tint val="15000"/>
                <a:satMod val="200000"/>
              </a:schemeClr>
            </a:solidFill>
            <a:effectLst>
              <a:outerShdw blurRad="50800" dist="40000" dir="5400000" algn="tl" rotWithShape="0">
                <a:srgbClr val="000000">
                  <a:shade val="5000"/>
                  <a:satMod val="120000"/>
                  <a:alpha val="33000"/>
                </a:srgbClr>
              </a:outerShdw>
            </a:effectLst>
          </a:endParaRPr>
        </a:p>
      </dsp:txBody>
      <dsp:txXfrm>
        <a:off x="2225836" y="2061"/>
        <a:ext cx="3320727" cy="1660363"/>
      </dsp:txXfrm>
    </dsp:sp>
    <dsp:sp modelId="{13E5028B-6013-422C-B0E8-7D159EF1697B}">
      <dsp:nvSpPr>
        <dsp:cNvPr id="0" name=""/>
        <dsp:cNvSpPr/>
      </dsp:nvSpPr>
      <dsp:spPr>
        <a:xfrm>
          <a:off x="216796" y="2359778"/>
          <a:ext cx="3320727" cy="1660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Male fertility potential</a:t>
          </a:r>
          <a:endParaRPr lang="ar-EG" sz="3600" kern="1200" dirty="0"/>
        </a:p>
      </dsp:txBody>
      <dsp:txXfrm>
        <a:off x="216796" y="2359778"/>
        <a:ext cx="3320727" cy="1660363"/>
      </dsp:txXfrm>
    </dsp:sp>
    <dsp:sp modelId="{B4268000-8B37-4188-9570-B1ACD664250E}">
      <dsp:nvSpPr>
        <dsp:cNvPr id="0" name=""/>
        <dsp:cNvSpPr/>
      </dsp:nvSpPr>
      <dsp:spPr>
        <a:xfrm>
          <a:off x="4234876" y="2359778"/>
          <a:ext cx="3320727" cy="1660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Male sexual function</a:t>
          </a:r>
          <a:endParaRPr lang="ar-EG" sz="3600" kern="1200" dirty="0"/>
        </a:p>
      </dsp:txBody>
      <dsp:txXfrm>
        <a:off x="4234876" y="2359778"/>
        <a:ext cx="3320727" cy="1660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Times New Roman" pitchFamily="18" charset="0"/>
              </a:defRPr>
            </a:lvl1pPr>
          </a:lstStyle>
          <a:p>
            <a:pPr>
              <a:defRPr/>
            </a:pPr>
            <a:fld id="{36EC3323-854B-4621-A52A-2CA0FCB73AC0}" type="slidenum">
              <a:rPr lang="ar-SA"/>
              <a:pPr>
                <a:defRPr/>
              </a:pPr>
              <a:t>‹#›</a:t>
            </a:fld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057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81DDE66E-59E9-4FE4-BB26-5F5920633816}" type="slidenum">
              <a:rPr lang="ar-SA" sz="1200"/>
              <a:pPr eaLnBrk="1" hangingPunct="1"/>
              <a:t>1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E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D724F034-D054-4B1E-88A1-2FA814F3324B}" type="slidenum">
              <a:rPr lang="ar-SA" sz="1200"/>
              <a:pPr eaLnBrk="1" hangingPunct="1"/>
              <a:t>6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E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20105C27-D46A-4CD4-94D0-0598FDC3DA00}" type="slidenum">
              <a:rPr lang="ar-SA" sz="1200"/>
              <a:pPr eaLnBrk="1" hangingPunct="1"/>
              <a:t>7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E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20105C27-D46A-4CD4-94D0-0598FDC3DA00}" type="slidenum">
              <a:rPr lang="ar-SA" sz="1200"/>
              <a:pPr eaLnBrk="1" hangingPunct="1"/>
              <a:t>8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E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0AEF85AA-6C59-4B66-B857-EFC9E27EF901}" type="slidenum">
              <a:rPr lang="ar-SA" sz="1200"/>
              <a:pPr eaLnBrk="1" hangingPunct="1"/>
              <a:t>9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EG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00CEB8CA-340B-4D62-92F9-05A1B80280C7}" type="slidenum">
              <a:rPr lang="ar-SA" sz="1200"/>
              <a:pPr eaLnBrk="1" hangingPunct="1"/>
              <a:t>10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E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1588" y="2193638"/>
            <a:ext cx="8072584" cy="77739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1590" y="2971031"/>
            <a:ext cx="8072583" cy="754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5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4" name="Picture 3" descr="UAB_WORDMARK_white_tag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910" y="4399863"/>
            <a:ext cx="2859374" cy="6515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076056" y="1923678"/>
            <a:ext cx="2952328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9397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75843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58589"/>
            <a:ext cx="7670800" cy="910161"/>
          </a:xfrm>
          <a:prstGeom prst="rect">
            <a:avLst/>
          </a:prstGeom>
        </p:spPr>
        <p:txBody>
          <a:bodyPr>
            <a:noAutofit/>
          </a:bodyPr>
          <a:lstStyle>
            <a:lvl1pPr algn="l" rtl="0">
              <a:defRPr sz="3000" b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7107"/>
            <a:ext cx="8229600" cy="3419145"/>
          </a:xfrm>
          <a:prstGeom prst="rect">
            <a:avLst/>
          </a:prstGeom>
        </p:spPr>
        <p:txBody>
          <a:bodyPr/>
          <a:lstStyle>
            <a:lvl1pPr marL="342900" indent="-342900" algn="l" rtl="0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2800" b="0" i="0">
                <a:latin typeface="Calibri"/>
                <a:cs typeface="Calibri"/>
              </a:defRPr>
            </a:lvl1pPr>
            <a:lvl2pPr marL="684213" indent="-339725" algn="l" rtl="0"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627063" algn="l"/>
              </a:tabLst>
              <a:defRPr sz="2400" b="0" i="0">
                <a:latin typeface="Calibri"/>
                <a:cs typeface="Calibri"/>
              </a:defRPr>
            </a:lvl2pPr>
            <a:lvl3pPr marL="971550" indent="-231775" algn="l" rtl="0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2000" b="0" i="0">
                <a:latin typeface="Calibri"/>
                <a:cs typeface="Calibri"/>
              </a:defRPr>
            </a:lvl3pPr>
            <a:lvl4pPr marL="1316038" indent="-287338" algn="l" rtl="0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1600" b="0" i="0">
                <a:latin typeface="Calibri"/>
                <a:cs typeface="Calibri"/>
              </a:defRPr>
            </a:lvl4pPr>
            <a:lvl5pPr marL="1598613" indent="-282575">
              <a:defRPr b="0" i="0">
                <a:latin typeface="Avenir Roman"/>
                <a:cs typeface="Avenir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4549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58589"/>
            <a:ext cx="7670800" cy="910161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000" b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site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24" y="4816817"/>
            <a:ext cx="1733176" cy="30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1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843076"/>
            <a:ext cx="8229600" cy="4256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accent3">
                    <a:lumMod val="75000"/>
                  </a:schemeClr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Click to edit Master title style</a:t>
            </a:r>
          </a:p>
        </p:txBody>
      </p:sp>
      <p:pic>
        <p:nvPicPr>
          <p:cNvPr id="3" name="Picture 2" descr="UAB_WORDMARK_white_tag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910" y="4399863"/>
            <a:ext cx="2859374" cy="65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68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30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xStyles>
    <p:titleStyle>
      <a:lvl1pPr algn="ctr" defTabSz="4572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Heavy"/>
          <a:ea typeface="+mj-ea"/>
          <a:cs typeface="Avenir Heavy"/>
        </a:defRPr>
      </a:lvl1pPr>
    </p:titleStyle>
    <p:bodyStyle>
      <a:lvl1pPr marL="342900" indent="-342900" algn="r" defTabSz="457200" rtl="1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4048" y="897565"/>
            <a:ext cx="3168352" cy="28007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orte" pitchFamily="66" charset="0"/>
              </a:rPr>
              <a:t>Andrology Part 1:</a:t>
            </a:r>
          </a:p>
          <a:p>
            <a:pPr algn="ctr"/>
            <a:r>
              <a:rPr lang="en-US" sz="4400" b="1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orte" pitchFamily="66" charset="0"/>
              </a:rPr>
              <a:t>Male infertility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9" y="1653648"/>
            <a:ext cx="2476501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By:</a:t>
            </a:r>
          </a:p>
          <a:p>
            <a:pPr algn="ctr"/>
            <a:r>
              <a:rPr lang="en-US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Mohamad</a:t>
            </a:r>
            <a:r>
              <a:rPr lang="en-US" sz="2400" b="1" cap="none" spc="0" baseline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400" b="1" cap="none" spc="0" baseline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Alaa</a:t>
            </a:r>
            <a:r>
              <a:rPr lang="en-US" sz="2400" b="1" cap="none" spc="0" baseline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, M.Sc</a:t>
            </a:r>
            <a:r>
              <a:rPr lang="en-US" sz="2400" b="1" cap="none" spc="0" baseline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.</a:t>
            </a:r>
          </a:p>
          <a:p>
            <a:pPr algn="ctr"/>
            <a:r>
              <a:rPr lang="en-US" sz="2400" b="1" cap="none" spc="0" baseline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Department of Dermatology, Venereology and </a:t>
            </a:r>
            <a:r>
              <a:rPr lang="en-US" sz="2400" b="1" cap="none" spc="0" baseline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Andrology</a:t>
            </a:r>
            <a:endParaRPr lang="en-US" sz="2400" b="1" cap="none" spc="0" baseline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en-US" sz="2400" b="1" cap="none" spc="0" baseline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Sohag</a:t>
            </a:r>
            <a:r>
              <a:rPr lang="en-US" sz="2400" b="1" cap="none" spc="0" baseline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University</a:t>
            </a:r>
            <a:endParaRPr lang="ar-EG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Picture 3" descr="D:\M.Alaa temp\a1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320"/>
            <a:ext cx="1115616" cy="111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36"/>
    </mc:Choice>
    <mc:Fallback xmlns="">
      <p:transition spd="slow" advTm="27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57504"/>
            <a:ext cx="7772400" cy="85725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folHlink"/>
                </a:solidFill>
                <a:latin typeface="Tahoma" pitchFamily="34" charset="0"/>
              </a:rPr>
              <a:t>Diagnosis of male infertility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987575"/>
            <a:ext cx="8964488" cy="4155926"/>
          </a:xfrm>
        </p:spPr>
        <p:txBody>
          <a:bodyPr/>
          <a:lstStyle/>
          <a:p>
            <a:pPr algn="l" eaLnBrk="1" hangingPunct="1">
              <a:lnSpc>
                <a:spcPct val="115000"/>
              </a:lnSpc>
              <a:buFontTx/>
              <a:buNone/>
            </a:pP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</a:rPr>
              <a:t>A) History and clinical examination: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</a:rPr>
              <a:t> </a:t>
            </a:r>
          </a:p>
          <a:p>
            <a:pPr algn="l" eaLnBrk="1" hangingPunct="1">
              <a:lnSpc>
                <a:spcPct val="115000"/>
              </a:lnSpc>
              <a:buFontTx/>
              <a:buNone/>
            </a:pPr>
            <a:r>
              <a:rPr lang="en-US" sz="2400" b="1" u="sng" dirty="0">
                <a:solidFill>
                  <a:schemeClr val="folHlink"/>
                </a:solidFill>
                <a:latin typeface="Tahoma" pitchFamily="34" charset="0"/>
              </a:rPr>
              <a:t>1- History:</a:t>
            </a:r>
            <a:r>
              <a:rPr lang="en-US" sz="2400" dirty="0">
                <a:latin typeface="Tahoma" pitchFamily="34" charset="0"/>
              </a:rPr>
              <a:t> </a:t>
            </a:r>
          </a:p>
          <a:p>
            <a:pPr algn="l" eaLnBrk="1" hangingPunct="1">
              <a:lnSpc>
                <a:spcPct val="115000"/>
              </a:lnSpc>
              <a:buFontTx/>
              <a:buNone/>
            </a:pPr>
            <a:r>
              <a:rPr lang="en-US" sz="2400" dirty="0">
                <a:latin typeface="Tahoma" pitchFamily="34" charset="0"/>
              </a:rPr>
              <a:t>   </a:t>
            </a:r>
            <a:r>
              <a:rPr lang="en-US" sz="2400" b="1" dirty="0">
                <a:latin typeface="Tahoma" pitchFamily="34" charset="0"/>
              </a:rPr>
              <a:t>- 1ry or 2ry infertility</a:t>
            </a:r>
          </a:p>
          <a:p>
            <a:pPr algn="l" eaLnBrk="1" hangingPunct="1">
              <a:lnSpc>
                <a:spcPct val="115000"/>
              </a:lnSpc>
              <a:buFontTx/>
              <a:buNone/>
            </a:pPr>
            <a:r>
              <a:rPr lang="en-US" sz="2400" b="1" dirty="0">
                <a:latin typeface="Tahoma" pitchFamily="34" charset="0"/>
              </a:rPr>
              <a:t>   - Duration and regularity of marriage</a:t>
            </a:r>
          </a:p>
          <a:p>
            <a:pPr algn="l" eaLnBrk="1" hangingPunct="1">
              <a:lnSpc>
                <a:spcPct val="115000"/>
              </a:lnSpc>
              <a:buFontTx/>
              <a:buNone/>
            </a:pPr>
            <a:r>
              <a:rPr lang="en-US" sz="2400" b="1" dirty="0">
                <a:latin typeface="Tahoma" pitchFamily="34" charset="0"/>
              </a:rPr>
              <a:t>   - Sexual and ejaculatory function</a:t>
            </a:r>
          </a:p>
          <a:p>
            <a:pPr algn="l" eaLnBrk="1" hangingPunct="1">
              <a:lnSpc>
                <a:spcPct val="115000"/>
              </a:lnSpc>
              <a:buFontTx/>
              <a:buNone/>
            </a:pPr>
            <a:r>
              <a:rPr lang="en-US" sz="2400" b="1" dirty="0">
                <a:latin typeface="Tahoma" pitchFamily="34" charset="0"/>
              </a:rPr>
              <a:t>   - Fever during past 6 months</a:t>
            </a:r>
          </a:p>
          <a:p>
            <a:pPr algn="l" eaLnBrk="1" hangingPunct="1">
              <a:lnSpc>
                <a:spcPct val="115000"/>
              </a:lnSpc>
              <a:buFontTx/>
              <a:buNone/>
            </a:pPr>
            <a:r>
              <a:rPr lang="en-US" sz="2400" b="1" dirty="0">
                <a:latin typeface="Tahoma" pitchFamily="34" charset="0"/>
              </a:rPr>
              <a:t>   - Chronic diseases e.g. T.B., D.M. - Hormonal treatment</a:t>
            </a:r>
          </a:p>
          <a:p>
            <a:pPr algn="l" eaLnBrk="1" hangingPunct="1">
              <a:lnSpc>
                <a:spcPct val="115000"/>
              </a:lnSpc>
              <a:buFontTx/>
              <a:buNone/>
            </a:pPr>
            <a:r>
              <a:rPr lang="en-US" sz="2400" b="1" dirty="0">
                <a:latin typeface="Tahoma" pitchFamily="34" charset="0"/>
              </a:rPr>
              <a:t>   - Chemotherapy, radiotherapy or surgery   </a:t>
            </a:r>
            <a:endParaRPr lang="en-US" sz="28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31"/>
    </mc:Choice>
    <mc:Fallback xmlns="">
      <p:transition spd="slow" advTm="95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411510"/>
            <a:ext cx="8353425" cy="4267200"/>
          </a:xfrm>
        </p:spPr>
        <p:txBody>
          <a:bodyPr/>
          <a:lstStyle/>
          <a:p>
            <a:pPr algn="l" rtl="0" eaLnBrk="1" hangingPunct="1">
              <a:lnSpc>
                <a:spcPct val="130000"/>
              </a:lnSpc>
              <a:buFontTx/>
              <a:buNone/>
            </a:pPr>
            <a:r>
              <a:rPr lang="en-US" sz="2800" b="1" dirty="0">
                <a:solidFill>
                  <a:schemeClr val="folHlink"/>
                </a:solidFill>
                <a:latin typeface="Tahoma" pitchFamily="34" charset="0"/>
              </a:rPr>
              <a:t>2- Clinical examination:</a:t>
            </a:r>
          </a:p>
          <a:p>
            <a:pPr algn="l" rtl="0" eaLnBrk="1" hangingPunct="1">
              <a:lnSpc>
                <a:spcPct val="130000"/>
              </a:lnSpc>
              <a:buFontTx/>
              <a:buNone/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</a:rPr>
              <a:t>*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</a:rPr>
              <a:t>General: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</a:rPr>
              <a:t> </a:t>
            </a:r>
            <a:r>
              <a:rPr lang="en-US" sz="2400" b="1" dirty="0">
                <a:latin typeface="Tahoma" pitchFamily="34" charset="0"/>
              </a:rPr>
              <a:t>2ry sexual characters or </a:t>
            </a:r>
            <a:r>
              <a:rPr lang="en-US" sz="2400" b="1" dirty="0" err="1">
                <a:latin typeface="Tahoma" pitchFamily="34" charset="0"/>
              </a:rPr>
              <a:t>gynaecomastia</a:t>
            </a:r>
            <a:endParaRPr lang="en-US" sz="2400" b="1" dirty="0">
              <a:latin typeface="Tahoma" pitchFamily="34" charset="0"/>
            </a:endParaRPr>
          </a:p>
          <a:p>
            <a:pPr algn="l" rtl="0" eaLnBrk="1" hangingPunct="1">
              <a:lnSpc>
                <a:spcPct val="130000"/>
              </a:lnSpc>
              <a:buFontTx/>
              <a:buNone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</a:rPr>
              <a:t>* Local: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</a:rPr>
              <a:t> </a:t>
            </a:r>
          </a:p>
          <a:p>
            <a:pPr algn="l" rtl="0" eaLnBrk="1" hangingPunct="1">
              <a:lnSpc>
                <a:spcPct val="130000"/>
              </a:lnSpc>
              <a:buFontTx/>
              <a:buNone/>
            </a:pPr>
            <a:r>
              <a:rPr lang="en-US" sz="2400" b="1" dirty="0">
                <a:latin typeface="Tahoma" pitchFamily="34" charset="0"/>
              </a:rPr>
              <a:t>         - Penis for ulceration, hypo- or </a:t>
            </a:r>
            <a:r>
              <a:rPr lang="en-US" sz="2400" b="1" dirty="0" err="1">
                <a:latin typeface="Tahoma" pitchFamily="34" charset="0"/>
              </a:rPr>
              <a:t>epispadius</a:t>
            </a:r>
            <a:endParaRPr lang="en-US" sz="2400" b="1" dirty="0">
              <a:latin typeface="Tahoma" pitchFamily="34" charset="0"/>
            </a:endParaRPr>
          </a:p>
          <a:p>
            <a:pPr algn="l" rtl="0" eaLnBrk="1" hangingPunct="1">
              <a:lnSpc>
                <a:spcPct val="130000"/>
              </a:lnSpc>
              <a:buFontTx/>
              <a:buNone/>
            </a:pPr>
            <a:r>
              <a:rPr lang="en-US" sz="2400" b="1" dirty="0">
                <a:latin typeface="Tahoma" pitchFamily="34" charset="0"/>
              </a:rPr>
              <a:t>         - Testis for size, consistency and descent</a:t>
            </a:r>
          </a:p>
          <a:p>
            <a:pPr algn="l" rtl="0" eaLnBrk="1" hangingPunct="1">
              <a:lnSpc>
                <a:spcPct val="130000"/>
              </a:lnSpc>
              <a:buFontTx/>
              <a:buNone/>
            </a:pPr>
            <a:r>
              <a:rPr lang="en-US" sz="2400" b="1" dirty="0">
                <a:latin typeface="Tahoma" pitchFamily="34" charset="0"/>
              </a:rPr>
              <a:t>         - Epididymis for nodules or cysts</a:t>
            </a:r>
          </a:p>
          <a:p>
            <a:pPr algn="l" rtl="0" eaLnBrk="1" hangingPunct="1">
              <a:lnSpc>
                <a:spcPct val="130000"/>
              </a:lnSpc>
              <a:buFontTx/>
              <a:buNone/>
            </a:pPr>
            <a:r>
              <a:rPr lang="en-US" sz="2400" b="1" dirty="0">
                <a:latin typeface="Tahoma" pitchFamily="34" charset="0"/>
              </a:rPr>
              <a:t>         - </a:t>
            </a:r>
            <a:r>
              <a:rPr lang="en-US" sz="2400" b="1" dirty="0" err="1">
                <a:latin typeface="Tahoma" pitchFamily="34" charset="0"/>
              </a:rPr>
              <a:t>Spermatoc</a:t>
            </a:r>
            <a:r>
              <a:rPr lang="en-US" sz="2400" b="1" dirty="0">
                <a:latin typeface="Tahoma" pitchFamily="34" charset="0"/>
              </a:rPr>
              <a:t> cord for varicocele (grades)</a:t>
            </a:r>
          </a:p>
          <a:p>
            <a:pPr algn="l" rtl="0" eaLnBrk="1" hangingPunct="1">
              <a:buFontTx/>
              <a:buNone/>
            </a:pPr>
            <a:r>
              <a:rPr lang="en-US" sz="2400" b="1" dirty="0">
                <a:latin typeface="Tahoma" pitchFamily="34" charset="0"/>
              </a:rPr>
              <a:t>         - Prostate by PR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804"/>
    </mc:Choice>
    <mc:Fallback xmlns="">
      <p:transition spd="slow" advTm="178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683568" y="465516"/>
            <a:ext cx="7772400" cy="540060"/>
          </a:xfrm>
        </p:spPr>
        <p:txBody>
          <a:bodyPr/>
          <a:lstStyle/>
          <a:p>
            <a:pPr algn="ctr" eaLnBrk="1" hangingPunct="1"/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Andrology</a:t>
            </a:r>
            <a:endParaRPr lang="ar-EG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95536" y="1383618"/>
            <a:ext cx="8640960" cy="30861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Branch of medical science concerned with study of physiological and pathological aspects of male reproductive tract.</a:t>
            </a:r>
            <a:endParaRPr lang="ar-EG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3"/>
    </mc:Choice>
    <mc:Fallback xmlns="">
      <p:transition spd="slow" advTm="2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379614"/>
              </p:ext>
            </p:extLst>
          </p:nvPr>
        </p:nvGraphicFramePr>
        <p:xfrm>
          <a:off x="611560" y="555526"/>
          <a:ext cx="7772400" cy="4022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29"/>
    </mc:Choice>
    <mc:Fallback xmlns="">
      <p:transition spd="slow" advTm="21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92584" y="46651"/>
            <a:ext cx="7670800" cy="592982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Testis</a:t>
            </a:r>
            <a:endParaRPr lang="ar-EG" sz="36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3657" y="915566"/>
            <a:ext cx="2301875" cy="3407569"/>
          </a:xfrm>
        </p:spPr>
        <p:txBody>
          <a:bodyPr/>
          <a:lstStyle/>
          <a:p>
            <a:pPr algn="l" rtl="0" eaLnBrk="1" hangingPunct="1">
              <a:buFont typeface="Wingdings" pitchFamily="2" charset="2"/>
              <a:buChar char="ü"/>
            </a:pP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Anatomy</a:t>
            </a:r>
          </a:p>
          <a:p>
            <a:pPr algn="l" rtl="0" eaLnBrk="1" hangingPunct="1">
              <a:buFont typeface="Wingdings" pitchFamily="2" charset="2"/>
              <a:buChar char="ü"/>
            </a:pP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 rtl="0" eaLnBrk="1" hangingPunct="1">
              <a:buFont typeface="Wingdings" pitchFamily="2" charset="2"/>
              <a:buChar char="ü"/>
            </a:pP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 rtl="0" eaLnBrk="1" hangingPunct="1">
              <a:buFont typeface="Wingdings" pitchFamily="2" charset="2"/>
              <a:buChar char="ü"/>
            </a:pP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Functions</a:t>
            </a:r>
          </a:p>
          <a:p>
            <a:pPr algn="l" rtl="0" eaLnBrk="1" hangingPunct="1">
              <a:buFont typeface="Wingdings" pitchFamily="2" charset="2"/>
              <a:buChar char="ü"/>
            </a:pP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 rtl="0" eaLnBrk="1" hangingPunct="1">
              <a:buFont typeface="Wingdings" pitchFamily="2" charset="2"/>
              <a:buChar char="ü"/>
            </a:pP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 rtl="0" eaLnBrk="1" hangingPunct="1">
              <a:buFont typeface="Wingdings" pitchFamily="2" charset="2"/>
              <a:buChar char="ü"/>
            </a:pP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Hormonal control</a:t>
            </a:r>
          </a:p>
          <a:p>
            <a:pPr algn="l" rtl="0" eaLnBrk="1" hangingPunct="1">
              <a:buFont typeface="Wingdings" pitchFamily="2" charset="2"/>
              <a:buChar char="ü"/>
            </a:pP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61298"/>
            <a:ext cx="4503936" cy="4380078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668"/>
    </mc:Choice>
    <mc:Fallback xmlns="">
      <p:transition spd="slow" advTm="311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2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87" y="24988"/>
            <a:ext cx="6746519" cy="5118511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06"/>
    </mc:Choice>
    <mc:Fallback xmlns="">
      <p:transition spd="slow" advTm="34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627534"/>
            <a:ext cx="8820472" cy="4608512"/>
          </a:xfrm>
        </p:spPr>
        <p:txBody>
          <a:bodyPr/>
          <a:lstStyle/>
          <a:p>
            <a:pPr algn="l" eaLnBrk="1" hangingPunct="1">
              <a:buFontTx/>
              <a:buNone/>
            </a:pPr>
            <a:r>
              <a:rPr lang="en-US" sz="2800" b="1" dirty="0">
                <a:solidFill>
                  <a:schemeClr val="folHlink"/>
                </a:solidFill>
                <a:latin typeface="Tahoma" pitchFamily="34" charset="0"/>
              </a:rPr>
              <a:t>Definition:</a:t>
            </a:r>
          </a:p>
          <a:p>
            <a:pPr algn="l" eaLnBrk="1" hangingPunct="1">
              <a:buFontTx/>
              <a:buNone/>
            </a:pPr>
            <a:r>
              <a:rPr lang="en-US" sz="2800" dirty="0">
                <a:latin typeface="Tahoma" pitchFamily="34" charset="0"/>
              </a:rPr>
              <a:t>Failure of conception after at least a year of regular unprotected intercourse</a:t>
            </a:r>
          </a:p>
          <a:p>
            <a:pPr algn="l" eaLnBrk="1" hangingPunct="1">
              <a:buFontTx/>
              <a:buNone/>
            </a:pPr>
            <a:endParaRPr lang="en-US" sz="2800" dirty="0">
              <a:latin typeface="Tahoma" pitchFamily="34" charset="0"/>
            </a:endParaRPr>
          </a:p>
          <a:p>
            <a:pPr algn="l" eaLnBrk="1" hangingPunct="1">
              <a:buFontTx/>
              <a:buNone/>
            </a:pPr>
            <a:r>
              <a:rPr lang="en-US" sz="2800" b="1" dirty="0">
                <a:solidFill>
                  <a:schemeClr val="folHlink"/>
                </a:solidFill>
                <a:latin typeface="Tahoma" pitchFamily="34" charset="0"/>
              </a:rPr>
              <a:t>Primary infertility</a:t>
            </a:r>
            <a:r>
              <a:rPr lang="en-US" sz="2800" b="1" dirty="0">
                <a:latin typeface="Tahoma" pitchFamily="34" charset="0"/>
              </a:rPr>
              <a:t>:</a:t>
            </a:r>
            <a:r>
              <a:rPr lang="en-US" sz="2800" dirty="0">
                <a:latin typeface="Tahoma" pitchFamily="34" charset="0"/>
              </a:rPr>
              <a:t> </a:t>
            </a:r>
          </a:p>
          <a:p>
            <a:pPr algn="l" eaLnBrk="1" hangingPunct="1">
              <a:buFontTx/>
              <a:buNone/>
            </a:pPr>
            <a:r>
              <a:rPr lang="en-US" sz="2800" dirty="0">
                <a:latin typeface="Tahoma" pitchFamily="34" charset="0"/>
              </a:rPr>
              <a:t>When the man has never impregnated a woman before</a:t>
            </a:r>
          </a:p>
          <a:p>
            <a:pPr algn="l" eaLnBrk="1" hangingPunct="1">
              <a:buFontTx/>
              <a:buNone/>
            </a:pPr>
            <a:r>
              <a:rPr lang="en-US" sz="2800" b="1" dirty="0">
                <a:solidFill>
                  <a:schemeClr val="folHlink"/>
                </a:solidFill>
                <a:latin typeface="Tahoma" pitchFamily="34" charset="0"/>
              </a:rPr>
              <a:t>Secondary infertility:</a:t>
            </a:r>
            <a:r>
              <a:rPr lang="en-US" sz="2800" dirty="0">
                <a:latin typeface="Tahoma" pitchFamily="34" charset="0"/>
              </a:rPr>
              <a:t> </a:t>
            </a:r>
          </a:p>
          <a:p>
            <a:pPr algn="l" eaLnBrk="1" hangingPunct="1">
              <a:buFontTx/>
              <a:buNone/>
            </a:pPr>
            <a:r>
              <a:rPr lang="en-US" sz="2800" dirty="0">
                <a:latin typeface="Tahoma" pitchFamily="34" charset="0"/>
              </a:rPr>
              <a:t>When the man has impregnated a woman before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75"/>
    </mc:Choice>
    <mc:Fallback xmlns="">
      <p:transition spd="slow" advTm="156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195736" y="195486"/>
            <a:ext cx="5904656" cy="62865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folHlink"/>
                </a:solidFill>
                <a:latin typeface="Tahoma" pitchFamily="34" charset="0"/>
              </a:rPr>
              <a:t>Etiology of male infertility</a:t>
            </a:r>
          </a:p>
        </p:txBody>
      </p:sp>
      <p:sp>
        <p:nvSpPr>
          <p:cNvPr id="9219" name="Rectangle 1027"/>
          <p:cNvSpPr>
            <a:spLocks noGrp="1" noChangeArrowheads="1"/>
          </p:cNvSpPr>
          <p:nvPr>
            <p:ph idx="1"/>
          </p:nvPr>
        </p:nvSpPr>
        <p:spPr>
          <a:xfrm>
            <a:off x="323528" y="888791"/>
            <a:ext cx="8496300" cy="4229100"/>
          </a:xfrm>
        </p:spPr>
        <p:txBody>
          <a:bodyPr/>
          <a:lstStyle/>
          <a:p>
            <a:pPr marL="381000" indent="-381000" algn="l" eaLnBrk="1" hangingPunct="1">
              <a:lnSpc>
                <a:spcPct val="150000"/>
              </a:lnSpc>
              <a:buFontTx/>
              <a:buNone/>
            </a:pPr>
            <a:r>
              <a:rPr lang="en-US" sz="2800" b="1" dirty="0">
                <a:solidFill>
                  <a:srgbClr val="000000"/>
                </a:solidFill>
                <a:latin typeface="Tahoma" pitchFamily="34" charset="0"/>
              </a:rPr>
              <a:t>A) Functional causes :</a:t>
            </a:r>
          </a:p>
          <a:p>
            <a:pPr marL="0" indent="0" algn="l" rtl="0" eaLnBrk="1" hangingPunct="1">
              <a:lnSpc>
                <a:spcPct val="150000"/>
              </a:lnSpc>
              <a:buClr>
                <a:srgbClr val="66FF33"/>
              </a:buClr>
              <a:buNone/>
            </a:pPr>
            <a:r>
              <a:rPr lang="en-US" sz="2400" b="1" dirty="0">
                <a:latin typeface="Tahoma" pitchFamily="34" charset="0"/>
              </a:rPr>
              <a:t>1. Chromosomal anomalies </a:t>
            </a:r>
            <a:r>
              <a:rPr lang="en-US" sz="2400" b="1" dirty="0" err="1">
                <a:latin typeface="Tahoma" pitchFamily="34" charset="0"/>
              </a:rPr>
              <a:t>e.g</a:t>
            </a:r>
            <a:r>
              <a:rPr lang="en-US" sz="2400" b="1" dirty="0">
                <a:latin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</a:rPr>
              <a:t>Klinefelter’s</a:t>
            </a:r>
            <a:r>
              <a:rPr lang="en-US" sz="2400" b="1" dirty="0">
                <a:latin typeface="Tahoma" pitchFamily="34" charset="0"/>
              </a:rPr>
              <a:t> Syndrome    (47 </a:t>
            </a:r>
            <a:r>
              <a:rPr lang="en-US" sz="2400" b="1" dirty="0" err="1">
                <a:latin typeface="Tahoma" pitchFamily="34" charset="0"/>
              </a:rPr>
              <a:t>xxy</a:t>
            </a:r>
            <a:r>
              <a:rPr lang="en-US" sz="2400" b="1" dirty="0">
                <a:latin typeface="Tahoma" pitchFamily="34" charset="0"/>
              </a:rPr>
              <a:t>)</a:t>
            </a:r>
          </a:p>
          <a:p>
            <a:pPr marL="0" indent="0" algn="l" rtl="0" eaLnBrk="1" hangingPunct="1">
              <a:lnSpc>
                <a:spcPct val="150000"/>
              </a:lnSpc>
              <a:buClr>
                <a:srgbClr val="66FF33"/>
              </a:buClr>
              <a:buNone/>
            </a:pPr>
            <a:r>
              <a:rPr lang="en-US" sz="2400" b="1" dirty="0">
                <a:latin typeface="Tahoma" pitchFamily="34" charset="0"/>
              </a:rPr>
              <a:t>2. </a:t>
            </a:r>
            <a:r>
              <a:rPr lang="en-US" sz="2400" b="1" dirty="0" err="1">
                <a:latin typeface="Tahoma" pitchFamily="34" charset="0"/>
              </a:rPr>
              <a:t>Sertoli</a:t>
            </a:r>
            <a:r>
              <a:rPr lang="en-US" sz="2400" b="1" dirty="0">
                <a:latin typeface="Tahoma" pitchFamily="34" charset="0"/>
              </a:rPr>
              <a:t> cell only Syndrome</a:t>
            </a:r>
          </a:p>
          <a:p>
            <a:pPr marL="0" indent="0" algn="l" rtl="0" eaLnBrk="1" hangingPunct="1">
              <a:lnSpc>
                <a:spcPct val="150000"/>
              </a:lnSpc>
              <a:buClr>
                <a:srgbClr val="66FF33"/>
              </a:buClr>
              <a:buNone/>
            </a:pPr>
            <a:r>
              <a:rPr lang="en-US" sz="2400" b="1" dirty="0">
                <a:latin typeface="Tahoma" pitchFamily="34" charset="0"/>
              </a:rPr>
              <a:t>3. Undescended testis (bilateral)</a:t>
            </a:r>
          </a:p>
          <a:p>
            <a:pPr marL="0" indent="0" algn="l" rtl="0" eaLnBrk="1" hangingPunct="1">
              <a:lnSpc>
                <a:spcPct val="150000"/>
              </a:lnSpc>
              <a:buClr>
                <a:srgbClr val="66FF33"/>
              </a:buClr>
              <a:buNone/>
            </a:pPr>
            <a:r>
              <a:rPr lang="en-US" sz="2400" b="1" dirty="0">
                <a:latin typeface="Tahoma" pitchFamily="34" charset="0"/>
              </a:rPr>
              <a:t>4. Varicocele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876"/>
    </mc:Choice>
    <mc:Fallback xmlns="">
      <p:transition spd="slow" advTm="411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195736" y="195486"/>
            <a:ext cx="5904656" cy="62865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folHlink"/>
                </a:solidFill>
                <a:latin typeface="Tahoma" pitchFamily="34" charset="0"/>
              </a:rPr>
              <a:t>Etiology of male infertility</a:t>
            </a:r>
          </a:p>
        </p:txBody>
      </p:sp>
      <p:sp>
        <p:nvSpPr>
          <p:cNvPr id="9219" name="Rectangle 1027"/>
          <p:cNvSpPr>
            <a:spLocks noGrp="1" noChangeArrowheads="1"/>
          </p:cNvSpPr>
          <p:nvPr>
            <p:ph idx="1"/>
          </p:nvPr>
        </p:nvSpPr>
        <p:spPr>
          <a:xfrm>
            <a:off x="323528" y="946848"/>
            <a:ext cx="8496300" cy="4229100"/>
          </a:xfrm>
        </p:spPr>
        <p:txBody>
          <a:bodyPr/>
          <a:lstStyle/>
          <a:p>
            <a:pPr marL="0" indent="0" algn="l" rtl="0" eaLnBrk="1" hangingPunct="1">
              <a:lnSpc>
                <a:spcPct val="150000"/>
              </a:lnSpc>
              <a:buClr>
                <a:srgbClr val="66FF33"/>
              </a:buClr>
              <a:buNone/>
            </a:pPr>
            <a:r>
              <a:rPr lang="en-US" sz="2400" b="1" dirty="0">
                <a:latin typeface="Tahoma" pitchFamily="34" charset="0"/>
              </a:rPr>
              <a:t>5. </a:t>
            </a:r>
            <a:r>
              <a:rPr lang="en-US" sz="2400" b="1" dirty="0" err="1">
                <a:latin typeface="Tahoma" pitchFamily="34" charset="0"/>
              </a:rPr>
              <a:t>Hypogonadism</a:t>
            </a:r>
            <a:r>
              <a:rPr lang="en-US" sz="2400" b="1" dirty="0">
                <a:latin typeface="Tahoma" pitchFamily="34" charset="0"/>
              </a:rPr>
              <a:t> and </a:t>
            </a:r>
            <a:r>
              <a:rPr lang="en-US" sz="2400" b="1" dirty="0" err="1">
                <a:latin typeface="Tahoma" pitchFamily="34" charset="0"/>
              </a:rPr>
              <a:t>hyperprolactinemia</a:t>
            </a:r>
            <a:endParaRPr lang="en-US" sz="2400" b="1" dirty="0">
              <a:latin typeface="Tahoma" pitchFamily="34" charset="0"/>
            </a:endParaRPr>
          </a:p>
          <a:p>
            <a:pPr marL="0" indent="0" algn="l" rtl="0" eaLnBrk="1" hangingPunct="1">
              <a:lnSpc>
                <a:spcPct val="150000"/>
              </a:lnSpc>
              <a:buClr>
                <a:srgbClr val="66FF33"/>
              </a:buClr>
              <a:buNone/>
            </a:pPr>
            <a:r>
              <a:rPr lang="en-US" sz="2400" b="1" dirty="0">
                <a:latin typeface="Tahoma" pitchFamily="34" charset="0"/>
              </a:rPr>
              <a:t>6. Post-pubertal mumps &amp; leprosy </a:t>
            </a:r>
            <a:r>
              <a:rPr lang="en-US" sz="2400" b="1" dirty="0" err="1">
                <a:latin typeface="Tahoma" pitchFamily="34" charset="0"/>
              </a:rPr>
              <a:t>orchitis</a:t>
            </a:r>
            <a:endParaRPr lang="en-US" sz="2400" b="1" dirty="0">
              <a:latin typeface="Tahoma" pitchFamily="34" charset="0"/>
            </a:endParaRPr>
          </a:p>
          <a:p>
            <a:pPr marL="0" indent="0" algn="l" rtl="0" eaLnBrk="1" hangingPunct="1">
              <a:lnSpc>
                <a:spcPct val="150000"/>
              </a:lnSpc>
              <a:buClr>
                <a:srgbClr val="66FF33"/>
              </a:buClr>
              <a:buNone/>
            </a:pPr>
            <a:r>
              <a:rPr lang="en-US" sz="2400" b="1" dirty="0">
                <a:latin typeface="Tahoma" pitchFamily="34" charset="0"/>
              </a:rPr>
              <a:t>7. Chemical </a:t>
            </a:r>
            <a:r>
              <a:rPr lang="en-US" sz="2400" b="1" dirty="0" err="1">
                <a:latin typeface="Tahoma" pitchFamily="34" charset="0"/>
              </a:rPr>
              <a:t>e.g</a:t>
            </a:r>
            <a:r>
              <a:rPr lang="en-US" sz="2400" b="1" dirty="0">
                <a:latin typeface="Tahoma" pitchFamily="34" charset="0"/>
              </a:rPr>
              <a:t> cancer chemotherapeutics</a:t>
            </a:r>
          </a:p>
          <a:p>
            <a:pPr marL="0" indent="0" algn="l" rtl="0" eaLnBrk="1" hangingPunct="1">
              <a:lnSpc>
                <a:spcPct val="150000"/>
              </a:lnSpc>
              <a:buClr>
                <a:srgbClr val="66FF33"/>
              </a:buClr>
              <a:buNone/>
            </a:pPr>
            <a:r>
              <a:rPr lang="en-US" sz="2400" b="1" dirty="0">
                <a:latin typeface="Tahoma" pitchFamily="34" charset="0"/>
              </a:rPr>
              <a:t>8. Irradiation</a:t>
            </a:r>
          </a:p>
          <a:p>
            <a:pPr marL="0" indent="0" algn="l" rtl="0" eaLnBrk="1" hangingPunct="1">
              <a:lnSpc>
                <a:spcPct val="150000"/>
              </a:lnSpc>
              <a:buClr>
                <a:srgbClr val="66FF33"/>
              </a:buClr>
              <a:buNone/>
            </a:pPr>
            <a:r>
              <a:rPr lang="en-US" sz="2400" b="1" dirty="0">
                <a:latin typeface="Tahoma" pitchFamily="34" charset="0"/>
              </a:rPr>
              <a:t>9. Excessive heat exposure</a:t>
            </a:r>
          </a:p>
          <a:p>
            <a:pPr marL="0" indent="0" algn="l" rtl="0" eaLnBrk="1" hangingPunct="1">
              <a:lnSpc>
                <a:spcPct val="150000"/>
              </a:lnSpc>
              <a:buClr>
                <a:srgbClr val="66FF33"/>
              </a:buClr>
              <a:buNone/>
            </a:pPr>
            <a:r>
              <a:rPr lang="en-US" sz="2400" b="1" dirty="0">
                <a:latin typeface="Tahoma" pitchFamily="34" charset="0"/>
              </a:rPr>
              <a:t>10. Idiopathic</a:t>
            </a:r>
            <a:endParaRPr lang="en-US" sz="24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9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236"/>
    </mc:Choice>
    <mc:Fallback xmlns="">
      <p:transition spd="slow" advTm="378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87574"/>
            <a:ext cx="8642350" cy="3744416"/>
          </a:xfrm>
        </p:spPr>
        <p:txBody>
          <a:bodyPr/>
          <a:lstStyle/>
          <a:p>
            <a:pPr marL="609600" indent="-609600" algn="l" eaLnBrk="1" hangingPunct="1">
              <a:lnSpc>
                <a:spcPct val="150000"/>
              </a:lnSpc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Tahoma" pitchFamily="34" charset="0"/>
              </a:rPr>
              <a:t>B)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</a:rPr>
              <a:t>Obstructive causes:</a:t>
            </a:r>
          </a:p>
          <a:p>
            <a:pPr marL="609600" indent="-609600" algn="l" rtl="0" eaLnBrk="1" hangingPunct="1">
              <a:lnSpc>
                <a:spcPct val="150000"/>
              </a:lnSpc>
              <a:buFontTx/>
              <a:buAutoNum type="arabicPeriod"/>
            </a:pPr>
            <a:r>
              <a:rPr lang="en-US" sz="2400" b="1" dirty="0">
                <a:latin typeface="Tahoma" pitchFamily="34" charset="0"/>
              </a:rPr>
              <a:t>Congenital Bilateral Absence of Vas Deferens (CBAVD)</a:t>
            </a:r>
          </a:p>
          <a:p>
            <a:pPr marL="609600" indent="-609600" algn="l" rtl="0" eaLnBrk="1" hangingPunct="1">
              <a:lnSpc>
                <a:spcPct val="150000"/>
              </a:lnSpc>
              <a:buFontTx/>
              <a:buAutoNum type="arabicPeriod"/>
            </a:pPr>
            <a:r>
              <a:rPr lang="en-US" sz="2400" b="1" dirty="0">
                <a:latin typeface="Tahoma" pitchFamily="34" charset="0"/>
              </a:rPr>
              <a:t>Post inflammatory </a:t>
            </a:r>
            <a:r>
              <a:rPr lang="en-US" sz="2400" b="1" dirty="0" err="1">
                <a:latin typeface="Tahoma" pitchFamily="34" charset="0"/>
              </a:rPr>
              <a:t>e.g</a:t>
            </a:r>
            <a:r>
              <a:rPr lang="en-US" sz="2400" b="1" dirty="0">
                <a:latin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</a:rPr>
              <a:t>Bilharziasis</a:t>
            </a:r>
            <a:r>
              <a:rPr lang="en-US" sz="2400" b="1" dirty="0">
                <a:latin typeface="Tahoma" pitchFamily="34" charset="0"/>
              </a:rPr>
              <a:t>, TB and </a:t>
            </a:r>
            <a:r>
              <a:rPr lang="en-US" sz="2400" b="1" dirty="0" err="1">
                <a:latin typeface="Tahoma" pitchFamily="34" charset="0"/>
              </a:rPr>
              <a:t>gonorrhoea</a:t>
            </a:r>
            <a:endParaRPr lang="en-US" sz="2400" b="1" dirty="0">
              <a:latin typeface="Tahoma" pitchFamily="34" charset="0"/>
            </a:endParaRPr>
          </a:p>
          <a:p>
            <a:pPr marL="609600" indent="-609600" algn="l" rtl="0" eaLnBrk="1" hangingPunct="1">
              <a:lnSpc>
                <a:spcPct val="150000"/>
              </a:lnSpc>
              <a:buFontTx/>
              <a:buAutoNum type="arabicPeriod"/>
            </a:pPr>
            <a:r>
              <a:rPr lang="en-US" sz="2400" b="1" dirty="0">
                <a:latin typeface="Tahoma" pitchFamily="34" charset="0"/>
              </a:rPr>
              <a:t>Surgical trauma with vasectomy </a:t>
            </a:r>
            <a:r>
              <a:rPr lang="en-US" sz="2400" b="1" dirty="0" err="1">
                <a:latin typeface="Tahoma" pitchFamily="34" charset="0"/>
              </a:rPr>
              <a:t>e.g</a:t>
            </a:r>
            <a:r>
              <a:rPr lang="en-US" sz="2400" b="1" dirty="0">
                <a:latin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</a:rPr>
              <a:t>herniorrhaphy</a:t>
            </a:r>
            <a:endParaRPr lang="en-US" sz="2400" b="1" dirty="0"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00"/>
    </mc:Choice>
    <mc:Fallback xmlns="">
      <p:transition spd="slow" advTm="15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dical_Mosaic_template">
  <a:themeElements>
    <a:clrScheme name="Custom 1">
      <a:dk1>
        <a:srgbClr val="00206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Gynecologist Vs Andrology</Template>
  <TotalTime>665</TotalTime>
  <Words>324</Words>
  <Application>Microsoft Office PowerPoint</Application>
  <PresentationFormat>On-screen Show (16:9)</PresentationFormat>
  <Paragraphs>66</Paragraphs>
  <Slides>11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Avenir Heavy</vt:lpstr>
      <vt:lpstr>Avenir Roman</vt:lpstr>
      <vt:lpstr>Calibri</vt:lpstr>
      <vt:lpstr>Forte</vt:lpstr>
      <vt:lpstr>Tahoma</vt:lpstr>
      <vt:lpstr>Times New Roman</vt:lpstr>
      <vt:lpstr>Wingdings</vt:lpstr>
      <vt:lpstr>Medical_Mosaic_template</vt:lpstr>
      <vt:lpstr>PowerPoint Presentation</vt:lpstr>
      <vt:lpstr>Andrology</vt:lpstr>
      <vt:lpstr>PowerPoint Presentation</vt:lpstr>
      <vt:lpstr>Testis</vt:lpstr>
      <vt:lpstr>PowerPoint Presentation</vt:lpstr>
      <vt:lpstr>PowerPoint Presentation</vt:lpstr>
      <vt:lpstr>Etiology of male infertility</vt:lpstr>
      <vt:lpstr>Etiology of male infertility</vt:lpstr>
      <vt:lpstr>PowerPoint Presentation</vt:lpstr>
      <vt:lpstr>Diagnosis of male infertility</vt:lpstr>
      <vt:lpstr>PowerPoint Presentation</vt:lpstr>
    </vt:vector>
  </TitlesOfParts>
  <Company>2005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MALE INFERTILITY</dc:title>
  <dc:creator>hospital</dc:creator>
  <cp:lastModifiedBy>Mohamed Aboghareb</cp:lastModifiedBy>
  <cp:revision>131</cp:revision>
  <cp:lastPrinted>1601-01-01T00:00:00Z</cp:lastPrinted>
  <dcterms:created xsi:type="dcterms:W3CDTF">2051-10-15T10:41:37Z</dcterms:created>
  <dcterms:modified xsi:type="dcterms:W3CDTF">2020-07-24T17:27:52Z</dcterms:modified>
</cp:coreProperties>
</file>