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42" r:id="rId3"/>
    <p:sldId id="386" r:id="rId4"/>
    <p:sldId id="330" r:id="rId5"/>
    <p:sldId id="380" r:id="rId6"/>
    <p:sldId id="269" r:id="rId7"/>
    <p:sldId id="301" r:id="rId8"/>
    <p:sldId id="270" r:id="rId9"/>
    <p:sldId id="299" r:id="rId10"/>
    <p:sldId id="338" r:id="rId11"/>
    <p:sldId id="387" r:id="rId12"/>
    <p:sldId id="304" r:id="rId13"/>
    <p:sldId id="305" r:id="rId14"/>
    <p:sldId id="340" r:id="rId15"/>
    <p:sldId id="271" r:id="rId16"/>
    <p:sldId id="341" r:id="rId17"/>
    <p:sldId id="331" r:id="rId18"/>
    <p:sldId id="332" r:id="rId19"/>
    <p:sldId id="333" r:id="rId20"/>
    <p:sldId id="334" r:id="rId21"/>
    <p:sldId id="335" r:id="rId22"/>
    <p:sldId id="272" r:id="rId23"/>
    <p:sldId id="343" r:id="rId24"/>
    <p:sldId id="344" r:id="rId25"/>
    <p:sldId id="346" r:id="rId26"/>
    <p:sldId id="352" r:id="rId27"/>
    <p:sldId id="381" r:id="rId28"/>
    <p:sldId id="382" r:id="rId29"/>
    <p:sldId id="353" r:id="rId30"/>
    <p:sldId id="354" r:id="rId31"/>
    <p:sldId id="347" r:id="rId32"/>
    <p:sldId id="345" r:id="rId33"/>
    <p:sldId id="360" r:id="rId34"/>
    <p:sldId id="350" r:id="rId35"/>
    <p:sldId id="273" r:id="rId36"/>
    <p:sldId id="371" r:id="rId37"/>
    <p:sldId id="274" r:id="rId38"/>
    <p:sldId id="355" r:id="rId39"/>
    <p:sldId id="356" r:id="rId40"/>
    <p:sldId id="357" r:id="rId41"/>
    <p:sldId id="358" r:id="rId42"/>
    <p:sldId id="359" r:id="rId43"/>
    <p:sldId id="361" r:id="rId44"/>
    <p:sldId id="362" r:id="rId45"/>
    <p:sldId id="364" r:id="rId46"/>
    <p:sldId id="366" r:id="rId47"/>
    <p:sldId id="365" r:id="rId48"/>
    <p:sldId id="363" r:id="rId49"/>
    <p:sldId id="275" r:id="rId50"/>
    <p:sldId id="385" r:id="rId51"/>
    <p:sldId id="367" r:id="rId52"/>
    <p:sldId id="368" r:id="rId53"/>
    <p:sldId id="369" r:id="rId54"/>
    <p:sldId id="276" r:id="rId55"/>
    <p:sldId id="37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Group 2">
            <a:extLst>
              <a:ext uri="{FF2B5EF4-FFF2-40B4-BE49-F238E27FC236}">
                <a16:creationId xmlns:a16="http://schemas.microsoft.com/office/drawing/2014/main" id="{B0A7E769-4187-4B76-B6FB-2831A6CA47A7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59747" name="Freeform 3">
              <a:extLst>
                <a:ext uri="{FF2B5EF4-FFF2-40B4-BE49-F238E27FC236}">
                  <a16:creationId xmlns:a16="http://schemas.microsoft.com/office/drawing/2014/main" id="{EC7736BF-5DB5-41DB-8AF0-DD068662FE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48" name="Freeform 4">
              <a:extLst>
                <a:ext uri="{FF2B5EF4-FFF2-40B4-BE49-F238E27FC236}">
                  <a16:creationId xmlns:a16="http://schemas.microsoft.com/office/drawing/2014/main" id="{C73AB741-36E7-4FD6-B7F3-A96B426F43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49" name="Freeform 5">
              <a:extLst>
                <a:ext uri="{FF2B5EF4-FFF2-40B4-BE49-F238E27FC236}">
                  <a16:creationId xmlns:a16="http://schemas.microsoft.com/office/drawing/2014/main" id="{25B1E180-01D0-40F5-B857-F74750FD52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0" name="Freeform 6">
              <a:extLst>
                <a:ext uri="{FF2B5EF4-FFF2-40B4-BE49-F238E27FC236}">
                  <a16:creationId xmlns:a16="http://schemas.microsoft.com/office/drawing/2014/main" id="{A8E807AE-2142-4782-A5DE-4BFBA7A40B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1" name="Freeform 7">
              <a:extLst>
                <a:ext uri="{FF2B5EF4-FFF2-40B4-BE49-F238E27FC236}">
                  <a16:creationId xmlns:a16="http://schemas.microsoft.com/office/drawing/2014/main" id="{52EEFE7E-4893-4203-9B58-852ED12F916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2" name="Freeform 8">
              <a:extLst>
                <a:ext uri="{FF2B5EF4-FFF2-40B4-BE49-F238E27FC236}">
                  <a16:creationId xmlns:a16="http://schemas.microsoft.com/office/drawing/2014/main" id="{F711899B-6642-4532-A694-B267C808AEB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3" name="Freeform 9">
              <a:extLst>
                <a:ext uri="{FF2B5EF4-FFF2-40B4-BE49-F238E27FC236}">
                  <a16:creationId xmlns:a16="http://schemas.microsoft.com/office/drawing/2014/main" id="{C19449AB-3D62-4BA9-98D3-79E998926A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4" name="Freeform 10">
              <a:extLst>
                <a:ext uri="{FF2B5EF4-FFF2-40B4-BE49-F238E27FC236}">
                  <a16:creationId xmlns:a16="http://schemas.microsoft.com/office/drawing/2014/main" id="{79B0BBF5-0A38-4628-912E-BE8208A6E0A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5" name="Freeform 11">
              <a:extLst>
                <a:ext uri="{FF2B5EF4-FFF2-40B4-BE49-F238E27FC236}">
                  <a16:creationId xmlns:a16="http://schemas.microsoft.com/office/drawing/2014/main" id="{B23BDED7-95AC-4DA2-AA70-CDAA00455A3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6" name="Freeform 12">
              <a:extLst>
                <a:ext uri="{FF2B5EF4-FFF2-40B4-BE49-F238E27FC236}">
                  <a16:creationId xmlns:a16="http://schemas.microsoft.com/office/drawing/2014/main" id="{E8E34653-D371-422A-B38F-03FC925BDFC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7" name="Freeform 13">
              <a:extLst>
                <a:ext uri="{FF2B5EF4-FFF2-40B4-BE49-F238E27FC236}">
                  <a16:creationId xmlns:a16="http://schemas.microsoft.com/office/drawing/2014/main" id="{817D1924-752D-4F30-B2C9-B5E7063CFD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8" name="Freeform 14">
              <a:extLst>
                <a:ext uri="{FF2B5EF4-FFF2-40B4-BE49-F238E27FC236}">
                  <a16:creationId xmlns:a16="http://schemas.microsoft.com/office/drawing/2014/main" id="{0115F4F4-6650-4B16-900A-B91315BF1D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59" name="Freeform 15">
              <a:extLst>
                <a:ext uri="{FF2B5EF4-FFF2-40B4-BE49-F238E27FC236}">
                  <a16:creationId xmlns:a16="http://schemas.microsoft.com/office/drawing/2014/main" id="{78FC79F9-E80B-4316-AEFC-8A64025653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0" name="Freeform 16">
              <a:extLst>
                <a:ext uri="{FF2B5EF4-FFF2-40B4-BE49-F238E27FC236}">
                  <a16:creationId xmlns:a16="http://schemas.microsoft.com/office/drawing/2014/main" id="{E8AD24A5-AC2C-4A6F-BAC9-51EE0E9439A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1" name="Freeform 17">
              <a:extLst>
                <a:ext uri="{FF2B5EF4-FFF2-40B4-BE49-F238E27FC236}">
                  <a16:creationId xmlns:a16="http://schemas.microsoft.com/office/drawing/2014/main" id="{30FFF430-38CE-45BE-8094-92717D6FE38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2" name="Freeform 18">
              <a:extLst>
                <a:ext uri="{FF2B5EF4-FFF2-40B4-BE49-F238E27FC236}">
                  <a16:creationId xmlns:a16="http://schemas.microsoft.com/office/drawing/2014/main" id="{7A9E4C4E-0A10-477B-A56C-E1AD7DB89D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3" name="Freeform 19">
              <a:extLst>
                <a:ext uri="{FF2B5EF4-FFF2-40B4-BE49-F238E27FC236}">
                  <a16:creationId xmlns:a16="http://schemas.microsoft.com/office/drawing/2014/main" id="{100D5790-6FA3-4449-AE2B-14C1202B4A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4" name="Freeform 20">
              <a:extLst>
                <a:ext uri="{FF2B5EF4-FFF2-40B4-BE49-F238E27FC236}">
                  <a16:creationId xmlns:a16="http://schemas.microsoft.com/office/drawing/2014/main" id="{790F08C3-2E7C-4C4C-9F61-13EFE93CC4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5" name="Freeform 21">
              <a:extLst>
                <a:ext uri="{FF2B5EF4-FFF2-40B4-BE49-F238E27FC236}">
                  <a16:creationId xmlns:a16="http://schemas.microsoft.com/office/drawing/2014/main" id="{A616E92F-47A8-4D14-8537-116C5B8533A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6" name="Freeform 22">
              <a:extLst>
                <a:ext uri="{FF2B5EF4-FFF2-40B4-BE49-F238E27FC236}">
                  <a16:creationId xmlns:a16="http://schemas.microsoft.com/office/drawing/2014/main" id="{DD9073EF-09B8-4762-8809-28A120C28F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7" name="Freeform 23">
              <a:extLst>
                <a:ext uri="{FF2B5EF4-FFF2-40B4-BE49-F238E27FC236}">
                  <a16:creationId xmlns:a16="http://schemas.microsoft.com/office/drawing/2014/main" id="{6EB263F1-3B9B-4011-9543-7F5D2981E03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8" name="Freeform 24">
              <a:extLst>
                <a:ext uri="{FF2B5EF4-FFF2-40B4-BE49-F238E27FC236}">
                  <a16:creationId xmlns:a16="http://schemas.microsoft.com/office/drawing/2014/main" id="{DFD43143-B1DE-46B3-B2ED-00DDBE03AE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69" name="Freeform 25">
              <a:extLst>
                <a:ext uri="{FF2B5EF4-FFF2-40B4-BE49-F238E27FC236}">
                  <a16:creationId xmlns:a16="http://schemas.microsoft.com/office/drawing/2014/main" id="{075AA8C2-107B-4FAF-81F3-AC02B12C3C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0" name="Freeform 26">
              <a:extLst>
                <a:ext uri="{FF2B5EF4-FFF2-40B4-BE49-F238E27FC236}">
                  <a16:creationId xmlns:a16="http://schemas.microsoft.com/office/drawing/2014/main" id="{3D99670A-1384-4EC6-9C8C-29151BDAC2D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1" name="Freeform 27">
              <a:extLst>
                <a:ext uri="{FF2B5EF4-FFF2-40B4-BE49-F238E27FC236}">
                  <a16:creationId xmlns:a16="http://schemas.microsoft.com/office/drawing/2014/main" id="{24DDF1B2-E6F7-4830-90AF-DF63DEB2A7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2" name="Freeform 28">
              <a:extLst>
                <a:ext uri="{FF2B5EF4-FFF2-40B4-BE49-F238E27FC236}">
                  <a16:creationId xmlns:a16="http://schemas.microsoft.com/office/drawing/2014/main" id="{5FFF7384-BAF4-4BED-BC0E-9BD6EBCF8B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3" name="Freeform 29">
              <a:extLst>
                <a:ext uri="{FF2B5EF4-FFF2-40B4-BE49-F238E27FC236}">
                  <a16:creationId xmlns:a16="http://schemas.microsoft.com/office/drawing/2014/main" id="{28B1F88C-26A3-48DB-8CAE-B391D81D8C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4" name="Freeform 30">
              <a:extLst>
                <a:ext uri="{FF2B5EF4-FFF2-40B4-BE49-F238E27FC236}">
                  <a16:creationId xmlns:a16="http://schemas.microsoft.com/office/drawing/2014/main" id="{750F228B-4DF8-4B44-A9BE-AE88B6D409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5" name="Freeform 31">
              <a:extLst>
                <a:ext uri="{FF2B5EF4-FFF2-40B4-BE49-F238E27FC236}">
                  <a16:creationId xmlns:a16="http://schemas.microsoft.com/office/drawing/2014/main" id="{0D308B47-0A0D-4D7B-BE7C-A54AE783A7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6" name="Freeform 32">
              <a:extLst>
                <a:ext uri="{FF2B5EF4-FFF2-40B4-BE49-F238E27FC236}">
                  <a16:creationId xmlns:a16="http://schemas.microsoft.com/office/drawing/2014/main" id="{FD0571CF-56B6-47E2-978F-48AB58FCACB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7" name="Freeform 33">
              <a:extLst>
                <a:ext uri="{FF2B5EF4-FFF2-40B4-BE49-F238E27FC236}">
                  <a16:creationId xmlns:a16="http://schemas.microsoft.com/office/drawing/2014/main" id="{1F704899-D043-46DB-A551-8A7AF15D3F6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8" name="Freeform 34">
              <a:extLst>
                <a:ext uri="{FF2B5EF4-FFF2-40B4-BE49-F238E27FC236}">
                  <a16:creationId xmlns:a16="http://schemas.microsoft.com/office/drawing/2014/main" id="{B169CA7B-2D1D-4B1F-99BA-2DAE3ACEFD2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79" name="Freeform 35">
              <a:extLst>
                <a:ext uri="{FF2B5EF4-FFF2-40B4-BE49-F238E27FC236}">
                  <a16:creationId xmlns:a16="http://schemas.microsoft.com/office/drawing/2014/main" id="{45EEE7C5-489B-4C62-B8D1-1C781FFB060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80" name="Freeform 36">
              <a:extLst>
                <a:ext uri="{FF2B5EF4-FFF2-40B4-BE49-F238E27FC236}">
                  <a16:creationId xmlns:a16="http://schemas.microsoft.com/office/drawing/2014/main" id="{C5685FEE-C7B1-4C20-A9CB-663ABF96E3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81" name="Freeform 37">
              <a:extLst>
                <a:ext uri="{FF2B5EF4-FFF2-40B4-BE49-F238E27FC236}">
                  <a16:creationId xmlns:a16="http://schemas.microsoft.com/office/drawing/2014/main" id="{4B011F82-0399-4AE3-8D0C-1914979A8F9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9782" name="Freeform 38">
              <a:extLst>
                <a:ext uri="{FF2B5EF4-FFF2-40B4-BE49-F238E27FC236}">
                  <a16:creationId xmlns:a16="http://schemas.microsoft.com/office/drawing/2014/main" id="{0D48CA09-A311-4E91-A680-969A56000A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59783" name="Group 39">
              <a:extLst>
                <a:ext uri="{FF2B5EF4-FFF2-40B4-BE49-F238E27FC236}">
                  <a16:creationId xmlns:a16="http://schemas.microsoft.com/office/drawing/2014/main" id="{67D7CD57-66B7-4586-A96D-927385372B6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59784" name="Freeform 40">
                <a:extLst>
                  <a:ext uri="{FF2B5EF4-FFF2-40B4-BE49-F238E27FC236}">
                    <a16:creationId xmlns:a16="http://schemas.microsoft.com/office/drawing/2014/main" id="{BC6E4307-7786-4AEE-8DD2-5C48AB85B9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9785" name="Freeform 41">
                <a:extLst>
                  <a:ext uri="{FF2B5EF4-FFF2-40B4-BE49-F238E27FC236}">
                    <a16:creationId xmlns:a16="http://schemas.microsoft.com/office/drawing/2014/main" id="{975ECBA3-CF85-498D-AEBD-2FA61E3A83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159786" name="Rectangle 42">
            <a:extLst>
              <a:ext uri="{FF2B5EF4-FFF2-40B4-BE49-F238E27FC236}">
                <a16:creationId xmlns:a16="http://schemas.microsoft.com/office/drawing/2014/main" id="{150F7202-C4DA-4D80-BD9B-841F19A69ABD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00200"/>
            <a:ext cx="109728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59787" name="Rectangle 43">
            <a:extLst>
              <a:ext uri="{FF2B5EF4-FFF2-40B4-BE49-F238E27FC236}">
                <a16:creationId xmlns:a16="http://schemas.microsoft.com/office/drawing/2014/main" id="{A3F1B7BA-D400-41BC-B921-9E421075E80F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36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59788" name="Rectangle 44">
            <a:extLst>
              <a:ext uri="{FF2B5EF4-FFF2-40B4-BE49-F238E27FC236}">
                <a16:creationId xmlns:a16="http://schemas.microsoft.com/office/drawing/2014/main" id="{08C0BD49-DC52-44F2-A335-EB9651DA0F23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9789" name="Rectangle 45">
            <a:extLst>
              <a:ext uri="{FF2B5EF4-FFF2-40B4-BE49-F238E27FC236}">
                <a16:creationId xmlns:a16="http://schemas.microsoft.com/office/drawing/2014/main" id="{5A3DFEC5-B464-447F-9417-1DD226CBFC3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59790" name="Rectangle 46">
            <a:extLst>
              <a:ext uri="{FF2B5EF4-FFF2-40B4-BE49-F238E27FC236}">
                <a16:creationId xmlns:a16="http://schemas.microsoft.com/office/drawing/2014/main" id="{DFDC3D02-DA8F-4326-BB4C-013D838093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23B37AC-4B5B-4B37-B5D5-24912834AD62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92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B8EF3-5BEE-4026-9C05-62372255B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F7280-3364-4FB4-A0E1-1EC31B180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35219-3FF6-489F-9392-A4DE28D3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65BD8-EA2A-4111-A4F4-5127A6F1C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538DB-2E53-4DA4-981C-A6E2F7C6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F4E49-F4EB-4073-9A28-88AF418CDA84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68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0A65F1-6801-4275-9B5D-062B3E78F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35A664-FF5C-436F-A69C-F121533D5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4AD05-2D80-44AB-A9CE-E425FA837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4E00E-FDCE-4051-AD6C-03217CBD7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D8EC-5900-4D05-BD4B-E4B122AA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6617C-80E8-4015-B015-4040B18A9213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0551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1612A-0A6C-4FE2-91C2-5EC311C52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47A5F-6543-4E64-B238-0B9E08AF3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F931D-0B14-4AF3-9740-36139545B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AF0AD-74EF-437E-99AC-FAB9DB33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28795-29B8-4139-A83F-725CB09A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732DF-F8F5-4649-BE9E-8850CED51B7E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536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CE3C-FB1D-446C-B334-467BCAE4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0FF0F-3F5C-4384-A95E-4ACF2A4A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A1613-7C7F-4BA5-9759-91FF1871B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DCCFF-0CC0-4E46-B3DE-655852FDE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67894-81FD-4672-BD6E-3AAB9FD35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0A2FC-485D-447E-AB13-3DF9CEDC251F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876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A3A9-AF1C-4F95-9DB7-6B5B1B88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D8448-8AA9-483D-9B63-149F7331E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88084-9F58-46AD-9667-3D25AF001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807E73-8009-4FB1-BF48-F043BB48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BE864-E77B-4975-A8CF-99C107CE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9E93CB-8228-4A66-9639-EBE92D26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CAB5E-B2CF-4786-9A89-6C1DED78710D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83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A07B-7894-4241-9733-39A37A0A6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4F4FB-C147-4E3E-8649-4B75CB6B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D1519-CF91-4634-86E5-93DFA64FC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E22676-BA50-4D30-AACB-C6D5EF60A7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11C34C-C4C6-4718-B0B3-524FD47F19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164F5-CA4B-4770-9433-67C899889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E281E8-A4A8-4D20-9EED-6CD7BBE85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12D674-D299-4E99-A18B-A1B6C183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A33A2-0D28-4972-AB4F-426D193111CF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50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88D0-F780-4C73-AB16-2A15DB2D7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AAFC9-D860-41A7-82AC-5DE0C998D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E7BFC-50DF-4D2E-9D3C-9F0BCA10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6BD329-955E-4313-B69F-0061AD4D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E8CB1-03DB-4181-A7E7-0F5E61C3C44B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26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836F15-A7BF-4B99-BB56-B4552DC8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EAFA4-6DA8-4196-963F-4A1008DC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4CDA06-17C2-44CC-9244-A48AE668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FC4C4-19C1-481B-9D74-8CD910CE1617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22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5901C-9014-4470-AE85-3CF248D37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3645C-A2CD-4D2C-A0B3-B68E977E9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72223-76DC-40C2-8321-F27BEC8BF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57E45-3648-43F4-875A-D41ED000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194D50-1967-43D9-84B3-37EC7938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366B78-BA04-4B41-9F2E-1C4057DF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D18EE1-0FF4-4AD0-BD7D-DFB8F25D5BEE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83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78AA-171E-44D9-B8DA-58DCCBCB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22B51D-4575-42B6-97C8-D28DD7547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69CFB-C54F-4ADD-BDC3-9D6982750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A4776-0301-4127-A98F-5FA318C64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6A1EB-55C7-431E-855B-8A5F9B346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2D6DC-02C3-43DF-989B-C62CC6EF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7A10C-B4C5-40F8-8443-54331230BFC0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50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722" name="Group 2">
            <a:extLst>
              <a:ext uri="{FF2B5EF4-FFF2-40B4-BE49-F238E27FC236}">
                <a16:creationId xmlns:a16="http://schemas.microsoft.com/office/drawing/2014/main" id="{294EEF9F-D7DD-4916-92B3-D3EEECB222AD}"/>
              </a:ext>
            </a:extLst>
          </p:cNvPr>
          <p:cNvGrpSpPr>
            <a:grpSpLocks/>
          </p:cNvGrpSpPr>
          <p:nvPr/>
        </p:nvGrpSpPr>
        <p:grpSpPr bwMode="auto">
          <a:xfrm>
            <a:off x="0" y="1"/>
            <a:ext cx="12192000" cy="6856413"/>
            <a:chOff x="0" y="0"/>
            <a:chExt cx="5760" cy="4319"/>
          </a:xfrm>
        </p:grpSpPr>
        <p:sp>
          <p:nvSpPr>
            <p:cNvPr id="158723" name="Freeform 3">
              <a:extLst>
                <a:ext uri="{FF2B5EF4-FFF2-40B4-BE49-F238E27FC236}">
                  <a16:creationId xmlns:a16="http://schemas.microsoft.com/office/drawing/2014/main" id="{77101C4A-0EBB-4714-8C0F-8909A2EDB3B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24" name="Freeform 4">
              <a:extLst>
                <a:ext uri="{FF2B5EF4-FFF2-40B4-BE49-F238E27FC236}">
                  <a16:creationId xmlns:a16="http://schemas.microsoft.com/office/drawing/2014/main" id="{C7FAA036-DD0B-4BD9-8899-9A161CD5E89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25" name="Freeform 5">
              <a:extLst>
                <a:ext uri="{FF2B5EF4-FFF2-40B4-BE49-F238E27FC236}">
                  <a16:creationId xmlns:a16="http://schemas.microsoft.com/office/drawing/2014/main" id="{15FEE0C2-418B-43E8-9743-E01A7242D6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26" name="Freeform 6">
              <a:extLst>
                <a:ext uri="{FF2B5EF4-FFF2-40B4-BE49-F238E27FC236}">
                  <a16:creationId xmlns:a16="http://schemas.microsoft.com/office/drawing/2014/main" id="{C997C2D7-70FA-44C2-9A68-8F43EC4EE4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27" name="Freeform 7">
              <a:extLst>
                <a:ext uri="{FF2B5EF4-FFF2-40B4-BE49-F238E27FC236}">
                  <a16:creationId xmlns:a16="http://schemas.microsoft.com/office/drawing/2014/main" id="{484690FF-E685-496C-9D18-3D3B2D7837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28" name="Freeform 8">
              <a:extLst>
                <a:ext uri="{FF2B5EF4-FFF2-40B4-BE49-F238E27FC236}">
                  <a16:creationId xmlns:a16="http://schemas.microsoft.com/office/drawing/2014/main" id="{AACE975D-340C-4483-AD3B-9AFAA41B01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29" name="Freeform 9">
              <a:extLst>
                <a:ext uri="{FF2B5EF4-FFF2-40B4-BE49-F238E27FC236}">
                  <a16:creationId xmlns:a16="http://schemas.microsoft.com/office/drawing/2014/main" id="{B28FAE6B-25D5-47EA-8D27-D9A83743A0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0" name="Freeform 10">
              <a:extLst>
                <a:ext uri="{FF2B5EF4-FFF2-40B4-BE49-F238E27FC236}">
                  <a16:creationId xmlns:a16="http://schemas.microsoft.com/office/drawing/2014/main" id="{C6745D76-C336-4C13-B4CE-BD3FBB7CFE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1" name="Freeform 11">
              <a:extLst>
                <a:ext uri="{FF2B5EF4-FFF2-40B4-BE49-F238E27FC236}">
                  <a16:creationId xmlns:a16="http://schemas.microsoft.com/office/drawing/2014/main" id="{80D7EF25-DEE5-4B4B-A141-7EC644595F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2" name="Freeform 12">
              <a:extLst>
                <a:ext uri="{FF2B5EF4-FFF2-40B4-BE49-F238E27FC236}">
                  <a16:creationId xmlns:a16="http://schemas.microsoft.com/office/drawing/2014/main" id="{BC8315C5-7DFB-4353-92C7-8A5F1EFF838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3" name="Freeform 13">
              <a:extLst>
                <a:ext uri="{FF2B5EF4-FFF2-40B4-BE49-F238E27FC236}">
                  <a16:creationId xmlns:a16="http://schemas.microsoft.com/office/drawing/2014/main" id="{99E190F6-BC42-4CF2-ACC5-0939D7097B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4" name="Freeform 14">
              <a:extLst>
                <a:ext uri="{FF2B5EF4-FFF2-40B4-BE49-F238E27FC236}">
                  <a16:creationId xmlns:a16="http://schemas.microsoft.com/office/drawing/2014/main" id="{47060363-B668-4BFB-B952-15A0000B46E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5" name="Freeform 15">
              <a:extLst>
                <a:ext uri="{FF2B5EF4-FFF2-40B4-BE49-F238E27FC236}">
                  <a16:creationId xmlns:a16="http://schemas.microsoft.com/office/drawing/2014/main" id="{394B7D6E-AD61-4C72-A6AA-1B740FCBCF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6" name="Freeform 16">
              <a:extLst>
                <a:ext uri="{FF2B5EF4-FFF2-40B4-BE49-F238E27FC236}">
                  <a16:creationId xmlns:a16="http://schemas.microsoft.com/office/drawing/2014/main" id="{2254A4E1-8048-4EEE-9492-F7D176F3BD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7" name="Freeform 17">
              <a:extLst>
                <a:ext uri="{FF2B5EF4-FFF2-40B4-BE49-F238E27FC236}">
                  <a16:creationId xmlns:a16="http://schemas.microsoft.com/office/drawing/2014/main" id="{ADFC9D75-683B-46B9-AB4F-3F1DF38FBF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8" name="Freeform 18">
              <a:extLst>
                <a:ext uri="{FF2B5EF4-FFF2-40B4-BE49-F238E27FC236}">
                  <a16:creationId xmlns:a16="http://schemas.microsoft.com/office/drawing/2014/main" id="{FA5B643C-7A54-4A2B-A336-5620EB7EE2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39" name="Freeform 19">
              <a:extLst>
                <a:ext uri="{FF2B5EF4-FFF2-40B4-BE49-F238E27FC236}">
                  <a16:creationId xmlns:a16="http://schemas.microsoft.com/office/drawing/2014/main" id="{AA429163-10B9-467F-A1B6-64DDC0E3E0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0" name="Freeform 20">
              <a:extLst>
                <a:ext uri="{FF2B5EF4-FFF2-40B4-BE49-F238E27FC236}">
                  <a16:creationId xmlns:a16="http://schemas.microsoft.com/office/drawing/2014/main" id="{4AB89F18-BFD9-41D5-B090-307A9AE608A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1" name="Freeform 21">
              <a:extLst>
                <a:ext uri="{FF2B5EF4-FFF2-40B4-BE49-F238E27FC236}">
                  <a16:creationId xmlns:a16="http://schemas.microsoft.com/office/drawing/2014/main" id="{8CB248BD-5799-46F9-8796-87ED480E0E0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2" name="Freeform 22">
              <a:extLst>
                <a:ext uri="{FF2B5EF4-FFF2-40B4-BE49-F238E27FC236}">
                  <a16:creationId xmlns:a16="http://schemas.microsoft.com/office/drawing/2014/main" id="{F333037B-FE93-4616-B35A-977EFDFC3E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3" name="Freeform 23">
              <a:extLst>
                <a:ext uri="{FF2B5EF4-FFF2-40B4-BE49-F238E27FC236}">
                  <a16:creationId xmlns:a16="http://schemas.microsoft.com/office/drawing/2014/main" id="{A3966194-A3DC-4D70-90D3-99EF0D4EEF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4" name="Freeform 24">
              <a:extLst>
                <a:ext uri="{FF2B5EF4-FFF2-40B4-BE49-F238E27FC236}">
                  <a16:creationId xmlns:a16="http://schemas.microsoft.com/office/drawing/2014/main" id="{627836A3-6EF6-4EBC-8E1B-FF8185BAF2C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5" name="Freeform 25">
              <a:extLst>
                <a:ext uri="{FF2B5EF4-FFF2-40B4-BE49-F238E27FC236}">
                  <a16:creationId xmlns:a16="http://schemas.microsoft.com/office/drawing/2014/main" id="{182620C6-256D-42CF-BF5E-777ADF7774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6" name="Freeform 26">
              <a:extLst>
                <a:ext uri="{FF2B5EF4-FFF2-40B4-BE49-F238E27FC236}">
                  <a16:creationId xmlns:a16="http://schemas.microsoft.com/office/drawing/2014/main" id="{03B7C003-BB66-4871-BB23-BE0993C09A6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7" name="Freeform 27">
              <a:extLst>
                <a:ext uri="{FF2B5EF4-FFF2-40B4-BE49-F238E27FC236}">
                  <a16:creationId xmlns:a16="http://schemas.microsoft.com/office/drawing/2014/main" id="{355CE24C-3880-47BC-A874-DB1EBD40E5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8" name="Freeform 28">
              <a:extLst>
                <a:ext uri="{FF2B5EF4-FFF2-40B4-BE49-F238E27FC236}">
                  <a16:creationId xmlns:a16="http://schemas.microsoft.com/office/drawing/2014/main" id="{83D56554-B992-49E4-8A6B-DADDEC7C820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49" name="Freeform 29">
              <a:extLst>
                <a:ext uri="{FF2B5EF4-FFF2-40B4-BE49-F238E27FC236}">
                  <a16:creationId xmlns:a16="http://schemas.microsoft.com/office/drawing/2014/main" id="{12C29992-7557-4B83-9C1A-17C1FA6BF6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0" name="Freeform 30">
              <a:extLst>
                <a:ext uri="{FF2B5EF4-FFF2-40B4-BE49-F238E27FC236}">
                  <a16:creationId xmlns:a16="http://schemas.microsoft.com/office/drawing/2014/main" id="{AD14F2B5-7D3C-4DE1-AA31-EB50B5E02B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1" name="Freeform 31">
              <a:extLst>
                <a:ext uri="{FF2B5EF4-FFF2-40B4-BE49-F238E27FC236}">
                  <a16:creationId xmlns:a16="http://schemas.microsoft.com/office/drawing/2014/main" id="{78F0FCD4-957B-47C8-A61F-23602DB0FC8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2" name="Freeform 32">
              <a:extLst>
                <a:ext uri="{FF2B5EF4-FFF2-40B4-BE49-F238E27FC236}">
                  <a16:creationId xmlns:a16="http://schemas.microsoft.com/office/drawing/2014/main" id="{A56EB8F3-15BF-4E17-9AD1-E2BCEECBA3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3" name="Freeform 33">
              <a:extLst>
                <a:ext uri="{FF2B5EF4-FFF2-40B4-BE49-F238E27FC236}">
                  <a16:creationId xmlns:a16="http://schemas.microsoft.com/office/drawing/2014/main" id="{B34D8328-D6A9-48E5-A938-E6779F8DBB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4" name="Freeform 34">
              <a:extLst>
                <a:ext uri="{FF2B5EF4-FFF2-40B4-BE49-F238E27FC236}">
                  <a16:creationId xmlns:a16="http://schemas.microsoft.com/office/drawing/2014/main" id="{6E7B6C80-867F-4ACA-9193-2026F8E181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5" name="Freeform 35">
              <a:extLst>
                <a:ext uri="{FF2B5EF4-FFF2-40B4-BE49-F238E27FC236}">
                  <a16:creationId xmlns:a16="http://schemas.microsoft.com/office/drawing/2014/main" id="{98D6E529-ADF9-45F7-AC7C-3F152EF835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6" name="Freeform 36">
              <a:extLst>
                <a:ext uri="{FF2B5EF4-FFF2-40B4-BE49-F238E27FC236}">
                  <a16:creationId xmlns:a16="http://schemas.microsoft.com/office/drawing/2014/main" id="{4BCB0A48-D84A-41EA-8738-FCB2C280E9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7" name="Freeform 37">
              <a:extLst>
                <a:ext uri="{FF2B5EF4-FFF2-40B4-BE49-F238E27FC236}">
                  <a16:creationId xmlns:a16="http://schemas.microsoft.com/office/drawing/2014/main" id="{C6E33629-AC13-4444-9114-1C9346E1DB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158758" name="Freeform 38">
              <a:extLst>
                <a:ext uri="{FF2B5EF4-FFF2-40B4-BE49-F238E27FC236}">
                  <a16:creationId xmlns:a16="http://schemas.microsoft.com/office/drawing/2014/main" id="{46B00826-D458-4514-8F34-DECB193AD2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grpSp>
          <p:nvGrpSpPr>
            <p:cNvPr id="158759" name="Group 39">
              <a:extLst>
                <a:ext uri="{FF2B5EF4-FFF2-40B4-BE49-F238E27FC236}">
                  <a16:creationId xmlns:a16="http://schemas.microsoft.com/office/drawing/2014/main" id="{296DD3B4-4291-46ED-AFBB-2A5F73C9CC6A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58760" name="Freeform 40">
                <a:extLst>
                  <a:ext uri="{FF2B5EF4-FFF2-40B4-BE49-F238E27FC236}">
                    <a16:creationId xmlns:a16="http://schemas.microsoft.com/office/drawing/2014/main" id="{F23BAF79-F9DE-43D9-AEAB-A363E5D7B0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58761" name="Freeform 41">
                <a:extLst>
                  <a:ext uri="{FF2B5EF4-FFF2-40B4-BE49-F238E27FC236}">
                    <a16:creationId xmlns:a16="http://schemas.microsoft.com/office/drawing/2014/main" id="{BAFE9B40-3FDD-4909-919C-64269C65F1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158762" name="Rectangle 42">
            <a:extLst>
              <a:ext uri="{FF2B5EF4-FFF2-40B4-BE49-F238E27FC236}">
                <a16:creationId xmlns:a16="http://schemas.microsoft.com/office/drawing/2014/main" id="{6C1A315D-305B-416E-92CD-905AFB7606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8763" name="Rectangle 43">
            <a:extLst>
              <a:ext uri="{FF2B5EF4-FFF2-40B4-BE49-F238E27FC236}">
                <a16:creationId xmlns:a16="http://schemas.microsoft.com/office/drawing/2014/main" id="{BED79341-F5A0-4611-83AE-3694BDCEC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8764" name="Rectangle 44">
            <a:extLst>
              <a:ext uri="{FF2B5EF4-FFF2-40B4-BE49-F238E27FC236}">
                <a16:creationId xmlns:a16="http://schemas.microsoft.com/office/drawing/2014/main" id="{89B7E603-1370-4366-B871-7B696AD0C0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58765" name="Rectangle 45">
            <a:extLst>
              <a:ext uri="{FF2B5EF4-FFF2-40B4-BE49-F238E27FC236}">
                <a16:creationId xmlns:a16="http://schemas.microsoft.com/office/drawing/2014/main" id="{40F8ADD4-99AD-4887-A627-27F6F07090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altLang="en-US"/>
          </a:p>
        </p:txBody>
      </p:sp>
      <p:sp>
        <p:nvSpPr>
          <p:cNvPr id="158766" name="Rectangle 46">
            <a:extLst>
              <a:ext uri="{FF2B5EF4-FFF2-40B4-BE49-F238E27FC236}">
                <a16:creationId xmlns:a16="http://schemas.microsoft.com/office/drawing/2014/main" id="{16969716-7A25-4CEE-9EDE-855DB495C21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56020D2-4A01-437A-9A52-34962E61C7C4}" type="slidenum">
              <a:rPr lang="ar-EG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4352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Blip>
          <a:blip r:embed="rId15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6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6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6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6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6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6.pn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20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20.png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5" Type="http://schemas.openxmlformats.org/officeDocument/2006/relationships/image" Target="../media/image20.pn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20.pn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5" Type="http://schemas.openxmlformats.org/officeDocument/2006/relationships/image" Target="../media/image20.pn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20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20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2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5" Type="http://schemas.openxmlformats.org/officeDocument/2006/relationships/image" Target="../media/image20.png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0.png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0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0.png"/><Relationship Id="rId4" Type="http://schemas.openxmlformats.org/officeDocument/2006/relationships/image" Target="../media/image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20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5" Type="http://schemas.openxmlformats.org/officeDocument/2006/relationships/image" Target="../media/image6.pn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>
            <a:extLst>
              <a:ext uri="{FF2B5EF4-FFF2-40B4-BE49-F238E27FC236}">
                <a16:creationId xmlns:a16="http://schemas.microsoft.com/office/drawing/2014/main" id="{2D380D68-294C-4BED-A643-EF5A7930E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4319588" cy="63373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>
            <a:extLst>
              <a:ext uri="{FF2B5EF4-FFF2-40B4-BE49-F238E27FC236}">
                <a16:creationId xmlns:a16="http://schemas.microsoft.com/office/drawing/2014/main" id="{89F11957-0F8F-4269-B35C-F9259E08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1049339"/>
            <a:ext cx="3890962" cy="51149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8" name="Rectangle 6">
            <a:extLst>
              <a:ext uri="{FF2B5EF4-FFF2-40B4-BE49-F238E27FC236}">
                <a16:creationId xmlns:a16="http://schemas.microsoft.com/office/drawing/2014/main" id="{057F0B79-9EBB-4C32-9B42-6EB64BEB5EBA}"/>
              </a:ext>
            </a:extLst>
          </p:cNvPr>
          <p:cNvSpPr>
            <a:spLocks noChangeArrowheads="1"/>
          </p:cNvSpPr>
          <p:nvPr/>
        </p:nvSpPr>
        <p:spPr bwMode="auto">
          <a:xfrm rot="-190769">
            <a:off x="3863976" y="2420938"/>
            <a:ext cx="792163" cy="1655762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480" name="Oval 8">
            <a:extLst>
              <a:ext uri="{FF2B5EF4-FFF2-40B4-BE49-F238E27FC236}">
                <a16:creationId xmlns:a16="http://schemas.microsoft.com/office/drawing/2014/main" id="{F09E175B-BF34-4A50-9312-46722AB15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1700213"/>
            <a:ext cx="1223962" cy="3384550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1"/>
    </mc:Choice>
    <mc:Fallback xmlns="">
      <p:transition spd="slow" advTm="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>
            <a:extLst>
              <a:ext uri="{FF2B5EF4-FFF2-40B4-BE49-F238E27FC236}">
                <a16:creationId xmlns:a16="http://schemas.microsoft.com/office/drawing/2014/main" id="{6DB37204-820F-42E6-B470-142907D1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784" r="3320" b="4784"/>
          <a:stretch>
            <a:fillRect/>
          </a:stretch>
        </p:blipFill>
        <p:spPr bwMode="auto">
          <a:xfrm>
            <a:off x="1778001" y="266701"/>
            <a:ext cx="4175125" cy="43084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2" name="Picture 6">
            <a:extLst>
              <a:ext uri="{FF2B5EF4-FFF2-40B4-BE49-F238E27FC236}">
                <a16:creationId xmlns:a16="http://schemas.microsoft.com/office/drawing/2014/main" id="{F40269EE-074B-4253-B639-EBA96B626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2060576"/>
            <a:ext cx="4371975" cy="43989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5"/>
    </mc:Choice>
    <mc:Fallback xmlns="">
      <p:transition spd="slow" advTm="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9" name="Rectangle 5">
            <a:extLst>
              <a:ext uri="{FF2B5EF4-FFF2-40B4-BE49-F238E27FC236}">
                <a16:creationId xmlns:a16="http://schemas.microsoft.com/office/drawing/2014/main" id="{A3A4E217-5E5F-46D2-A7AE-B988888DE6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5588" name="Picture 4">
            <a:extLst>
              <a:ext uri="{FF2B5EF4-FFF2-40B4-BE49-F238E27FC236}">
                <a16:creationId xmlns:a16="http://schemas.microsoft.com/office/drawing/2014/main" id="{AAE20174-E9BA-4860-B7C1-89775730BC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9258" r="34898" b="58058"/>
          <a:stretch>
            <a:fillRect/>
          </a:stretch>
        </p:blipFill>
        <p:spPr>
          <a:xfrm>
            <a:off x="2063751" y="692150"/>
            <a:ext cx="7921625" cy="5545138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1"/>
    </mc:Choice>
    <mc:Fallback xmlns="">
      <p:transition spd="slow" advTm="9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3EE049E-A4ED-4F79-8B0F-199A7B7C9C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5780" name="Picture 4">
            <a:extLst>
              <a:ext uri="{FF2B5EF4-FFF2-40B4-BE49-F238E27FC236}">
                <a16:creationId xmlns:a16="http://schemas.microsoft.com/office/drawing/2014/main" id="{5095ED9C-376B-4E2E-90CF-865ADD77A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8588375" cy="5791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2" name="Text Box 6">
            <a:extLst>
              <a:ext uri="{FF2B5EF4-FFF2-40B4-BE49-F238E27FC236}">
                <a16:creationId xmlns:a16="http://schemas.microsoft.com/office/drawing/2014/main" id="{630FAAAA-D6D4-4912-8200-AA1C1B472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6" y="6165851"/>
            <a:ext cx="5040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Vesiculobullous variety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9"/>
    </mc:Choice>
    <mc:Fallback xmlns="">
      <p:transition spd="slow" advTm="13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3567E17C-CA39-411C-87C2-9DE5CECC7B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9F83AE7D-7B04-4058-BDCC-75E46741FB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AD0F58DF-5682-4950-8704-599BCE958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496300" cy="63373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2"/>
    </mc:Choice>
    <mc:Fallback xmlns="">
      <p:transition spd="slow" advTm="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>
            <a:extLst>
              <a:ext uri="{FF2B5EF4-FFF2-40B4-BE49-F238E27FC236}">
                <a16:creationId xmlns:a16="http://schemas.microsoft.com/office/drawing/2014/main" id="{23238954-1198-4AE9-BAD3-EA309A8CAE4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64201" y="260351"/>
            <a:ext cx="4537075" cy="6264275"/>
          </a:xfr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8789" name="Text Box 5">
            <a:extLst>
              <a:ext uri="{FF2B5EF4-FFF2-40B4-BE49-F238E27FC236}">
                <a16:creationId xmlns:a16="http://schemas.microsoft.com/office/drawing/2014/main" id="{85A089D7-81EA-495C-AD87-A27D6EC22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357563"/>
            <a:ext cx="3384550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Squamous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hyperkeratotic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type</a:t>
            </a:r>
          </a:p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63"/>
    </mc:Choice>
    <mc:Fallback xmlns="">
      <p:transition spd="slow" advTm="2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BD34E6B-3A73-4F16-8F63-EEB9CB444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solidFill>
                  <a:srgbClr val="FFFF00"/>
                </a:solidFill>
              </a:rPr>
              <a:t>(6) Onychomycosis</a:t>
            </a:r>
            <a:br>
              <a:rPr lang="en-US" altLang="en-US" sz="4000" b="1">
                <a:solidFill>
                  <a:srgbClr val="FFFF00"/>
                </a:solidFill>
              </a:rPr>
            </a:br>
            <a:r>
              <a:rPr lang="en-US" altLang="en-US" sz="4000" b="1">
                <a:solidFill>
                  <a:srgbClr val="FFFF00"/>
                </a:solidFill>
              </a:rPr>
              <a:t> ( Tinea unguium )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50BA34E-A89F-405D-8785-53217D701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700214"/>
            <a:ext cx="8229600" cy="5157787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800"/>
              <a:t>Nail plate becomes thickened, discolored and cracked with accumulation of subungual hyperkeratosis</a:t>
            </a:r>
          </a:p>
          <a:p>
            <a:pPr>
              <a:lnSpc>
                <a:spcPct val="120000"/>
              </a:lnSpc>
            </a:pPr>
            <a:r>
              <a:rPr lang="en-US" altLang="en-US" sz="2800">
                <a:solidFill>
                  <a:srgbClr val="FFFF00"/>
                </a:solidFill>
              </a:rPr>
              <a:t>Later on</a:t>
            </a:r>
            <a:r>
              <a:rPr lang="en-US" altLang="en-US" sz="2800"/>
              <a:t>; onycholysis and massive destruction of nail plate</a:t>
            </a:r>
          </a:p>
          <a:p>
            <a:pPr>
              <a:lnSpc>
                <a:spcPct val="12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Treatment 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- Oral antifungals; oral terbinafine of choice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- Used for 6 weeks in finger nails &amp; for 12 weeks for toe nails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81"/>
    </mc:Choice>
    <mc:Fallback xmlns="">
      <p:transition spd="slow" advTm="13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>
            <a:extLst>
              <a:ext uri="{FF2B5EF4-FFF2-40B4-BE49-F238E27FC236}">
                <a16:creationId xmlns:a16="http://schemas.microsoft.com/office/drawing/2014/main" id="{978C44CF-5920-4359-A7C0-D613879A1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7" b="50029"/>
          <a:stretch>
            <a:fillRect/>
          </a:stretch>
        </p:blipFill>
        <p:spPr bwMode="auto">
          <a:xfrm>
            <a:off x="1774825" y="258763"/>
            <a:ext cx="4394200" cy="43926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>
            <a:extLst>
              <a:ext uri="{FF2B5EF4-FFF2-40B4-BE49-F238E27FC236}">
                <a16:creationId xmlns:a16="http://schemas.microsoft.com/office/drawing/2014/main" id="{F09FE7D4-C820-4C46-8D32-A7D202539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52432"/>
          <a:stretch>
            <a:fillRect/>
          </a:stretch>
        </p:blipFill>
        <p:spPr bwMode="auto">
          <a:xfrm>
            <a:off x="6310313" y="1774826"/>
            <a:ext cx="4106862" cy="48228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Line 6">
            <a:extLst>
              <a:ext uri="{FF2B5EF4-FFF2-40B4-BE49-F238E27FC236}">
                <a16:creationId xmlns:a16="http://schemas.microsoft.com/office/drawing/2014/main" id="{B6D719A2-891F-48FB-99AE-5B4AAA12CF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4825" y="765175"/>
            <a:ext cx="4465638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815" name="Line 7">
            <a:extLst>
              <a:ext uri="{FF2B5EF4-FFF2-40B4-BE49-F238E27FC236}">
                <a16:creationId xmlns:a16="http://schemas.microsoft.com/office/drawing/2014/main" id="{4530B784-9453-4F7B-AE52-E8A58729E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1" y="2276475"/>
            <a:ext cx="4105275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5"/>
    </mc:Choice>
    <mc:Fallback xmlns="">
      <p:transition spd="slow" advTm="19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>
            <a:extLst>
              <a:ext uri="{FF2B5EF4-FFF2-40B4-BE49-F238E27FC236}">
                <a16:creationId xmlns:a16="http://schemas.microsoft.com/office/drawing/2014/main" id="{3760E796-ECB6-48A1-BE10-633C040C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7"/>
          <a:stretch>
            <a:fillRect/>
          </a:stretch>
        </p:blipFill>
        <p:spPr bwMode="auto">
          <a:xfrm>
            <a:off x="1847851" y="620713"/>
            <a:ext cx="4373563" cy="554831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>
            <a:extLst>
              <a:ext uri="{FF2B5EF4-FFF2-40B4-BE49-F238E27FC236}">
                <a16:creationId xmlns:a16="http://schemas.microsoft.com/office/drawing/2014/main" id="{E9F9855F-6F77-489C-BD50-71EFEFC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620714"/>
            <a:ext cx="3960812" cy="554513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6"/>
    </mc:Choice>
    <mc:Fallback xmlns="">
      <p:transition spd="slow" advTm="14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51" name="Picture 7">
            <a:extLst>
              <a:ext uri="{FF2B5EF4-FFF2-40B4-BE49-F238E27FC236}">
                <a16:creationId xmlns:a16="http://schemas.microsoft.com/office/drawing/2014/main" id="{BA1EFE4A-066D-4946-B70D-3F445D2D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8"/>
          <a:stretch>
            <a:fillRect/>
          </a:stretch>
        </p:blipFill>
        <p:spPr bwMode="auto">
          <a:xfrm>
            <a:off x="2063751" y="549275"/>
            <a:ext cx="7993063" cy="57594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5"/>
    </mc:Choice>
    <mc:Fallback xmlns="">
      <p:transition spd="slow" advTm="16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3" name="Picture 5">
            <a:extLst>
              <a:ext uri="{FF2B5EF4-FFF2-40B4-BE49-F238E27FC236}">
                <a16:creationId xmlns:a16="http://schemas.microsoft.com/office/drawing/2014/main" id="{44D31B76-7A54-4F8F-8B51-8AE81B160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30214"/>
          <a:stretch>
            <a:fillRect/>
          </a:stretch>
        </p:blipFill>
        <p:spPr bwMode="auto">
          <a:xfrm>
            <a:off x="1774825" y="257175"/>
            <a:ext cx="4318000" cy="43942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>
            <a:extLst>
              <a:ext uri="{FF2B5EF4-FFF2-40B4-BE49-F238E27FC236}">
                <a16:creationId xmlns:a16="http://schemas.microsoft.com/office/drawing/2014/main" id="{B486ACEA-674F-4210-9981-5969A7D7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5" r="11443" b="6932"/>
          <a:stretch>
            <a:fillRect/>
          </a:stretch>
        </p:blipFill>
        <p:spPr bwMode="auto">
          <a:xfrm>
            <a:off x="6311901" y="2133600"/>
            <a:ext cx="4030663" cy="438943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"/>
    </mc:Choice>
    <mc:Fallback xmlns="">
      <p:transition spd="slow" advTm="1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C5AE7EB9-9CDB-4349-BB12-61D083A87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474D9182-2E6D-485E-9767-84925305B2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0836" name="Picture 4">
            <a:extLst>
              <a:ext uri="{FF2B5EF4-FFF2-40B4-BE49-F238E27FC236}">
                <a16:creationId xmlns:a16="http://schemas.microsoft.com/office/drawing/2014/main" id="{4591A149-FD7F-49C5-A613-0A517491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0"/>
            <a:ext cx="8496300" cy="63373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7" name="Rectangle 5">
            <a:extLst>
              <a:ext uri="{FF2B5EF4-FFF2-40B4-BE49-F238E27FC236}">
                <a16:creationId xmlns:a16="http://schemas.microsoft.com/office/drawing/2014/main" id="{28E0E0C7-65D3-4B71-837F-C87C9BC4D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639" y="2060576"/>
            <a:ext cx="2376487" cy="2087563"/>
          </a:xfrm>
          <a:prstGeom prst="rect">
            <a:avLst/>
          </a:prstGeom>
          <a:solidFill>
            <a:srgbClr val="0000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5"/>
    </mc:Choice>
    <mc:Fallback xmlns="">
      <p:transition spd="slow" advTm="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9" name="Picture 7">
            <a:extLst>
              <a:ext uri="{FF2B5EF4-FFF2-40B4-BE49-F238E27FC236}">
                <a16:creationId xmlns:a16="http://schemas.microsoft.com/office/drawing/2014/main" id="{66A9E274-B60C-4002-89E6-C8F84E9DC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r="7834"/>
          <a:stretch>
            <a:fillRect/>
          </a:stretch>
        </p:blipFill>
        <p:spPr bwMode="auto">
          <a:xfrm>
            <a:off x="6527801" y="2420939"/>
            <a:ext cx="3889375" cy="410368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>
            <a:extLst>
              <a:ext uri="{FF2B5EF4-FFF2-40B4-BE49-F238E27FC236}">
                <a16:creationId xmlns:a16="http://schemas.microsoft.com/office/drawing/2014/main" id="{A8671E48-B3BB-490E-8999-E2BEF369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r="8092"/>
          <a:stretch>
            <a:fillRect/>
          </a:stretch>
        </p:blipFill>
        <p:spPr bwMode="auto">
          <a:xfrm>
            <a:off x="1919288" y="476250"/>
            <a:ext cx="4430712" cy="39433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6"/>
    </mc:Choice>
    <mc:Fallback xmlns="">
      <p:transition spd="slow" advTm="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>
            <a:extLst>
              <a:ext uri="{FF2B5EF4-FFF2-40B4-BE49-F238E27FC236}">
                <a16:creationId xmlns:a16="http://schemas.microsoft.com/office/drawing/2014/main" id="{1E5A7DC1-D507-4E29-BDFA-8AF897339047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4500563" cy="3573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1" name="Picture 5">
            <a:extLst>
              <a:ext uri="{FF2B5EF4-FFF2-40B4-BE49-F238E27FC236}">
                <a16:creationId xmlns:a16="http://schemas.microsoft.com/office/drawing/2014/main" id="{37E79377-EBEC-4EFD-8457-D559292B26E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500438"/>
            <a:ext cx="4572000" cy="335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1622" name="Picture 6">
            <a:extLst>
              <a:ext uri="{FF2B5EF4-FFF2-40B4-BE49-F238E27FC236}">
                <a16:creationId xmlns:a16="http://schemas.microsoft.com/office/drawing/2014/main" id="{D59AF731-1278-4531-8662-F99A8FD96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1"/>
            <a:ext cx="4643437" cy="357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>
            <a:extLst>
              <a:ext uri="{FF2B5EF4-FFF2-40B4-BE49-F238E27FC236}">
                <a16:creationId xmlns:a16="http://schemas.microsoft.com/office/drawing/2014/main" id="{3047D412-6F84-4586-BF15-5290B6193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" r="11041"/>
          <a:stretch>
            <a:fillRect/>
          </a:stretch>
        </p:blipFill>
        <p:spPr bwMode="auto">
          <a:xfrm>
            <a:off x="1524000" y="3573464"/>
            <a:ext cx="4572000" cy="328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4" name="WordArt 8">
            <a:extLst>
              <a:ext uri="{FF2B5EF4-FFF2-40B4-BE49-F238E27FC236}">
                <a16:creationId xmlns:a16="http://schemas.microsoft.com/office/drawing/2014/main" id="{F3EEAFCE-D7FF-477A-8066-CFDACC8D2A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2313" y="1557338"/>
            <a:ext cx="8064500" cy="40322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28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YEAST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INFECTIONS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7"/>
    </mc:Choice>
    <mc:Fallback xmlns="">
      <p:transition spd="slow" advTm="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80A8565-5C5B-498F-B8E6-4982A55E8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0" y="0"/>
            <a:ext cx="8229600" cy="1727200"/>
          </a:xfrm>
        </p:spPr>
        <p:txBody>
          <a:bodyPr/>
          <a:lstStyle/>
          <a:p>
            <a:r>
              <a:rPr lang="en-US" altLang="en-US" sz="4000" b="1">
                <a:solidFill>
                  <a:srgbClr val="FFFF00"/>
                </a:solidFill>
              </a:rPr>
              <a:t>Pityriasis versicolor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 </a:t>
            </a:r>
            <a:r>
              <a:rPr lang="en-US" altLang="en-US" sz="4000" b="1">
                <a:solidFill>
                  <a:srgbClr val="FFFF00"/>
                </a:solidFill>
              </a:rPr>
              <a:t>( Tinea versicolor 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8FF3145-5818-4B0A-978A-198D5EE1D3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628776"/>
            <a:ext cx="4608513" cy="482441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sz="2800"/>
              <a:t>Mild, chronic fungal infection; caused by </a:t>
            </a:r>
            <a:r>
              <a:rPr lang="en-US" altLang="en-US" sz="2800" i="1">
                <a:solidFill>
                  <a:srgbClr val="FFCC00"/>
                </a:solidFill>
              </a:rPr>
              <a:t>Malassezia furfur</a:t>
            </a:r>
          </a:p>
          <a:p>
            <a:pPr>
              <a:lnSpc>
                <a:spcPct val="130000"/>
              </a:lnSpc>
            </a:pPr>
            <a:r>
              <a:rPr lang="en-US" altLang="en-US" sz="2800"/>
              <a:t>More common in tropical climates; with onset commonly in warmer months of year </a:t>
            </a:r>
          </a:p>
          <a:p>
            <a:pPr>
              <a:lnSpc>
                <a:spcPct val="130000"/>
              </a:lnSpc>
            </a:pPr>
            <a:r>
              <a:rPr lang="en-US" altLang="en-US" sz="2800"/>
              <a:t>Mainly in young adults</a:t>
            </a:r>
          </a:p>
        </p:txBody>
      </p:sp>
      <p:pic>
        <p:nvPicPr>
          <p:cNvPr id="40964" name="Picture 4">
            <a:extLst>
              <a:ext uri="{FF2B5EF4-FFF2-40B4-BE49-F238E27FC236}">
                <a16:creationId xmlns:a16="http://schemas.microsoft.com/office/drawing/2014/main" id="{95F21F30-BDAD-4E35-9DAB-B46443049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773239"/>
            <a:ext cx="3846512" cy="34559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490AA03A-D987-43ED-9F4F-19DFEA3E0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364" y="5445126"/>
            <a:ext cx="4211637" cy="91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8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Spaghetti and meatballs</a:t>
            </a:r>
          </a:p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appearance</a:t>
            </a:r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EB89CBD9-DF45-4AC2-9F1B-2EABEFD35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363" y="5445126"/>
            <a:ext cx="3960812" cy="936625"/>
          </a:xfrm>
          <a:prstGeom prst="rect">
            <a:avLst/>
          </a:prstGeom>
          <a:noFill/>
          <a:ln w="12700">
            <a:solidFill>
              <a:srgbClr val="00FF00"/>
            </a:solidFill>
            <a:prstDash val="lgDash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48"/>
    </mc:Choice>
    <mc:Fallback xmlns="">
      <p:transition spd="slow" advTm="65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>
            <a:extLst>
              <a:ext uri="{FF2B5EF4-FFF2-40B4-BE49-F238E27FC236}">
                <a16:creationId xmlns:a16="http://schemas.microsoft.com/office/drawing/2014/main" id="{255696A4-1F5D-4B3E-BF8B-CDD5CF646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620714"/>
            <a:ext cx="8496300" cy="6237287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Clinical picture :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 sz="2800"/>
              <a:t>Patient complains of change of skin color or mild itching. Primary lesion is sharply demarcated macule covered by fine branny scales. lesions may coalesce to form large confluent areas &amp; scattered oval patches</a:t>
            </a:r>
          </a:p>
          <a:p>
            <a:pPr>
              <a:lnSpc>
                <a:spcPct val="125000"/>
              </a:lnSpc>
            </a:pPr>
            <a:r>
              <a:rPr lang="en-US" altLang="en-US" sz="2800"/>
              <a:t>Patches are yellowish or brownish in white skin and hypo pigmented in dark skin</a:t>
            </a:r>
          </a:p>
          <a:p>
            <a:pPr>
              <a:lnSpc>
                <a:spcPct val="125000"/>
              </a:lnSpc>
            </a:pPr>
            <a:r>
              <a:rPr lang="en-US" altLang="en-US">
                <a:solidFill>
                  <a:srgbClr val="FFFF00"/>
                </a:solidFill>
              </a:rPr>
              <a:t>Sites </a:t>
            </a:r>
            <a:r>
              <a:rPr lang="en-US" altLang="en-US" sz="2800">
                <a:solidFill>
                  <a:srgbClr val="FFFF00"/>
                </a:solidFill>
              </a:rPr>
              <a:t>:</a:t>
            </a:r>
            <a:r>
              <a:rPr lang="en-US" altLang="en-US" sz="2800"/>
              <a:t> chest, upper arms, abdomen, back, neck &amp; intertriginous areas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68"/>
    </mc:Choice>
    <mc:Fallback xmlns="">
      <p:transition spd="slow" advTm="96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>
            <a:extLst>
              <a:ext uri="{FF2B5EF4-FFF2-40B4-BE49-F238E27FC236}">
                <a16:creationId xmlns:a16="http://schemas.microsoft.com/office/drawing/2014/main" id="{E721CA80-C932-41D3-90C6-76DDA25EAEE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260351"/>
            <a:ext cx="3600450" cy="6264275"/>
          </a:xfr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885" name="Picture 5">
            <a:extLst>
              <a:ext uri="{FF2B5EF4-FFF2-40B4-BE49-F238E27FC236}">
                <a16:creationId xmlns:a16="http://schemas.microsoft.com/office/drawing/2014/main" id="{6DFCA409-7014-4E18-9340-EDD038B49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484314"/>
            <a:ext cx="4749800" cy="37290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8"/>
    </mc:Choice>
    <mc:Fallback xmlns="">
      <p:transition spd="slow" advTm="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>
            <a:extLst>
              <a:ext uri="{FF2B5EF4-FFF2-40B4-BE49-F238E27FC236}">
                <a16:creationId xmlns:a16="http://schemas.microsoft.com/office/drawing/2014/main" id="{62356859-00CB-40AB-844E-C4436D6B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4" y="1125539"/>
            <a:ext cx="3673475" cy="475138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>
            <a:extLst>
              <a:ext uri="{FF2B5EF4-FFF2-40B4-BE49-F238E27FC236}">
                <a16:creationId xmlns:a16="http://schemas.microsoft.com/office/drawing/2014/main" id="{0C999C76-52BF-47A7-B884-0F3694FF4E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333376"/>
            <a:ext cx="4533900" cy="6189663"/>
          </a:xfrm>
          <a:noFill/>
          <a:ln w="38100" cap="flat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"/>
    </mc:Choice>
    <mc:Fallback xmlns="">
      <p:transition spd="slow" advTm="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08519EAF-DF33-4C82-8301-5E75B40F1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1076" name="Picture 4">
            <a:extLst>
              <a:ext uri="{FF2B5EF4-FFF2-40B4-BE49-F238E27FC236}">
                <a16:creationId xmlns:a16="http://schemas.microsoft.com/office/drawing/2014/main" id="{648F982B-4AED-4F63-BFC2-C3AD0B4DBFD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60351"/>
            <a:ext cx="8496300" cy="6264275"/>
          </a:xfr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077" name="Line 5">
            <a:extLst>
              <a:ext uri="{FF2B5EF4-FFF2-40B4-BE49-F238E27FC236}">
                <a16:creationId xmlns:a16="http://schemas.microsoft.com/office/drawing/2014/main" id="{660FBC24-6824-4A42-A3CB-9B5DD60687C9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260351"/>
            <a:ext cx="0" cy="6264275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079" name="Rectangle 7">
            <a:extLst>
              <a:ext uri="{FF2B5EF4-FFF2-40B4-BE49-F238E27FC236}">
                <a16:creationId xmlns:a16="http://schemas.microsoft.com/office/drawing/2014/main" id="{631E63DA-A617-4284-8E99-8D38DD034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0" y="260351"/>
            <a:ext cx="215900" cy="6264275"/>
          </a:xfrm>
          <a:prstGeom prst="rect">
            <a:avLst/>
          </a:prstGeom>
          <a:solidFill>
            <a:srgbClr val="00FF00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0"/>
    </mc:Choice>
    <mc:Fallback xmlns="">
      <p:transition spd="slow" advTm="11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5" name="Rectangle 5">
            <a:extLst>
              <a:ext uri="{FF2B5EF4-FFF2-40B4-BE49-F238E27FC236}">
                <a16:creationId xmlns:a16="http://schemas.microsoft.com/office/drawing/2014/main" id="{EA3836BE-DEFF-40B0-84FC-F3E322A381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9204" name="Picture 4">
            <a:extLst>
              <a:ext uri="{FF2B5EF4-FFF2-40B4-BE49-F238E27FC236}">
                <a16:creationId xmlns:a16="http://schemas.microsoft.com/office/drawing/2014/main" id="{DAF372EF-5F46-4021-9757-D4B2192BA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9" t="9390" r="28032" b="58058"/>
          <a:stretch>
            <a:fillRect/>
          </a:stretch>
        </p:blipFill>
        <p:spPr>
          <a:xfrm>
            <a:off x="3143251" y="549276"/>
            <a:ext cx="5616575" cy="5832475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7"/>
    </mc:Choice>
    <mc:Fallback xmlns="">
      <p:transition spd="slow" advTm="2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3" name="Rectangle 5">
            <a:extLst>
              <a:ext uri="{FF2B5EF4-FFF2-40B4-BE49-F238E27FC236}">
                <a16:creationId xmlns:a16="http://schemas.microsoft.com/office/drawing/2014/main" id="{3DB5CC52-4566-45B1-AA01-5B03E47A5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1252" name="Picture 4">
            <a:extLst>
              <a:ext uri="{FF2B5EF4-FFF2-40B4-BE49-F238E27FC236}">
                <a16:creationId xmlns:a16="http://schemas.microsoft.com/office/drawing/2014/main" id="{C438EE1B-07F9-47AC-9146-283480D17C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5" t="11159" r="36345" b="59636"/>
          <a:stretch>
            <a:fillRect/>
          </a:stretch>
        </p:blipFill>
        <p:spPr>
          <a:xfrm>
            <a:off x="1990726" y="549275"/>
            <a:ext cx="8208963" cy="5761038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"/>
    </mc:Choice>
    <mc:Fallback xmlns="">
      <p:transition spd="slow" advTm="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>
            <a:extLst>
              <a:ext uri="{FF2B5EF4-FFF2-40B4-BE49-F238E27FC236}">
                <a16:creationId xmlns:a16="http://schemas.microsoft.com/office/drawing/2014/main" id="{AC9F93A7-1775-44D4-85A6-3AE3CF23F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60350"/>
            <a:ext cx="8642350" cy="63373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Rectangle 5">
            <a:extLst>
              <a:ext uri="{FF2B5EF4-FFF2-40B4-BE49-F238E27FC236}">
                <a16:creationId xmlns:a16="http://schemas.microsoft.com/office/drawing/2014/main" id="{84F4C178-C854-4337-B04A-15D2FD6F5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101" y="260350"/>
            <a:ext cx="360363" cy="6337300"/>
          </a:xfrm>
          <a:prstGeom prst="rect">
            <a:avLst/>
          </a:prstGeom>
          <a:solidFill>
            <a:srgbClr val="00FF00"/>
          </a:solidFill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8"/>
    </mc:Choice>
    <mc:Fallback xmlns="">
      <p:transition spd="slow" advTm="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41" name="Rectangle 5">
            <a:extLst>
              <a:ext uri="{FF2B5EF4-FFF2-40B4-BE49-F238E27FC236}">
                <a16:creationId xmlns:a16="http://schemas.microsoft.com/office/drawing/2014/main" id="{4C2F861A-59AB-4F2B-9F66-EEE15B782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3540" name="Picture 4">
            <a:extLst>
              <a:ext uri="{FF2B5EF4-FFF2-40B4-BE49-F238E27FC236}">
                <a16:creationId xmlns:a16="http://schemas.microsoft.com/office/drawing/2014/main" id="{AFC9D8E3-FB24-4BBA-8472-1BA7945ED5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8" t="16537" r="26003" b="56447"/>
          <a:stretch>
            <a:fillRect/>
          </a:stretch>
        </p:blipFill>
        <p:spPr>
          <a:xfrm>
            <a:off x="2135188" y="549275"/>
            <a:ext cx="7993062" cy="5759450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4"/>
    </mc:Choice>
    <mc:Fallback xmlns="">
      <p:transition spd="slow" advTm="8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>
            <a:extLst>
              <a:ext uri="{FF2B5EF4-FFF2-40B4-BE49-F238E27FC236}">
                <a16:creationId xmlns:a16="http://schemas.microsoft.com/office/drawing/2014/main" id="{47087C61-2084-4AF1-8A22-36E25BDAE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60351"/>
            <a:ext cx="3987800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5" name="Picture 5">
            <a:extLst>
              <a:ext uri="{FF2B5EF4-FFF2-40B4-BE49-F238E27FC236}">
                <a16:creationId xmlns:a16="http://schemas.microsoft.com/office/drawing/2014/main" id="{82A3A642-F2F9-4284-AE22-0907ACA07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1"/>
            <a:ext cx="4176713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6"/>
    </mc:Choice>
    <mc:Fallback xmlns="">
      <p:transition spd="slow" advTm="6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>
            <a:extLst>
              <a:ext uri="{FF2B5EF4-FFF2-40B4-BE49-F238E27FC236}">
                <a16:creationId xmlns:a16="http://schemas.microsoft.com/office/drawing/2014/main" id="{73FBCDD1-9A6E-4626-9A6F-EF004FFDE09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5"/>
          <a:stretch>
            <a:fillRect/>
          </a:stretch>
        </p:blipFill>
        <p:spPr>
          <a:xfrm>
            <a:off x="1774825" y="260350"/>
            <a:ext cx="4249738" cy="6337300"/>
          </a:xfr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9DCEA729-38FF-405A-8484-E7CF52860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2"/>
          <a:stretch>
            <a:fillRect/>
          </a:stretch>
        </p:blipFill>
        <p:spPr bwMode="auto">
          <a:xfrm>
            <a:off x="6240463" y="260350"/>
            <a:ext cx="4176712" cy="33147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862AE74B-40AE-4EB4-BC78-D07230CE4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789364"/>
            <a:ext cx="4249737" cy="280828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"/>
    </mc:Choice>
    <mc:Fallback xmlns="">
      <p:transition spd="slow" advTm="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9" name="Picture 5">
            <a:extLst>
              <a:ext uri="{FF2B5EF4-FFF2-40B4-BE49-F238E27FC236}">
                <a16:creationId xmlns:a16="http://schemas.microsoft.com/office/drawing/2014/main" id="{8AD0AB46-967F-457D-A883-938722380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549276"/>
            <a:ext cx="3960813" cy="5903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16" name="Picture 12">
            <a:extLst>
              <a:ext uri="{FF2B5EF4-FFF2-40B4-BE49-F238E27FC236}">
                <a16:creationId xmlns:a16="http://schemas.microsoft.com/office/drawing/2014/main" id="{F59C1B50-347A-4215-B5C6-163924B7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549276"/>
            <a:ext cx="4064000" cy="59039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2" name="Picture 4">
            <a:extLst>
              <a:ext uri="{FF2B5EF4-FFF2-40B4-BE49-F238E27FC236}">
                <a16:creationId xmlns:a16="http://schemas.microsoft.com/office/drawing/2014/main" id="{7572CF42-2E1A-4017-B12B-B0B865A4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r="19531" b="9337"/>
          <a:stretch>
            <a:fillRect/>
          </a:stretch>
        </p:blipFill>
        <p:spPr bwMode="auto">
          <a:xfrm>
            <a:off x="1774826" y="404813"/>
            <a:ext cx="4176713" cy="61214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5">
            <a:extLst>
              <a:ext uri="{FF2B5EF4-FFF2-40B4-BE49-F238E27FC236}">
                <a16:creationId xmlns:a16="http://schemas.microsoft.com/office/drawing/2014/main" id="{527B5F8D-BE40-4FAD-ADD7-871ACEB8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4"/>
          <a:stretch>
            <a:fillRect/>
          </a:stretch>
        </p:blipFill>
        <p:spPr bwMode="auto">
          <a:xfrm>
            <a:off x="6096001" y="1052514"/>
            <a:ext cx="4340225" cy="446563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"/>
    </mc:Choice>
    <mc:Fallback xmlns="">
      <p:transition spd="slow" advTm="2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7576D2F7-38A1-418D-981E-41B487D444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EE645C3E-6999-4639-811B-9DEA65AC93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9028" name="Picture 4">
            <a:extLst>
              <a:ext uri="{FF2B5EF4-FFF2-40B4-BE49-F238E27FC236}">
                <a16:creationId xmlns:a16="http://schemas.microsoft.com/office/drawing/2014/main" id="{F71E356B-BD45-4ECE-8329-06D99617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r="9251" b="3654"/>
          <a:stretch>
            <a:fillRect/>
          </a:stretch>
        </p:blipFill>
        <p:spPr bwMode="auto">
          <a:xfrm>
            <a:off x="1920876" y="163513"/>
            <a:ext cx="8353425" cy="6000750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029" name="Text Box 5">
            <a:extLst>
              <a:ext uri="{FF2B5EF4-FFF2-40B4-BE49-F238E27FC236}">
                <a16:creationId xmlns:a16="http://schemas.microsoft.com/office/drawing/2014/main" id="{1BE483F1-CACB-43E4-B40E-DF3D5471F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2538" y="6278564"/>
            <a:ext cx="3816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Follicular type</a:t>
            </a:r>
            <a:r>
              <a:rPr lang="en-US" altLang="en-US" sz="28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5"/>
    </mc:Choice>
    <mc:Fallback xmlns="">
      <p:transition spd="slow" advTm="6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>
            <a:extLst>
              <a:ext uri="{FF2B5EF4-FFF2-40B4-BE49-F238E27FC236}">
                <a16:creationId xmlns:a16="http://schemas.microsoft.com/office/drawing/2014/main" id="{0D179AF7-31D7-4631-B1AB-26A7C40E6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549276"/>
            <a:ext cx="8362950" cy="583247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/>
              <a:t>Relapse is very common</a:t>
            </a:r>
          </a:p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Treatment 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1- Topical antifungals daily for 2-3 weeks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2- Ketoconazole 2% shampoo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3- Selenium sulphide 2-5 % shampoo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4- Sodium hyposulphide 20 % solution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5- Oral ketoconazole, fluconazole &amp; Itraconazole  ( oral terbinafine &amp; griseofulvin are ineffective )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28"/>
    </mc:Choice>
    <mc:Fallback xmlns="">
      <p:transition spd="slow" advTm="8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>
            <a:extLst>
              <a:ext uri="{FF2B5EF4-FFF2-40B4-BE49-F238E27FC236}">
                <a16:creationId xmlns:a16="http://schemas.microsoft.com/office/drawing/2014/main" id="{860B0CB2-257E-4396-98ED-BF35B52DA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692150"/>
            <a:ext cx="8569325" cy="616585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endParaRPr lang="en-US" altLang="en-US"/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FFFF00"/>
                </a:solidFill>
              </a:rPr>
              <a:t>Other cutaneous disorders associated with     Malassezia yeasts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/>
              <a:t>    1) </a:t>
            </a:r>
            <a:r>
              <a:rPr lang="en-US" altLang="en-US">
                <a:latin typeface="Times New Roman" panose="02020603050405020304" pitchFamily="18" charset="0"/>
              </a:rPr>
              <a:t>Seborrheic dermatitis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     2) Atopic dermatitis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     3) Pityrosporum folliculitis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     4)  Sebopsoriasis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>
                <a:latin typeface="Times New Roman" panose="02020603050405020304" pitchFamily="18" charset="0"/>
              </a:rPr>
              <a:t>     5) Confluent and reticulate papillomatosis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/>
              <a:t>   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/>
          </a:p>
          <a:p>
            <a:endParaRPr lang="en-US" altLang="en-US"/>
          </a:p>
        </p:txBody>
      </p:sp>
      <p:sp>
        <p:nvSpPr>
          <p:cNvPr id="152580" name="Rectangle 4">
            <a:extLst>
              <a:ext uri="{FF2B5EF4-FFF2-40B4-BE49-F238E27FC236}">
                <a16:creationId xmlns:a16="http://schemas.microsoft.com/office/drawing/2014/main" id="{E1F77AE0-BFE8-4C6E-B6C4-E5F3F2C03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1196976"/>
            <a:ext cx="8496300" cy="482441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95"/>
    </mc:Choice>
    <mc:Fallback xmlns="">
      <p:transition spd="slow" advTm="46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C8E567FF-6C8D-43D7-A14B-52AC21952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476251"/>
            <a:ext cx="8229600" cy="1008063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Candidiasis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BA521313-0D78-42A1-856D-11D463FE2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341439"/>
            <a:ext cx="8229600" cy="5184775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Causative fungi :</a:t>
            </a:r>
            <a:r>
              <a:rPr lang="en-US" altLang="en-US" sz="2800"/>
              <a:t> </a:t>
            </a:r>
          </a:p>
          <a:p>
            <a:pPr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en-US" sz="2800" i="1">
                <a:solidFill>
                  <a:schemeClr val="hlink"/>
                </a:solidFill>
              </a:rPr>
              <a:t>   </a:t>
            </a:r>
            <a:r>
              <a:rPr lang="en-US" altLang="en-US" sz="2800" i="1">
                <a:solidFill>
                  <a:srgbClr val="CCFF33"/>
                </a:solidFill>
              </a:rPr>
              <a:t>Candida albicans</a:t>
            </a:r>
            <a:r>
              <a:rPr lang="en-US" altLang="en-US" sz="2800"/>
              <a:t> ( normal inhabitant at various sites as gut, mouth &amp; vagina )</a:t>
            </a:r>
            <a:r>
              <a:rPr lang="ar-EG" altLang="en-US" sz="2800"/>
              <a:t> </a:t>
            </a:r>
            <a:r>
              <a:rPr lang="en-US" altLang="en-US" sz="2800"/>
              <a:t>or </a:t>
            </a:r>
            <a:r>
              <a:rPr lang="en-US" altLang="en-US" sz="2800" i="1">
                <a:solidFill>
                  <a:srgbClr val="CCFF33"/>
                </a:solidFill>
              </a:rPr>
              <a:t>other species of candida.</a:t>
            </a:r>
          </a:p>
          <a:p>
            <a:pPr>
              <a:lnSpc>
                <a:spcPct val="13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Predisposing factors :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1- Warmth, moisture &amp; maceration of skin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2- Drugs :e.g. prolonged use of steroids, antibiotics &amp; immunosuppressives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5"/>
    </mc:Choice>
    <mc:Fallback xmlns="">
      <p:transition spd="slow" advTm="2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Rectangle 3">
            <a:extLst>
              <a:ext uri="{FF2B5EF4-FFF2-40B4-BE49-F238E27FC236}">
                <a16:creationId xmlns:a16="http://schemas.microsoft.com/office/drawing/2014/main" id="{91B3EAFC-C369-488F-97FD-79CD465F0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404814"/>
            <a:ext cx="8229600" cy="6048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3- Chronic debilitating diseases :e.g. DM, lymphoma &amp; carcinoma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4-AIDS</a:t>
            </a:r>
          </a:p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Clinical manifestations 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CC00"/>
                </a:solidFill>
              </a:rPr>
              <a:t>1- Oral candidiasis ( thrush ):</a:t>
            </a:r>
            <a:r>
              <a:rPr lang="en-US" altLang="en-US" sz="2800"/>
              <a:t> sharply defined patch of creamy, curd-like, white pseudomembrane, when removed         an erythematous base</a:t>
            </a:r>
          </a:p>
        </p:txBody>
      </p:sp>
      <p:sp>
        <p:nvSpPr>
          <p:cNvPr id="135174" name="Line 6">
            <a:extLst>
              <a:ext uri="{FF2B5EF4-FFF2-40B4-BE49-F238E27FC236}">
                <a16:creationId xmlns:a16="http://schemas.microsoft.com/office/drawing/2014/main" id="{CFB4CD76-2E07-4852-97A4-1F23D5F6F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1764" y="5516563"/>
            <a:ext cx="720725" cy="0"/>
          </a:xfrm>
          <a:prstGeom prst="line">
            <a:avLst/>
          </a:prstGeom>
          <a:noFill/>
          <a:ln w="57150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"/>
    </mc:Choice>
    <mc:Fallback xmlns="">
      <p:transition spd="slow" advTm="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0EB5848-B905-49A3-B967-02B4D8841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6196" name="Picture 4">
            <a:extLst>
              <a:ext uri="{FF2B5EF4-FFF2-40B4-BE49-F238E27FC236}">
                <a16:creationId xmlns:a16="http://schemas.microsoft.com/office/drawing/2014/main" id="{CB1461F2-7DF1-46E0-A25B-C6CD0630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0"/>
          <a:stretch>
            <a:fillRect/>
          </a:stretch>
        </p:blipFill>
        <p:spPr bwMode="auto">
          <a:xfrm>
            <a:off x="1774825" y="260350"/>
            <a:ext cx="4533900" cy="62611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197" name="Picture 5">
            <a:extLst>
              <a:ext uri="{FF2B5EF4-FFF2-40B4-BE49-F238E27FC236}">
                <a16:creationId xmlns:a16="http://schemas.microsoft.com/office/drawing/2014/main" id="{98113726-3C35-4938-BFEF-CDF08053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3"/>
          <a:stretch>
            <a:fillRect/>
          </a:stretch>
        </p:blipFill>
        <p:spPr bwMode="auto">
          <a:xfrm>
            <a:off x="6383339" y="692151"/>
            <a:ext cx="4033837" cy="54006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8"/>
    </mc:Choice>
    <mc:Fallback xmlns="">
      <p:transition spd="slow" advTm="16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4D8A5F1F-1037-41EB-B714-0A3FB1F592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9A0DB93F-FB30-40B6-93C8-8C87E4E97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DBB1D7D6-3841-49AD-81BC-802B7E3C5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23315"/>
          <a:stretch>
            <a:fillRect/>
          </a:stretch>
        </p:blipFill>
        <p:spPr bwMode="auto">
          <a:xfrm>
            <a:off x="1992314" y="260350"/>
            <a:ext cx="8207375" cy="6337300"/>
          </a:xfrm>
          <a:prstGeom prst="rect">
            <a:avLst/>
          </a:prstGeom>
          <a:noFill/>
          <a:ln w="2857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2" name="Oval 6">
            <a:extLst>
              <a:ext uri="{FF2B5EF4-FFF2-40B4-BE49-F238E27FC236}">
                <a16:creationId xmlns:a16="http://schemas.microsoft.com/office/drawing/2014/main" id="{774EA68A-F30A-4E54-B092-7E053391B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3500439"/>
            <a:ext cx="719138" cy="1081087"/>
          </a:xfrm>
          <a:prstGeom prst="ellipse">
            <a:avLst/>
          </a:prstGeom>
          <a:solidFill>
            <a:srgbClr val="0000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"/>
    </mc:Choice>
    <mc:Fallback xmlns="">
      <p:transition spd="slow" advTm="10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4">
            <a:extLst>
              <a:ext uri="{FF2B5EF4-FFF2-40B4-BE49-F238E27FC236}">
                <a16:creationId xmlns:a16="http://schemas.microsoft.com/office/drawing/2014/main" id="{C015CC81-CE46-4ABD-9E8C-BC0CC9347E5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60350"/>
            <a:ext cx="6985000" cy="6337300"/>
          </a:xfr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7"/>
    </mc:Choice>
    <mc:Fallback xmlns="">
      <p:transition spd="slow" advTm="30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>
            <a:extLst>
              <a:ext uri="{FF2B5EF4-FFF2-40B4-BE49-F238E27FC236}">
                <a16:creationId xmlns:a16="http://schemas.microsoft.com/office/drawing/2014/main" id="{99B8BC74-F5CE-42D3-98A5-628E1A2E2A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692150"/>
            <a:ext cx="2601913" cy="5761038"/>
          </a:xfrm>
        </p:spPr>
        <p:txBody>
          <a:bodyPr/>
          <a:lstStyle/>
          <a:p>
            <a:pPr>
              <a:lnSpc>
                <a:spcPct val="145000"/>
              </a:lnSpc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CC00"/>
                </a:solidFill>
              </a:rPr>
              <a:t>2- Perleche (angular stomatitis):</a:t>
            </a:r>
            <a:r>
              <a:rPr lang="en-US" altLang="en-US" sz="2800"/>
              <a:t> maceration with transverse fissuring of the angles of the mouth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B9E1D467-4A1C-45CC-AA9A-C0DAF1BDC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549275"/>
            <a:ext cx="5616575" cy="57594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6" name="Line 6">
            <a:extLst>
              <a:ext uri="{FF2B5EF4-FFF2-40B4-BE49-F238E27FC236}">
                <a16:creationId xmlns:a16="http://schemas.microsoft.com/office/drawing/2014/main" id="{02FA0185-897F-478A-83C5-341CF8E401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75726" y="3429001"/>
            <a:ext cx="792163" cy="144463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7" name="Line 7">
            <a:extLst>
              <a:ext uri="{FF2B5EF4-FFF2-40B4-BE49-F238E27FC236}">
                <a16:creationId xmlns:a16="http://schemas.microsoft.com/office/drawing/2014/main" id="{F0F1A2E0-DF35-4E6D-979F-7DA8D592B88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7938" y="3500438"/>
            <a:ext cx="431800" cy="144462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41"/>
    </mc:Choice>
    <mc:Fallback xmlns="">
      <p:transition spd="slow" advTm="21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>
            <a:extLst>
              <a:ext uri="{FF2B5EF4-FFF2-40B4-BE49-F238E27FC236}">
                <a16:creationId xmlns:a16="http://schemas.microsoft.com/office/drawing/2014/main" id="{8D32BBB5-63C5-46E5-9773-9B174D4E74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333375"/>
            <a:ext cx="8435975" cy="5792788"/>
          </a:xfrm>
        </p:spPr>
        <p:txBody>
          <a:bodyPr/>
          <a:lstStyle/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CC00"/>
                </a:solidFill>
              </a:rPr>
              <a:t>3- Candidal vulvovaginitis :</a:t>
            </a:r>
            <a:r>
              <a:rPr lang="en-US" altLang="en-US" sz="2800"/>
              <a:t> labia are erythematous, moist &amp; macerated; cervix is hyperaemic, swollen &amp; eroded with some vesicles on its surface. Vaginal discharge is thick &amp; tenacious</a:t>
            </a:r>
          </a:p>
          <a:p>
            <a:endParaRPr lang="en-US" altLang="en-US"/>
          </a:p>
        </p:txBody>
      </p:sp>
      <p:pic>
        <p:nvPicPr>
          <p:cNvPr id="139268" name="Picture 4">
            <a:extLst>
              <a:ext uri="{FF2B5EF4-FFF2-40B4-BE49-F238E27FC236}">
                <a16:creationId xmlns:a16="http://schemas.microsoft.com/office/drawing/2014/main" id="{7A9DACF0-3EBD-4E72-8182-CF6859C5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r="13490" b="12283"/>
          <a:stretch>
            <a:fillRect/>
          </a:stretch>
        </p:blipFill>
        <p:spPr bwMode="auto">
          <a:xfrm>
            <a:off x="3071813" y="2708276"/>
            <a:ext cx="5688012" cy="3889375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7"/>
    </mc:Choice>
    <mc:Fallback xmlns="">
      <p:transition spd="slow" advTm="4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>
            <a:extLst>
              <a:ext uri="{FF2B5EF4-FFF2-40B4-BE49-F238E27FC236}">
                <a16:creationId xmlns:a16="http://schemas.microsoft.com/office/drawing/2014/main" id="{3D8065A2-3294-4F18-AA10-E0F85D46C30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5" y="260351"/>
            <a:ext cx="5543550" cy="6264275"/>
          </a:xfr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8"/>
    </mc:Choice>
    <mc:Fallback xmlns="">
      <p:transition spd="slow" advTm="7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>
            <a:extLst>
              <a:ext uri="{FF2B5EF4-FFF2-40B4-BE49-F238E27FC236}">
                <a16:creationId xmlns:a16="http://schemas.microsoft.com/office/drawing/2014/main" id="{BA2C434C-1D89-4976-BCC1-B6E6F852E4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404814"/>
            <a:ext cx="8424863" cy="60483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CC00"/>
                </a:solidFill>
              </a:rPr>
              <a:t>4- Candidal intertrigo :</a:t>
            </a:r>
            <a:r>
              <a:rPr lang="en-US" altLang="en-US" sz="2800"/>
              <a:t> in skin folds,esp. in obese</a:t>
            </a:r>
          </a:p>
        </p:txBody>
      </p:sp>
      <p:pic>
        <p:nvPicPr>
          <p:cNvPr id="142341" name="Picture 5">
            <a:extLst>
              <a:ext uri="{FF2B5EF4-FFF2-40B4-BE49-F238E27FC236}">
                <a16:creationId xmlns:a16="http://schemas.microsoft.com/office/drawing/2014/main" id="{5C2E1800-78D3-4742-B2B0-5B5DA28E7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268414"/>
            <a:ext cx="4176713" cy="53292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42" name="Picture 6">
            <a:extLst>
              <a:ext uri="{FF2B5EF4-FFF2-40B4-BE49-F238E27FC236}">
                <a16:creationId xmlns:a16="http://schemas.microsoft.com/office/drawing/2014/main" id="{D9D2762A-E16E-48C6-B019-65464E144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1268414"/>
            <a:ext cx="4249737" cy="5329237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3" name="Line 7">
            <a:extLst>
              <a:ext uri="{FF2B5EF4-FFF2-40B4-BE49-F238E27FC236}">
                <a16:creationId xmlns:a16="http://schemas.microsoft.com/office/drawing/2014/main" id="{7C76F71D-6FBA-4EC7-9E9C-5DA59F7B31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35414" y="2060576"/>
            <a:ext cx="73025" cy="1223963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4" name="Line 8">
            <a:extLst>
              <a:ext uri="{FF2B5EF4-FFF2-40B4-BE49-F238E27FC236}">
                <a16:creationId xmlns:a16="http://schemas.microsoft.com/office/drawing/2014/main" id="{A91C3101-3C87-4ED8-BDDA-03F6E3A8A9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1" y="1844676"/>
            <a:ext cx="73025" cy="93662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5" name="Line 9">
            <a:extLst>
              <a:ext uri="{FF2B5EF4-FFF2-40B4-BE49-F238E27FC236}">
                <a16:creationId xmlns:a16="http://schemas.microsoft.com/office/drawing/2014/main" id="{7301AF28-F2BA-4295-AD67-02BAC2B92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3114" y="4365625"/>
            <a:ext cx="649287" cy="71438"/>
          </a:xfrm>
          <a:prstGeom prst="line">
            <a:avLst/>
          </a:prstGeom>
          <a:noFill/>
          <a:ln w="57150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346" name="Line 10">
            <a:extLst>
              <a:ext uri="{FF2B5EF4-FFF2-40B4-BE49-F238E27FC236}">
                <a16:creationId xmlns:a16="http://schemas.microsoft.com/office/drawing/2014/main" id="{2E1DF1E5-E72D-4783-A6ED-94C85208F71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91626" y="2133601"/>
            <a:ext cx="576263" cy="142875"/>
          </a:xfrm>
          <a:prstGeom prst="line">
            <a:avLst/>
          </a:prstGeom>
          <a:noFill/>
          <a:ln w="57150">
            <a:solidFill>
              <a:srgbClr val="CC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8"/>
    </mc:Choice>
    <mc:Fallback xmlns="">
      <p:transition spd="slow" advTm="8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8" name="Picture 4">
            <a:extLst>
              <a:ext uri="{FF2B5EF4-FFF2-40B4-BE49-F238E27FC236}">
                <a16:creationId xmlns:a16="http://schemas.microsoft.com/office/drawing/2014/main" id="{48C729E7-62A0-4741-84F7-EF284D7E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 bwMode="auto">
          <a:xfrm>
            <a:off x="1847851" y="260350"/>
            <a:ext cx="4824413" cy="6338888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389" name="Picture 5">
            <a:extLst>
              <a:ext uri="{FF2B5EF4-FFF2-40B4-BE49-F238E27FC236}">
                <a16:creationId xmlns:a16="http://schemas.microsoft.com/office/drawing/2014/main" id="{A3292A31-B801-4461-ADB4-5BC5D93D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1341438"/>
            <a:ext cx="3529012" cy="48244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3"/>
    </mc:Choice>
    <mc:Fallback xmlns="">
      <p:transition spd="slow" advTm="4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Picture 4">
            <a:extLst>
              <a:ext uri="{FF2B5EF4-FFF2-40B4-BE49-F238E27FC236}">
                <a16:creationId xmlns:a16="http://schemas.microsoft.com/office/drawing/2014/main" id="{8D3C6693-593A-4AA8-A42B-B33C42F33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0"/>
          <a:stretch>
            <a:fillRect/>
          </a:stretch>
        </p:blipFill>
        <p:spPr bwMode="auto">
          <a:xfrm>
            <a:off x="1676400" y="333376"/>
            <a:ext cx="4419600" cy="62642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5">
            <a:extLst>
              <a:ext uri="{FF2B5EF4-FFF2-40B4-BE49-F238E27FC236}">
                <a16:creationId xmlns:a16="http://schemas.microsoft.com/office/drawing/2014/main" id="{541B7335-AE79-4A47-AA00-28E3BA43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333376"/>
            <a:ext cx="4351337" cy="3382963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8" name="Picture 6">
            <a:extLst>
              <a:ext uri="{FF2B5EF4-FFF2-40B4-BE49-F238E27FC236}">
                <a16:creationId xmlns:a16="http://schemas.microsoft.com/office/drawing/2014/main" id="{CA184DE2-13DB-42AB-9179-C05747268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932238"/>
            <a:ext cx="4175125" cy="2665412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39" name="Line 7">
            <a:extLst>
              <a:ext uri="{FF2B5EF4-FFF2-40B4-BE49-F238E27FC236}">
                <a16:creationId xmlns:a16="http://schemas.microsoft.com/office/drawing/2014/main" id="{6F7BCDC5-F93A-4391-848A-2F9A306A85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16500" y="3141663"/>
            <a:ext cx="719138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440" name="Line 8">
            <a:extLst>
              <a:ext uri="{FF2B5EF4-FFF2-40B4-BE49-F238E27FC236}">
                <a16:creationId xmlns:a16="http://schemas.microsoft.com/office/drawing/2014/main" id="{26182CE9-70A4-4A94-B1B2-044A4CD2EA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88163" y="3141664"/>
            <a:ext cx="431800" cy="71437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441" name="Line 9">
            <a:extLst>
              <a:ext uri="{FF2B5EF4-FFF2-40B4-BE49-F238E27FC236}">
                <a16:creationId xmlns:a16="http://schemas.microsoft.com/office/drawing/2014/main" id="{38FEC2FC-F85B-4B4F-926E-A4681E54F4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1" y="5157788"/>
            <a:ext cx="504825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"/>
    </mc:Choice>
    <mc:Fallback xmlns="">
      <p:transition spd="slow" advTm="5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>
            <a:extLst>
              <a:ext uri="{FF2B5EF4-FFF2-40B4-BE49-F238E27FC236}">
                <a16:creationId xmlns:a16="http://schemas.microsoft.com/office/drawing/2014/main" id="{4A71C8AA-454C-4281-AAAC-9C11C264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052514"/>
            <a:ext cx="3816350" cy="47529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3" name="Picture 5">
            <a:extLst>
              <a:ext uri="{FF2B5EF4-FFF2-40B4-BE49-F238E27FC236}">
                <a16:creationId xmlns:a16="http://schemas.microsoft.com/office/drawing/2014/main" id="{2C45D9F8-5842-40B6-AA59-CF9055203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260350"/>
            <a:ext cx="4608513" cy="63373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28"/>
    </mc:Choice>
    <mc:Fallback xmlns="">
      <p:transition spd="slow" advTm="2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09B6C90A-C423-4982-9A9E-EA12159F6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64" name="Picture 4">
            <a:extLst>
              <a:ext uri="{FF2B5EF4-FFF2-40B4-BE49-F238E27FC236}">
                <a16:creationId xmlns:a16="http://schemas.microsoft.com/office/drawing/2014/main" id="{0C65A1F4-BD7A-40EF-B47A-B001A572246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60351"/>
            <a:ext cx="8353425" cy="5865813"/>
          </a:xfr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65" name="Text Box 5">
            <a:extLst>
              <a:ext uri="{FF2B5EF4-FFF2-40B4-BE49-F238E27FC236}">
                <a16:creationId xmlns:a16="http://schemas.microsoft.com/office/drawing/2014/main" id="{9B2C71AE-8580-46E3-A4AD-60B28A3DD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076" y="6278564"/>
            <a:ext cx="4537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CC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Interdigital candidiasis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DBD66B63-4EA1-4C93-ACF6-EAA02C664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549275"/>
            <a:ext cx="8642350" cy="597535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CC00"/>
                </a:solidFill>
              </a:rPr>
              <a:t>5- Napkin candidiasis :</a:t>
            </a:r>
            <a:r>
              <a:rPr lang="en-US" altLang="en-US" sz="2800"/>
              <a:t> enhanced by maceration produced by wet diapers</a:t>
            </a:r>
          </a:p>
        </p:txBody>
      </p:sp>
      <p:pic>
        <p:nvPicPr>
          <p:cNvPr id="44037" name="Picture 5">
            <a:extLst>
              <a:ext uri="{FF2B5EF4-FFF2-40B4-BE49-F238E27FC236}">
                <a16:creationId xmlns:a16="http://schemas.microsoft.com/office/drawing/2014/main" id="{CF6C19A0-3951-4071-821E-F592F1D70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r="10039"/>
          <a:stretch>
            <a:fillRect/>
          </a:stretch>
        </p:blipFill>
        <p:spPr bwMode="auto">
          <a:xfrm>
            <a:off x="2495551" y="1844675"/>
            <a:ext cx="7127875" cy="46799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6"/>
    </mc:Choice>
    <mc:Fallback xmlns="">
      <p:transition spd="slow" advTm="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>
            <a:extLst>
              <a:ext uri="{FF2B5EF4-FFF2-40B4-BE49-F238E27FC236}">
                <a16:creationId xmlns:a16="http://schemas.microsoft.com/office/drawing/2014/main" id="{ACFB349B-EA14-4E98-9A18-CCDBBF51CB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6132" name="Picture 4">
            <a:extLst>
              <a:ext uri="{FF2B5EF4-FFF2-40B4-BE49-F238E27FC236}">
                <a16:creationId xmlns:a16="http://schemas.microsoft.com/office/drawing/2014/main" id="{688BF38B-2E8E-46BE-AB67-F2B853BE89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4" r="58395" b="8134"/>
          <a:stretch>
            <a:fillRect/>
          </a:stretch>
        </p:blipFill>
        <p:spPr>
          <a:xfrm>
            <a:off x="2028825" y="981075"/>
            <a:ext cx="8388350" cy="5327650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"/>
    </mc:Choice>
    <mc:Fallback xmlns="">
      <p:transition spd="slow" advTm="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9" name="Rectangle 5">
            <a:extLst>
              <a:ext uri="{FF2B5EF4-FFF2-40B4-BE49-F238E27FC236}">
                <a16:creationId xmlns:a16="http://schemas.microsoft.com/office/drawing/2014/main" id="{722E7E5C-7A5A-4096-A1F0-5F82EFB508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0468" name="Picture 4">
            <a:extLst>
              <a:ext uri="{FF2B5EF4-FFF2-40B4-BE49-F238E27FC236}">
                <a16:creationId xmlns:a16="http://schemas.microsoft.com/office/drawing/2014/main" id="{44D3B1E4-D571-444F-BDF5-0D93DDA8CE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7" t="11774" r="29358" b="58058"/>
          <a:stretch>
            <a:fillRect/>
          </a:stretch>
        </p:blipFill>
        <p:spPr>
          <a:xfrm>
            <a:off x="2208214" y="476251"/>
            <a:ext cx="7704137" cy="6048375"/>
          </a:xfrm>
          <a:noFill/>
          <a:ln w="76200">
            <a:solidFill>
              <a:srgbClr val="CC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8"/>
    </mc:Choice>
    <mc:Fallback xmlns="">
      <p:transition spd="slow" advTm="3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0" name="Picture 4">
            <a:extLst>
              <a:ext uri="{FF2B5EF4-FFF2-40B4-BE49-F238E27FC236}">
                <a16:creationId xmlns:a16="http://schemas.microsoft.com/office/drawing/2014/main" id="{DFBC9655-D104-4F11-9438-DA7837C1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260350"/>
            <a:ext cx="7200900" cy="63373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3"/>
    </mc:Choice>
    <mc:Fallback xmlns="">
      <p:transition spd="slow" advTm="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>
            <a:extLst>
              <a:ext uri="{FF2B5EF4-FFF2-40B4-BE49-F238E27FC236}">
                <a16:creationId xmlns:a16="http://schemas.microsoft.com/office/drawing/2014/main" id="{7A42353C-CC59-4F57-9F0E-44297B3B8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CC00"/>
                </a:solidFill>
              </a:rPr>
              <a:t>6- Candidal paronychia :</a:t>
            </a:r>
            <a:r>
              <a:rPr lang="en-US" altLang="en-US"/>
              <a:t> </a:t>
            </a:r>
            <a:r>
              <a:rPr lang="en-US" altLang="en-US" sz="2800"/>
              <a:t>cushion-like thickening of paronychial tissue, erosions of lateral borders of nail, gradual thickening &amp; discoloration of nail plates, with development of transverse ridges. More in those whose hands are frequently in water as housewives &amp; cocks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4"/>
    </mc:Choice>
    <mc:Fallback xmlns="">
      <p:transition spd="slow" advTm="2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>
            <a:extLst>
              <a:ext uri="{FF2B5EF4-FFF2-40B4-BE49-F238E27FC236}">
                <a16:creationId xmlns:a16="http://schemas.microsoft.com/office/drawing/2014/main" id="{780EE325-D89C-40F9-97CF-A95B62FEA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7"/>
          <a:stretch>
            <a:fillRect/>
          </a:stretch>
        </p:blipFill>
        <p:spPr bwMode="auto">
          <a:xfrm>
            <a:off x="1774825" y="333376"/>
            <a:ext cx="3748088" cy="6264275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9" name="Picture 5">
            <a:extLst>
              <a:ext uri="{FF2B5EF4-FFF2-40B4-BE49-F238E27FC236}">
                <a16:creationId xmlns:a16="http://schemas.microsoft.com/office/drawing/2014/main" id="{3B5101A6-7ADE-4E2D-A92E-EC8EA289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333376"/>
            <a:ext cx="4537075" cy="6264275"/>
          </a:xfrm>
          <a:prstGeom prst="rect">
            <a:avLst/>
          </a:prstGeom>
          <a:solidFill>
            <a:srgbClr val="CCFFFF"/>
          </a:solidFill>
          <a:ln w="38100">
            <a:solidFill>
              <a:srgbClr val="00FF00"/>
            </a:solidFill>
            <a:miter lim="800000"/>
            <a:headEnd/>
            <a:tailEnd/>
          </a:ln>
        </p:spPr>
      </p:pic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20"/>
    </mc:Choice>
    <mc:Fallback xmlns="">
      <p:transition spd="slow" advTm="5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>
            <a:extLst>
              <a:ext uri="{FF2B5EF4-FFF2-40B4-BE49-F238E27FC236}">
                <a16:creationId xmlns:a16="http://schemas.microsoft.com/office/drawing/2014/main" id="{EDD4DA11-60A6-4CD5-BC0C-CB328C428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1196976"/>
            <a:ext cx="8185150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  <a:p>
            <a:pPr>
              <a:lnSpc>
                <a:spcPct val="150000"/>
              </a:lnSpc>
            </a:pPr>
            <a:r>
              <a:rPr lang="en-US" altLang="en-US" b="1">
                <a:solidFill>
                  <a:srgbClr val="FFFF00"/>
                </a:solidFill>
              </a:rPr>
              <a:t>Treatment 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1- Topical nystatin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2- Topical imidazoles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3- Systemic treatment; with ketoconazole,    fluconazole &amp; Itraconazole </a:t>
            </a:r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6"/>
    </mc:Choice>
    <mc:Fallback xmlns="">
      <p:transition spd="slow" advTm="50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BB619FE9-166D-498C-867E-1962F3EF3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1927E0CC-05D0-4886-AE28-F8DE001AB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0532" name="Picture 4">
            <a:extLst>
              <a:ext uri="{FF2B5EF4-FFF2-40B4-BE49-F238E27FC236}">
                <a16:creationId xmlns:a16="http://schemas.microsoft.com/office/drawing/2014/main" id="{6A028769-4171-45BC-86D5-EFCE63EF6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533" name="WordArt 5">
            <a:extLst>
              <a:ext uri="{FF2B5EF4-FFF2-40B4-BE49-F238E27FC236}">
                <a16:creationId xmlns:a16="http://schemas.microsoft.com/office/drawing/2014/main" id="{DF08898B-09F1-425D-961A-8E75AE232E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35188" y="1557338"/>
            <a:ext cx="7848600" cy="424815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1230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THANK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pc="-18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YOU</a:t>
            </a:r>
          </a:p>
        </p:txBody>
      </p:sp>
      <p:pic>
        <p:nvPicPr>
          <p:cNvPr id="15" name="صوت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6"/>
    </mc:Choice>
    <mc:Fallback xmlns="">
      <p:transition spd="slow" advTm="1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DFAF792-F57B-4829-8AF8-AC57860311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908050"/>
          </a:xfrm>
        </p:spPr>
        <p:txBody>
          <a:bodyPr/>
          <a:lstStyle/>
          <a:p>
            <a:br>
              <a:rPr lang="en-US" altLang="en-US" sz="4000">
                <a:solidFill>
                  <a:srgbClr val="FFFF00"/>
                </a:solidFill>
              </a:rPr>
            </a:b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 b="1">
                <a:solidFill>
                  <a:srgbClr val="FFFF00"/>
                </a:solidFill>
              </a:rPr>
              <a:t>(5) Tinea pedis </a:t>
            </a:r>
            <a:br>
              <a:rPr lang="en-US" altLang="en-US" sz="4000" b="1">
                <a:solidFill>
                  <a:srgbClr val="FFFF00"/>
                </a:solidFill>
              </a:rPr>
            </a:br>
            <a:r>
              <a:rPr lang="en-US" altLang="en-US" sz="4000" b="1">
                <a:solidFill>
                  <a:srgbClr val="FFFF00"/>
                </a:solidFill>
              </a:rPr>
              <a:t>( Ringworm of the feet )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D9F625C-24E3-4D8A-962A-42A206DFC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1052514"/>
            <a:ext cx="8362950" cy="6048375"/>
          </a:xfrm>
        </p:spPr>
        <p:txBody>
          <a:bodyPr/>
          <a:lstStyle/>
          <a:p>
            <a:endParaRPr lang="en-US" altLang="en-US" sz="2800"/>
          </a:p>
          <a:p>
            <a:pPr>
              <a:lnSpc>
                <a:spcPct val="150000"/>
              </a:lnSpc>
            </a:pPr>
            <a:r>
              <a:rPr lang="en-US" altLang="en-US" sz="2800"/>
              <a:t>Most common fungal infection (</a:t>
            </a:r>
            <a:r>
              <a:rPr lang="en-US" altLang="en-US" sz="2800">
                <a:solidFill>
                  <a:srgbClr val="CCFF33"/>
                </a:solidFill>
              </a:rPr>
              <a:t> Athlete's foot</a:t>
            </a:r>
            <a:r>
              <a:rPr lang="en-US" altLang="en-US" sz="2800"/>
              <a:t> ), more in adult males</a:t>
            </a:r>
          </a:p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Predisposing factors 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1- Wearing of tight shoes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2- Communal showers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3- Swimming baths   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4- Hyperhydrosis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86"/>
    </mc:Choice>
    <mc:Fallback xmlns="">
      <p:transition spd="slow" advTm="2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>
            <a:extLst>
              <a:ext uri="{FF2B5EF4-FFF2-40B4-BE49-F238E27FC236}">
                <a16:creationId xmlns:a16="http://schemas.microsoft.com/office/drawing/2014/main" id="{5026F6FA-3ECC-41F3-883D-ACF320131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404814"/>
            <a:ext cx="8229600" cy="5976937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</a:rPr>
              <a:t>Clinical varities :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CC00"/>
                </a:solidFill>
              </a:rPr>
              <a:t>1- Interdigital variety :</a:t>
            </a:r>
            <a:r>
              <a:rPr lang="en-US" altLang="en-US"/>
              <a:t> </a:t>
            </a:r>
            <a:r>
              <a:rPr lang="en-US" altLang="en-US" sz="2800"/>
              <a:t>( commonest form ) peeling, maceration &amp; fissuring affecting lateral toe clefts; may involve undersurface of the toes 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CC00"/>
                </a:solidFill>
              </a:rPr>
              <a:t>2- Squamous hyperkeratotic variety :</a:t>
            </a:r>
            <a:r>
              <a:rPr lang="en-US" altLang="en-US"/>
              <a:t> </a:t>
            </a:r>
            <a:r>
              <a:rPr lang="en-US" altLang="en-US" sz="2800"/>
              <a:t>very chronic &amp; resistant to treatment; characterized by erythema &amp; scaling may involve entire sole &amp; sides of feet</a:t>
            </a:r>
          </a:p>
          <a:p>
            <a:pPr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CC00"/>
                </a:solidFill>
              </a:rPr>
              <a:t>3- Vesiculobullous variety :</a:t>
            </a:r>
            <a:r>
              <a:rPr lang="en-US" altLang="en-US"/>
              <a:t> </a:t>
            </a:r>
            <a:r>
              <a:rPr lang="en-US" altLang="en-US" sz="2800"/>
              <a:t>acute vesicular or bullous eruption may involve entire sole</a:t>
            </a:r>
          </a:p>
          <a:p>
            <a:endParaRPr lang="en-US" altLang="en-US"/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85"/>
    </mc:Choice>
    <mc:Fallback xmlns="">
      <p:transition spd="slow" advTm="86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>
            <a:extLst>
              <a:ext uri="{FF2B5EF4-FFF2-40B4-BE49-F238E27FC236}">
                <a16:creationId xmlns:a16="http://schemas.microsoft.com/office/drawing/2014/main" id="{0B8B1349-F24F-4FE0-835F-7843F963F6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404814"/>
            <a:ext cx="8642350" cy="6048375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800">
                <a:solidFill>
                  <a:srgbClr val="FF9933"/>
                </a:solidFill>
              </a:rPr>
              <a:t>     </a:t>
            </a:r>
            <a:endParaRPr lang="en-US" altLang="en-US" sz="2800"/>
          </a:p>
          <a:p>
            <a:pPr>
              <a:lnSpc>
                <a:spcPct val="150000"/>
              </a:lnSpc>
            </a:pPr>
            <a:r>
              <a:rPr lang="en-US" altLang="en-US" sz="2800"/>
              <a:t>Patient may complain of itching, bad smell or 2ry bacterial infection.</a:t>
            </a:r>
          </a:p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FFFF00"/>
                </a:solidFill>
              </a:rPr>
              <a:t>Treatment :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1- Dry the feet thoroughly after bathing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2- Antifungal powder on feet of susceptible    persons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2800"/>
              <a:t>    3- Topical antifungals for mild cases &amp; systemic for extensive lesions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8"/>
    </mc:Choice>
    <mc:Fallback xmlns="">
      <p:transition spd="slow" advTm="32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>
            <a:extLst>
              <a:ext uri="{FF2B5EF4-FFF2-40B4-BE49-F238E27FC236}">
                <a16:creationId xmlns:a16="http://schemas.microsoft.com/office/drawing/2014/main" id="{000B08BA-6A1A-475A-B9BD-0036139F128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258763"/>
            <a:ext cx="5111750" cy="6337300"/>
          </a:xfrm>
          <a:noFill/>
          <a:ln cap="flat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1" name="Picture 5">
            <a:extLst>
              <a:ext uri="{FF2B5EF4-FFF2-40B4-BE49-F238E27FC236}">
                <a16:creationId xmlns:a16="http://schemas.microsoft.com/office/drawing/2014/main" id="{ACEB2F10-4052-483D-A6DB-7C9CE3D3A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260350"/>
            <a:ext cx="3340100" cy="338455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>
            <a:extLst>
              <a:ext uri="{FF2B5EF4-FFF2-40B4-BE49-F238E27FC236}">
                <a16:creationId xmlns:a16="http://schemas.microsoft.com/office/drawing/2014/main" id="{5B545B24-9708-4EDA-B6C1-3A95EF3B0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3716338"/>
            <a:ext cx="3313112" cy="2881312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8"/>
    </mc:Choice>
    <mc:Fallback xmlns="">
      <p:transition spd="slow" advTm="12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654</Words>
  <Application>Microsoft Office PowerPoint</Application>
  <PresentationFormat>Widescreen</PresentationFormat>
  <Paragraphs>81</Paragraphs>
  <Slides>55</Slides>
  <Notes>0</Notes>
  <HiddenSlides>0</HiddenSlides>
  <MMClips>55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Arial Black</vt:lpstr>
      <vt:lpstr>Times New Roman</vt:lpstr>
      <vt:lpstr>Wingdings</vt:lpstr>
      <vt:lpstr>Beam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(5) Tinea pedis  ( Ringworm of the feet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(6) Onychomycosis  ( Tinea unguium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Pityriasis versicolor  ( Tinea versicolor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Candidiasis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Mohamed Aboghareb</dc:creator>
  <cp:lastModifiedBy>Mohamed Aboghareb</cp:lastModifiedBy>
  <cp:revision>1</cp:revision>
  <dcterms:created xsi:type="dcterms:W3CDTF">2020-07-24T16:22:30Z</dcterms:created>
  <dcterms:modified xsi:type="dcterms:W3CDTF">2020-07-24T16:23:38Z</dcterms:modified>
</cp:coreProperties>
</file>