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71" d="100"/>
          <a:sy n="71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5F61796-65C2-4629-BB2D-73AD65D3D0D9}" type="datetimeFigureOut">
              <a:rPr lang="ar-EG" smtClean="0"/>
              <a:t>04/12/1441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9A1EE4-3B98-4994-BBDD-57F5099F907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9854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038A1-D749-42AC-91A8-8EC44FB993B5}" type="slidenum">
              <a:rPr lang="ar-EG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12CA9-FBAB-43ED-AC7C-4A39486CBD31}" type="slidenum">
              <a:rPr lang="ar-EG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E66C8-298E-421C-BA74-B70BB8249214}" type="slidenum">
              <a:rPr lang="ar-EG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992E6-BBD2-43C8-A317-74385EE32592}" type="slidenum">
              <a:rPr lang="ar-EG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4DB57-4CCD-4ED1-AA17-329740392766}" type="slidenum">
              <a:rPr lang="ar-EG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FA711-CD4C-42B4-B95E-164F8EF42299}" type="slidenum">
              <a:rPr lang="ar-EG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40B28-FF4D-4F32-B693-C5305089DBC5}" type="slidenum">
              <a:rPr lang="ar-EG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7F948-F09E-4BFE-B13A-680F978F238F}" type="slidenum">
              <a:rPr lang="ar-EG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AED8A-763B-43E9-9C34-CB25D42AB6FC}" type="slidenum">
              <a:rPr lang="ar-EG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25704-B0B0-4F13-9A2A-E5A910CD153F}" type="slidenum">
              <a:rPr lang="ar-EG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60BEC-ED2F-4CDC-9302-301AED7ABD6D}" type="slidenum">
              <a:rPr lang="ar-EG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DBFBC3-C1E5-4D45-97A8-2E9B449230BA}" type="slidenum">
              <a:rPr lang="ar-EG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E9E7F-1E98-49A8-AB86-A8EA680D6B44}" type="slidenum">
              <a:rPr lang="ar-EG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F9378-1D78-4F27-80B0-35FCA4A5236C}" type="slidenum">
              <a:rPr lang="ar-EG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0CF68-AC27-4C06-BB4A-DE5408D400C8}" type="slidenum">
              <a:rPr lang="ar-EG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79481-A2A9-46FF-A8D6-9F9F76ECA37E}" type="slidenum">
              <a:rPr lang="ar-EG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6328D-E3BF-4510-8911-F638A77C07FE}" type="slidenum">
              <a:rPr lang="ar-EG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0E415-C36C-40FD-888D-C2C3AE657301}" type="slidenum">
              <a:rPr lang="ar-EG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57DE9-D13B-475A-AFB8-3750C85A5BD7}" type="slidenum">
              <a:rPr lang="ar-EG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EB6C0-A35E-4C29-AEB9-7459D7313F98}" type="slidenum">
              <a:rPr lang="ar-EG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827F6-942A-489D-98F9-7C7903447A12}" type="slidenum">
              <a:rPr lang="ar-EG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8B16FB-10BF-44D1-820F-A1D7B1FD2817}" type="slidenum">
              <a:rPr lang="ar-EG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878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183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3478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4452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1469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52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0967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0074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1142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ar-EG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171684-08A5-4419-98EB-1349F698AA98}" type="slidenum">
              <a:rPr lang="ar-EG" smtClean="0">
                <a:solidFill>
                  <a:srgbClr val="434342"/>
                </a:solidFill>
              </a:rPr>
              <a:pPr/>
              <a:t>‹#›</a:t>
            </a:fld>
            <a:endParaRPr lang="ar-EG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3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6938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7269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9.jpeg"/><Relationship Id="rId5" Type="http://schemas.openxmlformats.org/officeDocument/2006/relationships/hyperlink" Target="file:///J:\dermatologic%20emergencies\HTML\P4-45.htm" TargetMode="Externa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jpeg"/><Relationship Id="rId5" Type="http://schemas.openxmlformats.org/officeDocument/2006/relationships/hyperlink" Target="file:///J:\dermatologic%20emergencies\HTML\P4-43.htm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.jpeg"/><Relationship Id="rId5" Type="http://schemas.openxmlformats.org/officeDocument/2006/relationships/hyperlink" Target="file:///J:\dermatologic%20emergencies\HTML\P4-46.htm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35075"/>
            <a:ext cx="8229600" cy="3827463"/>
          </a:xfrm>
        </p:spPr>
        <p:txBody>
          <a:bodyPr/>
          <a:lstStyle/>
          <a:p>
            <a:pPr algn="ctr"/>
            <a:br>
              <a:rPr lang="en-US" sz="6300" dirty="0">
                <a:latin typeface="Impact" pitchFamily="34" charset="0"/>
              </a:rPr>
            </a:br>
            <a:r>
              <a:rPr lang="en-US" sz="5400" b="1" dirty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URTICARIA</a:t>
            </a:r>
            <a:br>
              <a:rPr lang="en-US" sz="6300" dirty="0">
                <a:latin typeface="Impact" pitchFamily="34" charset="0"/>
              </a:rPr>
            </a:br>
            <a:br>
              <a:rPr lang="en-US" sz="6300" dirty="0">
                <a:latin typeface="Impact" pitchFamily="34" charset="0"/>
              </a:rPr>
            </a:br>
            <a:br>
              <a:rPr lang="ar-EG" sz="2800" dirty="0">
                <a:solidFill>
                  <a:srgbClr val="FF00FF"/>
                </a:solidFill>
                <a:latin typeface="Impact" pitchFamily="34" charset="0"/>
              </a:rPr>
            </a:br>
            <a:endParaRPr lang="en-US" sz="2800" dirty="0">
              <a:solidFill>
                <a:srgbClr val="FF00FF"/>
              </a:solidFill>
              <a:latin typeface="Impact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6473"/>
      </p:ext>
    </p:extLst>
  </p:cSld>
  <p:clrMapOvr>
    <a:masterClrMapping/>
  </p:clrMapOvr>
  <p:transition advTm="1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P4-4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81075"/>
            <a:ext cx="5329237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5205"/>
      </p:ext>
    </p:extLst>
  </p:cSld>
  <p:clrMapOvr>
    <a:masterClrMapping/>
  </p:clrMapOvr>
  <p:transition advTm="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2275" name="Picture 3" descr="urticar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48369" r="41168" b="8664"/>
          <a:stretch>
            <a:fillRect/>
          </a:stretch>
        </p:blipFill>
        <p:spPr>
          <a:xfrm>
            <a:off x="684213" y="476250"/>
            <a:ext cx="7416800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82447"/>
      </p:ext>
    </p:extLst>
  </p:cSld>
  <p:clrMapOvr>
    <a:masterClrMapping/>
  </p:clrMapOvr>
  <p:transition advTm="9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4323" name="Picture 3" descr="urticar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0" t="67450" b="10277"/>
          <a:stretch>
            <a:fillRect/>
          </a:stretch>
        </p:blipFill>
        <p:spPr>
          <a:xfrm>
            <a:off x="503238" y="1008063"/>
            <a:ext cx="8101012" cy="522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09750"/>
      </p:ext>
    </p:extLst>
  </p:cSld>
  <p:clrMapOvr>
    <a:masterClrMapping/>
  </p:clrMapOvr>
  <p:transition advTm="212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0227" name="Picture 3" descr="kuio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r="12698" b="70311"/>
          <a:stretch>
            <a:fillRect/>
          </a:stretch>
        </p:blipFill>
        <p:spPr>
          <a:xfrm>
            <a:off x="179388" y="1052513"/>
            <a:ext cx="8928100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8780"/>
      </p:ext>
    </p:extLst>
  </p:cSld>
  <p:clrMapOvr>
    <a:masterClrMapping/>
  </p:clrMapOvr>
  <p:transition advTm="25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sz="5400" u="sng" dirty="0">
                <a:solidFill>
                  <a:srgbClr val="FF0066"/>
                </a:solidFill>
              </a:rPr>
              <a:t>Clinical varieties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556792"/>
            <a:ext cx="7520940" cy="329181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0"/>
            <a:endParaRPr lang="en-US" sz="4000" dirty="0">
              <a:latin typeface="Arial Black" pitchFamily="34" charset="0"/>
            </a:endParaRPr>
          </a:p>
          <a:p>
            <a:pPr algn="ctr" rtl="0"/>
            <a:r>
              <a:rPr lang="en-US" sz="4000" dirty="0" err="1">
                <a:latin typeface="Arial Black" pitchFamily="34" charset="0"/>
              </a:rPr>
              <a:t>Papular</a:t>
            </a:r>
            <a:r>
              <a:rPr lang="en-US" sz="4000" dirty="0">
                <a:latin typeface="Arial Black" pitchFamily="34" charset="0"/>
              </a:rPr>
              <a:t> </a:t>
            </a:r>
            <a:r>
              <a:rPr lang="en-US" sz="4000" dirty="0" err="1">
                <a:latin typeface="Arial Black" pitchFamily="34" charset="0"/>
              </a:rPr>
              <a:t>Urticaria</a:t>
            </a:r>
            <a:endParaRPr lang="en-US" sz="4000" dirty="0">
              <a:latin typeface="Arial Black" pitchFamily="34" charset="0"/>
            </a:endParaRPr>
          </a:p>
          <a:p>
            <a:pPr algn="ctr" rtl="0"/>
            <a:r>
              <a:rPr lang="en-US" sz="4000" dirty="0">
                <a:latin typeface="Arial Black" pitchFamily="34" charset="0"/>
              </a:rPr>
              <a:t>Physical </a:t>
            </a:r>
            <a:r>
              <a:rPr lang="en-US" sz="4000" dirty="0" err="1">
                <a:latin typeface="Arial Black" pitchFamily="34" charset="0"/>
              </a:rPr>
              <a:t>Urticaria</a:t>
            </a:r>
            <a:endParaRPr lang="en-US" sz="4000" dirty="0">
              <a:latin typeface="Arial Black" pitchFamily="34" charset="0"/>
            </a:endParaRPr>
          </a:p>
          <a:p>
            <a:pPr algn="ctr" rtl="0"/>
            <a:r>
              <a:rPr lang="en-US" sz="4000" dirty="0" err="1">
                <a:latin typeface="Arial Black" pitchFamily="34" charset="0"/>
              </a:rPr>
              <a:t>Angiodema</a:t>
            </a:r>
            <a:endParaRPr lang="en-US" sz="4000" dirty="0">
              <a:latin typeface="Arial Black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39836"/>
      </p:ext>
    </p:extLst>
  </p:cSld>
  <p:clrMapOvr>
    <a:masterClrMapping/>
  </p:clrMapOvr>
  <p:transition advTm="10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63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63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637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sz="5400" u="sng" dirty="0">
                <a:solidFill>
                  <a:srgbClr val="FF0066"/>
                </a:solidFill>
              </a:rPr>
              <a:t>Treatment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628800"/>
            <a:ext cx="7520940" cy="42484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dk1"/>
                </a:solidFill>
                <a:latin typeface="Arial Black" pitchFamily="34" charset="0"/>
              </a:rPr>
              <a:t>Treatment of the cause</a:t>
            </a:r>
          </a:p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dk1"/>
                </a:solidFill>
                <a:latin typeface="Arial Black" pitchFamily="34" charset="0"/>
              </a:rPr>
              <a:t>Antihistamines</a:t>
            </a:r>
          </a:p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dk1"/>
                </a:solidFill>
                <a:latin typeface="Arial Black" pitchFamily="34" charset="0"/>
              </a:rPr>
              <a:t>Systemic steroids</a:t>
            </a:r>
          </a:p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dk1"/>
                </a:solidFill>
                <a:latin typeface="Arial Black" pitchFamily="34" charset="0"/>
              </a:rPr>
              <a:t>Topical </a:t>
            </a:r>
            <a:r>
              <a:rPr lang="en-US" sz="4000" dirty="0" err="1">
                <a:solidFill>
                  <a:schemeClr val="dk1"/>
                </a:solidFill>
                <a:latin typeface="Arial Black" pitchFamily="34" charset="0"/>
              </a:rPr>
              <a:t>antipruritics</a:t>
            </a:r>
            <a:endParaRPr lang="en-US" sz="4000" dirty="0">
              <a:solidFill>
                <a:schemeClr val="dk1"/>
              </a:solidFill>
              <a:latin typeface="Arial Black" pitchFamily="34" charset="0"/>
            </a:endParaRPr>
          </a:p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dk1"/>
                </a:solidFill>
                <a:latin typeface="Arial Black" pitchFamily="34" charset="0"/>
              </a:rPr>
              <a:t>adrenaline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675595"/>
      </p:ext>
    </p:extLst>
  </p:cSld>
  <p:clrMapOvr>
    <a:masterClrMapping/>
  </p:clrMapOvr>
  <p:transition advTm="66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sz="4000" dirty="0" err="1">
                <a:solidFill>
                  <a:srgbClr val="FF0000"/>
                </a:solidFill>
                <a:latin typeface="Arial Black" pitchFamily="34" charset="0"/>
              </a:rPr>
              <a:t>Papular</a:t>
            </a:r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Black" pitchFamily="34" charset="0"/>
              </a:rPr>
              <a:t>Urticaria</a:t>
            </a:r>
            <a:endParaRPr lang="en-US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180579" y="1988840"/>
            <a:ext cx="8747521" cy="357984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l" rtl="0">
              <a:lnSpc>
                <a:spcPct val="80000"/>
              </a:lnSpc>
              <a:buFont typeface="Arial" pitchFamily="34" charset="0"/>
              <a:buChar char="•"/>
            </a:pPr>
            <a:r>
              <a:rPr lang="en-US" sz="2800" dirty="0"/>
              <a:t>Clinical variety of </a:t>
            </a:r>
            <a:r>
              <a:rPr lang="en-US" sz="2800" dirty="0" err="1"/>
              <a:t>urticaria</a:t>
            </a:r>
            <a:r>
              <a:rPr lang="en-US" sz="2800" dirty="0"/>
              <a:t> caused by insects as mosquitoes and fleas.</a:t>
            </a:r>
          </a:p>
          <a:p>
            <a:pPr marL="571500" indent="-571500" algn="l" rtl="0">
              <a:lnSpc>
                <a:spcPct val="80000"/>
              </a:lnSpc>
              <a:buFont typeface="Arial" pitchFamily="34" charset="0"/>
              <a:buChar char="•"/>
            </a:pPr>
            <a:r>
              <a:rPr lang="en-US" sz="3600" u="sng" dirty="0">
                <a:solidFill>
                  <a:srgbClr val="FF00FF"/>
                </a:solidFill>
              </a:rPr>
              <a:t>Clinical picture:</a:t>
            </a:r>
          </a:p>
          <a:p>
            <a:pPr algn="l" rtl="0">
              <a:lnSpc>
                <a:spcPct val="80000"/>
              </a:lnSpc>
            </a:pPr>
            <a:r>
              <a:rPr lang="en-US" sz="2800" dirty="0"/>
              <a:t>Infants and children</a:t>
            </a:r>
          </a:p>
          <a:p>
            <a:pPr algn="l" rtl="0">
              <a:lnSpc>
                <a:spcPct val="80000"/>
              </a:lnSpc>
            </a:pPr>
            <a:r>
              <a:rPr lang="en-US" sz="2800" dirty="0"/>
              <a:t>itching</a:t>
            </a:r>
          </a:p>
          <a:p>
            <a:pPr algn="l" rtl="0">
              <a:lnSpc>
                <a:spcPct val="80000"/>
              </a:lnSpc>
            </a:pPr>
            <a:r>
              <a:rPr lang="en-US" sz="2800" dirty="0"/>
              <a:t>Extremities</a:t>
            </a:r>
          </a:p>
          <a:p>
            <a:pPr algn="l" rtl="0">
              <a:lnSpc>
                <a:spcPct val="80000"/>
              </a:lnSpc>
            </a:pPr>
            <a:r>
              <a:rPr lang="en-US" sz="2800" dirty="0"/>
              <a:t>Itchy urticarial wheal           firm pruritic papule                    v    vesicle and pustule (infection).</a:t>
            </a:r>
          </a:p>
          <a:p>
            <a:pPr algn="l" rtl="0">
              <a:lnSpc>
                <a:spcPct val="80000"/>
              </a:lnSpc>
            </a:pP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90468" name="Line 4"/>
          <p:cNvSpPr>
            <a:spLocks noChangeShapeType="1"/>
          </p:cNvSpPr>
          <p:nvPr/>
        </p:nvSpPr>
        <p:spPr bwMode="auto">
          <a:xfrm>
            <a:off x="4122163" y="4781163"/>
            <a:ext cx="720725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sp>
        <p:nvSpPr>
          <p:cNvPr id="190469" name="Line 5"/>
          <p:cNvSpPr>
            <a:spLocks noChangeShapeType="1"/>
          </p:cNvSpPr>
          <p:nvPr/>
        </p:nvSpPr>
        <p:spPr bwMode="auto">
          <a:xfrm>
            <a:off x="216824" y="5157192"/>
            <a:ext cx="826783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66484"/>
      </p:ext>
    </p:extLst>
  </p:cSld>
  <p:clrMapOvr>
    <a:masterClrMapping/>
  </p:clrMapOvr>
  <p:transition advTm="67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4813"/>
            <a:ext cx="4535487" cy="61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9843"/>
      </p:ext>
    </p:extLst>
  </p:cSld>
  <p:clrMapOvr>
    <a:masterClrMapping/>
  </p:clrMapOvr>
  <p:transition advTm="12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94563" name="Picture 3" descr="7y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11786" r="27643" b="58015"/>
          <a:stretch>
            <a:fillRect/>
          </a:stretch>
        </p:blipFill>
        <p:spPr>
          <a:xfrm>
            <a:off x="539750" y="620713"/>
            <a:ext cx="8316913" cy="574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45276"/>
      </p:ext>
    </p:extLst>
  </p:cSld>
  <p:clrMapOvr>
    <a:masterClrMapping/>
  </p:clrMapOvr>
  <p:transition advTm="12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 Black" pitchFamily="34" charset="0"/>
              </a:rPr>
              <a:t>Prurigo</a:t>
            </a:r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 of </a:t>
            </a:r>
            <a:r>
              <a:rPr lang="en-US" sz="4000" dirty="0" err="1">
                <a:solidFill>
                  <a:srgbClr val="FF0000"/>
                </a:solidFill>
                <a:latin typeface="Arial Black" pitchFamily="34" charset="0"/>
              </a:rPr>
              <a:t>Hebra</a:t>
            </a:r>
            <a:endParaRPr lang="en-US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484784"/>
            <a:ext cx="8928992" cy="37444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l" rtl="0">
              <a:lnSpc>
                <a:spcPct val="90000"/>
              </a:lnSpc>
              <a:buFont typeface="Arial" pitchFamily="34" charset="0"/>
              <a:buChar char="•"/>
            </a:pPr>
            <a:endParaRPr lang="en-US" sz="2800" dirty="0">
              <a:solidFill>
                <a:schemeClr val="dk1"/>
              </a:solidFill>
            </a:endParaRPr>
          </a:p>
          <a:p>
            <a:pPr marL="457200" indent="-457200" algn="l" rtl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Continuation of </a:t>
            </a:r>
            <a:r>
              <a:rPr lang="en-US" sz="2800" dirty="0" err="1">
                <a:solidFill>
                  <a:schemeClr val="dk1"/>
                </a:solidFill>
              </a:rPr>
              <a:t>papular</a:t>
            </a:r>
            <a:r>
              <a:rPr lang="en-US" sz="2800" dirty="0">
                <a:solidFill>
                  <a:schemeClr val="dk1"/>
                </a:solidFill>
              </a:rPr>
              <a:t>  </a:t>
            </a:r>
            <a:r>
              <a:rPr lang="en-US" sz="2800" dirty="0" err="1">
                <a:solidFill>
                  <a:schemeClr val="dk1"/>
                </a:solidFill>
              </a:rPr>
              <a:t>Urticaria</a:t>
            </a:r>
            <a:endParaRPr lang="en-US" sz="2800" dirty="0">
              <a:solidFill>
                <a:schemeClr val="dk1"/>
              </a:solidFill>
            </a:endParaRPr>
          </a:p>
          <a:p>
            <a:pPr marL="457200" indent="-457200" algn="l" rtl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Disease of childhood</a:t>
            </a:r>
          </a:p>
          <a:p>
            <a:pPr marL="457200" indent="-457200" algn="l" rtl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Affect extensor surfaces  then progress to involve all body .           </a:t>
            </a:r>
          </a:p>
          <a:p>
            <a:pPr marL="457200" indent="-457200" algn="l" rtl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Dryness, excoriated papules and </a:t>
            </a:r>
            <a:r>
              <a:rPr lang="en-US" sz="2800" dirty="0" err="1">
                <a:solidFill>
                  <a:schemeClr val="dk1"/>
                </a:solidFill>
              </a:rPr>
              <a:t>lichenification</a:t>
            </a: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98444"/>
      </p:ext>
    </p:extLst>
  </p:cSld>
  <p:clrMapOvr>
    <a:masterClrMapping/>
  </p:clrMapOvr>
  <p:transition advTm="15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u="sng" dirty="0" err="1">
                <a:solidFill>
                  <a:srgbClr val="FF0066"/>
                </a:solidFill>
              </a:rPr>
              <a:t>DEFinition</a:t>
            </a:r>
            <a:r>
              <a:rPr lang="en-US" u="sng" dirty="0">
                <a:solidFill>
                  <a:srgbClr val="FF0066"/>
                </a:solidFill>
              </a:rPr>
              <a:t>:</a:t>
            </a:r>
            <a:br>
              <a:rPr lang="en-US" sz="4000" u="sng" dirty="0"/>
            </a:br>
            <a:endParaRPr lang="en-US" sz="4000" u="sng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00628"/>
            <a:ext cx="8568952" cy="463262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sz="2800" dirty="0"/>
              <a:t>Transient eruption of erythematous or edematous swellings of the dermis, usually associated with itching.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sz="2800" dirty="0"/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sz="2800" u="sng" dirty="0">
                <a:solidFill>
                  <a:srgbClr val="FF0066"/>
                </a:solidFill>
              </a:rPr>
              <a:t>Pathogenesis</a:t>
            </a:r>
            <a:r>
              <a:rPr lang="en-US" sz="2800" dirty="0">
                <a:solidFill>
                  <a:srgbClr val="FF0066"/>
                </a:solidFill>
              </a:rPr>
              <a:t>: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sz="2800" dirty="0">
              <a:solidFill>
                <a:srgbClr val="FF0066"/>
              </a:solidFill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sz="2800" dirty="0"/>
              <a:t>  Histamine release           capillary permeability          extravasation of protein and fluids.</a:t>
            </a:r>
          </a:p>
        </p:txBody>
      </p:sp>
      <p:sp>
        <p:nvSpPr>
          <p:cNvPr id="161797" name="Line 5"/>
          <p:cNvSpPr>
            <a:spLocks noChangeShapeType="1"/>
          </p:cNvSpPr>
          <p:nvPr/>
        </p:nvSpPr>
        <p:spPr bwMode="auto">
          <a:xfrm>
            <a:off x="179512" y="4437062"/>
            <a:ext cx="57549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 flipV="1">
            <a:off x="4478425" y="3786981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sp>
        <p:nvSpPr>
          <p:cNvPr id="161799" name="Line 7"/>
          <p:cNvSpPr>
            <a:spLocks noChangeShapeType="1"/>
          </p:cNvSpPr>
          <p:nvPr/>
        </p:nvSpPr>
        <p:spPr bwMode="auto">
          <a:xfrm>
            <a:off x="3563987" y="4077072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142"/>
      </p:ext>
    </p:extLst>
  </p:cSld>
  <p:clrMapOvr>
    <a:masterClrMapping/>
  </p:clrMapOvr>
  <p:transition advTm="10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p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103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73075"/>
      </p:ext>
    </p:extLst>
  </p:cSld>
  <p:clrMapOvr>
    <a:masterClrMapping/>
  </p:clrMapOvr>
  <p:transition advTm="9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Prurigo (nodular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0"/>
            <a:ext cx="403225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7284"/>
      </p:ext>
    </p:extLst>
  </p:cSld>
  <p:clrMapOvr>
    <a:masterClrMapping/>
  </p:clrMapOvr>
  <p:transition advTm="4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sz="4000" dirty="0" err="1">
                <a:solidFill>
                  <a:srgbClr val="FF0000"/>
                </a:solidFill>
                <a:latin typeface="Arial Black" pitchFamily="34" charset="0"/>
              </a:rPr>
              <a:t>Angiodema</a:t>
            </a:r>
            <a:endParaRPr lang="en-US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00628"/>
            <a:ext cx="8568952" cy="357984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More deep swelling that affect the deeper dermis or  </a:t>
            </a:r>
            <a:r>
              <a:rPr lang="en-US" sz="2800" dirty="0" err="1">
                <a:solidFill>
                  <a:schemeClr val="dk1"/>
                </a:solidFill>
              </a:rPr>
              <a:t>subcutaneos</a:t>
            </a:r>
            <a:r>
              <a:rPr lang="en-US" sz="2800" dirty="0">
                <a:solidFill>
                  <a:schemeClr val="dk1"/>
                </a:solidFill>
              </a:rPr>
              <a:t> tissue.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May affect the MM (!!! Larynx)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Usually in the distensible tissues: eye lids, lips, ear lobules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8854"/>
      </p:ext>
    </p:extLst>
  </p:cSld>
  <p:clrMapOvr>
    <a:masterClrMapping/>
  </p:clrMapOvr>
  <p:transition advTm="37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5363654" y="1036137"/>
            <a:ext cx="2304689" cy="64807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55576" y="1052736"/>
            <a:ext cx="1656183" cy="64807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 err="1">
                <a:solidFill>
                  <a:srgbClr val="FF0066"/>
                </a:solidFill>
              </a:rPr>
              <a:t>Urticaria</a:t>
            </a:r>
            <a:r>
              <a:rPr lang="en-US" sz="4000" u="sng" dirty="0">
                <a:solidFill>
                  <a:srgbClr val="FF0066"/>
                </a:solidFill>
              </a:rPr>
              <a:t> Classification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100628"/>
            <a:ext cx="8236396" cy="3579849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en-US" sz="2000" i="1" dirty="0">
                <a:solidFill>
                  <a:srgbClr val="660033"/>
                </a:solidFill>
                <a:latin typeface="Arial Black" pitchFamily="34" charset="0"/>
              </a:rPr>
              <a:t>    Duration</a:t>
            </a:r>
            <a:r>
              <a:rPr lang="en-US" sz="2000" dirty="0">
                <a:solidFill>
                  <a:srgbClr val="660033"/>
                </a:solidFill>
                <a:latin typeface="Arial Black" pitchFamily="34" charset="0"/>
              </a:rPr>
              <a:t>                                        Pathogenesis  </a:t>
            </a:r>
          </a:p>
          <a:p>
            <a:pPr algn="l">
              <a:buFontTx/>
              <a:buNone/>
            </a:pPr>
            <a:endParaRPr lang="en-US" dirty="0"/>
          </a:p>
          <a:p>
            <a:pPr algn="l">
              <a:buFontTx/>
              <a:buNone/>
            </a:pPr>
            <a:endParaRPr lang="en-US" dirty="0"/>
          </a:p>
          <a:p>
            <a:pPr algn="l">
              <a:buFontTx/>
              <a:buNone/>
            </a:pPr>
            <a:r>
              <a:rPr lang="en-US" sz="2400" dirty="0">
                <a:latin typeface="Arial Black" pitchFamily="34" charset="0"/>
              </a:rPr>
              <a:t>Acute </a:t>
            </a:r>
            <a:r>
              <a:rPr lang="en-US" sz="2400" dirty="0"/>
              <a:t>       </a:t>
            </a:r>
            <a:r>
              <a:rPr lang="en-US" sz="2400" dirty="0">
                <a:latin typeface="Arial Black" pitchFamily="34" charset="0"/>
              </a:rPr>
              <a:t>chronic        </a:t>
            </a:r>
          </a:p>
          <a:p>
            <a:pPr algn="l">
              <a:buFontTx/>
              <a:buNone/>
            </a:pPr>
            <a:r>
              <a:rPr lang="en-US" sz="2400" dirty="0"/>
              <a:t>                        </a:t>
            </a:r>
          </a:p>
          <a:p>
            <a:pPr algn="l">
              <a:buFontTx/>
              <a:buNone/>
            </a:pPr>
            <a:r>
              <a:rPr lang="en-US" sz="2400" dirty="0"/>
              <a:t>                                         </a:t>
            </a:r>
            <a:r>
              <a:rPr lang="en-US" sz="2000" dirty="0">
                <a:latin typeface="Arial Black" pitchFamily="34" charset="0"/>
              </a:rPr>
              <a:t>immunologic    non immunologic  </a:t>
            </a:r>
          </a:p>
        </p:txBody>
      </p:sp>
      <p:sp>
        <p:nvSpPr>
          <p:cNvPr id="163844" name="Line 4"/>
          <p:cNvSpPr>
            <a:spLocks noChangeShapeType="1"/>
          </p:cNvSpPr>
          <p:nvPr/>
        </p:nvSpPr>
        <p:spPr bwMode="auto">
          <a:xfrm>
            <a:off x="1835695" y="1847170"/>
            <a:ext cx="504057" cy="5017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sp>
        <p:nvSpPr>
          <p:cNvPr id="163846" name="Line 6"/>
          <p:cNvSpPr>
            <a:spLocks noChangeShapeType="1"/>
          </p:cNvSpPr>
          <p:nvPr/>
        </p:nvSpPr>
        <p:spPr bwMode="auto">
          <a:xfrm flipH="1">
            <a:off x="4572000" y="1700808"/>
            <a:ext cx="1440160" cy="1656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sp>
        <p:nvSpPr>
          <p:cNvPr id="163847" name="Line 7"/>
          <p:cNvSpPr>
            <a:spLocks noChangeShapeType="1"/>
          </p:cNvSpPr>
          <p:nvPr/>
        </p:nvSpPr>
        <p:spPr bwMode="auto">
          <a:xfrm>
            <a:off x="6660232" y="1847170"/>
            <a:ext cx="792088" cy="15098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sp>
        <p:nvSpPr>
          <p:cNvPr id="163848" name="Line 8"/>
          <p:cNvSpPr>
            <a:spLocks noChangeShapeType="1"/>
          </p:cNvSpPr>
          <p:nvPr/>
        </p:nvSpPr>
        <p:spPr bwMode="auto">
          <a:xfrm flipH="1">
            <a:off x="447674" y="1700807"/>
            <a:ext cx="667941" cy="4344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3126"/>
      </p:ext>
    </p:extLst>
  </p:cSld>
  <p:clrMapOvr>
    <a:masterClrMapping/>
  </p:clrMapOvr>
  <p:transition advTm="19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u="sng" dirty="0">
                <a:solidFill>
                  <a:srgbClr val="FF0066"/>
                </a:solidFill>
              </a:rPr>
              <a:t>Etiology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100628"/>
            <a:ext cx="8136904" cy="45606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Drugs</a:t>
            </a:r>
            <a:r>
              <a:rPr lang="en-US" sz="2800" dirty="0"/>
              <a:t>: abs. and NSAIDs.</a:t>
            </a:r>
          </a:p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Foods</a:t>
            </a:r>
            <a:r>
              <a:rPr lang="en-US" sz="2800" dirty="0"/>
              <a:t>: eggs, fish </a:t>
            </a:r>
            <a:r>
              <a:rPr lang="en-US" sz="2800" dirty="0">
                <a:latin typeface="Times New Roman"/>
              </a:rPr>
              <a:t>……</a:t>
            </a:r>
            <a:r>
              <a:rPr lang="en-US" sz="2800" dirty="0"/>
              <a:t>.</a:t>
            </a:r>
          </a:p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Insect</a:t>
            </a:r>
            <a:r>
              <a:rPr lang="en-US" sz="2800" dirty="0"/>
              <a:t> bites and stings</a:t>
            </a:r>
          </a:p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Inhalant</a:t>
            </a:r>
            <a:r>
              <a:rPr lang="en-US" sz="2800" dirty="0"/>
              <a:t>: sprays, pollens</a:t>
            </a:r>
          </a:p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Infections and Infestations</a:t>
            </a:r>
            <a:r>
              <a:rPr lang="en-US" sz="2800" dirty="0"/>
              <a:t>: sinusitis , tonsillitis and </a:t>
            </a:r>
            <a:r>
              <a:rPr lang="en-US" sz="2800" dirty="0" err="1"/>
              <a:t>ascaris</a:t>
            </a:r>
            <a:endParaRPr lang="en-US" sz="2800" dirty="0"/>
          </a:p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Physical agents</a:t>
            </a:r>
            <a:r>
              <a:rPr lang="en-US" sz="2800" dirty="0"/>
              <a:t>: heat, cold</a:t>
            </a:r>
          </a:p>
          <a:p>
            <a:pPr marL="609600" indent="-6096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660033"/>
                </a:solidFill>
              </a:rPr>
              <a:t>Stress</a:t>
            </a:r>
            <a:r>
              <a:rPr lang="en-US" sz="2800" dirty="0"/>
              <a:t>.</a:t>
            </a:r>
          </a:p>
          <a:p>
            <a:pPr marL="609600" indent="-609600" algn="l" rtl="0"/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0823"/>
      </p:ext>
    </p:extLst>
  </p:cSld>
  <p:clrMapOvr>
    <a:masterClrMapping/>
  </p:clrMapOvr>
  <p:transition advTm="60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sz="5400" u="sng" dirty="0">
                <a:solidFill>
                  <a:srgbClr val="FF0066"/>
                </a:solidFill>
              </a:rPr>
              <a:t>Clinical picture: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28801"/>
            <a:ext cx="8712968" cy="2160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 rtl="0"/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Lesion: </a:t>
            </a:r>
            <a:r>
              <a:rPr lang="en-US" sz="2800" dirty="0"/>
              <a:t>Wheal  of variable Number, size and shape</a:t>
            </a:r>
          </a:p>
          <a:p>
            <a:pPr algn="l" rtl="0"/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Site:</a:t>
            </a:r>
            <a:r>
              <a:rPr lang="en-US" sz="3200" dirty="0"/>
              <a:t> </a:t>
            </a:r>
            <a:r>
              <a:rPr lang="en-US" sz="2800" dirty="0"/>
              <a:t>any site (skin and MM)</a:t>
            </a:r>
          </a:p>
          <a:p>
            <a:pPr algn="l" rtl="0"/>
            <a:r>
              <a:rPr lang="en-US" sz="3200" u="sng" dirty="0">
                <a:solidFill>
                  <a:srgbClr val="C00000"/>
                </a:solidFill>
                <a:latin typeface="Arial Black" pitchFamily="34" charset="0"/>
              </a:rPr>
              <a:t>Duration: </a:t>
            </a:r>
            <a:r>
              <a:rPr lang="en-US" sz="2800" dirty="0"/>
              <a:t>&lt; 24 h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6257"/>
      </p:ext>
    </p:extLst>
  </p:cSld>
  <p:clrMapOvr>
    <a:masterClrMapping/>
  </p:clrMapOvr>
  <p:transition advTm="22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img0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345363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718"/>
      </p:ext>
    </p:extLst>
  </p:cSld>
  <p:clrMapOvr>
    <a:masterClrMapping/>
  </p:clrMapOvr>
  <p:transition advTm="11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img00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532765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17454"/>
      </p:ext>
    </p:extLst>
  </p:cSld>
  <p:clrMapOvr>
    <a:masterClrMapping/>
  </p:clrMapOvr>
  <p:transition advTm="4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P4-4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4338"/>
          <a:stretch>
            <a:fillRect/>
          </a:stretch>
        </p:blipFill>
        <p:spPr bwMode="auto">
          <a:xfrm>
            <a:off x="1331913" y="692150"/>
            <a:ext cx="6048375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41629"/>
      </p:ext>
    </p:extLst>
  </p:cSld>
  <p:clrMapOvr>
    <a:masterClrMapping/>
  </p:clrMapOvr>
  <p:transition advTm="17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P4-46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5040313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7554"/>
      </p:ext>
    </p:extLst>
  </p:cSld>
  <p:clrMapOvr>
    <a:masterClrMapping/>
  </p:clrMapOvr>
  <p:transition advTm="2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3.2|39.1|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251</Words>
  <Application>Microsoft Office PowerPoint</Application>
  <PresentationFormat>On-screen Show (4:3)</PresentationFormat>
  <Paragraphs>76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Franklin Gothic Book</vt:lpstr>
      <vt:lpstr>Franklin Gothic Medium</vt:lpstr>
      <vt:lpstr>Impact</vt:lpstr>
      <vt:lpstr>Times New Roman</vt:lpstr>
      <vt:lpstr>Wingdings</vt:lpstr>
      <vt:lpstr>Angles</vt:lpstr>
      <vt:lpstr> URTICARIA   </vt:lpstr>
      <vt:lpstr>DEFinition: </vt:lpstr>
      <vt:lpstr>Urticaria Classification</vt:lpstr>
      <vt:lpstr>Etiology </vt:lpstr>
      <vt:lpstr>Clinical picture: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varieties</vt:lpstr>
      <vt:lpstr>Treatment</vt:lpstr>
      <vt:lpstr>Papular Urticaria</vt:lpstr>
      <vt:lpstr>PowerPoint Presentation</vt:lpstr>
      <vt:lpstr>PowerPoint Presentation</vt:lpstr>
      <vt:lpstr>Prurigo of Hebra</vt:lpstr>
      <vt:lpstr>PowerPoint Presentation</vt:lpstr>
      <vt:lpstr>PowerPoint Presentation</vt:lpstr>
      <vt:lpstr>Angiodema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URTICARIA</dc:title>
  <dc:creator>ELBOSTAN</dc:creator>
  <cp:lastModifiedBy>Mohamed Aboghareb</cp:lastModifiedBy>
  <cp:revision>12</cp:revision>
  <dcterms:created xsi:type="dcterms:W3CDTF">2020-07-07T00:07:05Z</dcterms:created>
  <dcterms:modified xsi:type="dcterms:W3CDTF">2020-07-24T16:47:10Z</dcterms:modified>
</cp:coreProperties>
</file>