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5" r:id="rId28"/>
    <p:sldId id="306" r:id="rId29"/>
    <p:sldId id="307" r:id="rId30"/>
    <p:sldId id="309" r:id="rId31"/>
    <p:sldId id="310" r:id="rId32"/>
    <p:sldId id="311" r:id="rId33"/>
    <p:sldId id="312" r:id="rId34"/>
    <p:sldId id="31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8B9E7-C906-495A-8EAD-81909E5F4779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8523F-6D85-4D90-894A-B5639D149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7F628-0ABB-4F0C-A431-54480BBCEAE7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7E817-4A4E-49FB-AEBB-216F8AA40FAA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C5834-2180-464B-A6DF-BDAFE37CA1C9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6D451-1525-4BDC-9030-A4E4FEDB9097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EA2F7-03EF-4860-84E4-81F7EBAFB7A1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D980A-AB49-4C3E-93A9-07AC00C32241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15722-24ED-4522-87A9-A5768136C76D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11D44-89D8-4C4A-9FEB-A6C0B0869614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7BD33-9538-4A13-A42F-4CC77AF5C4E8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BB3F9-A77B-4A47-82D6-95E9E79A0016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ADE02-1377-4AFE-92EE-A30AE7359539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61D7-91F6-4D4C-BB0C-4BE903682668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399CF-F177-4DC4-A638-E4267709B522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14170-F583-4E4B-8EFD-395E50478499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A0038-A625-455A-94FD-6E7DFAF712FB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B854-8FAA-4C79-8467-309183FBE50D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0B8CD-D56F-47A7-8E21-F53D0037CE0E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50AE3-65E4-4642-88AE-70318595E3AB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AE9B7-7FE3-49CF-AB37-B3C69CB48B5C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2A3B3-F0A8-47C2-A26D-BB97AF49EFE4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0431B-7A7E-407B-8061-D40488BC39A3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EFA7A-D4A5-49C9-A368-5F47BE0BF6C7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730D3-2B87-4CAB-BD09-008D5B4DAB7E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BD5F5-C5D0-4BF8-8B75-98863FB3049D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50F52-1B38-45B2-92B0-23D5C02AF799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C2A7D-BD7C-436B-AD9B-ACD3DEC0F5F4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7A4A-A9EF-46F7-8DFB-7234B8DDAD77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CBF3C-7A08-4DF4-A2D6-D8AA17E662B5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D2DB0-ADE9-493E-AD77-20A91B96DC9F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7EC1C-496B-4CAA-B831-2298338DBFAA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82865-23C1-4C34-A728-853C426230D2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49D55-4478-4240-ABA7-5923B34125DD}" type="slidenum">
              <a:rPr kumimoji="0" lang="ar-E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7FEC-7A01-403A-9DBD-1809EAD99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06C5E-4D37-41A3-8680-6E225CC30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B13EE-4662-45FC-A0D8-4F03D6E7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349D6-604C-443F-B73B-73D3F2A7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16604-70D9-43F9-A735-5F66A0AC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A9336-7BCF-4D7A-8A7F-EA41FD56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440D9-DE5C-4AF8-B987-D6623AB7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B73D8-8E03-497D-883E-0C12953A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3DB37-27AA-42D7-998E-A63D27D0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BC42-27B6-4E93-B6C8-4C376FB2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1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8559E-9B4E-4261-963D-71A4F6DEC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F821F-3F1A-480F-8246-70865EBE0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404B7-6BF4-4B2C-94FC-14FDF6EA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28B93-C285-42F4-AEFE-45E20A12E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CE3E7-D2AE-456E-8D6D-CCF025B6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5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15676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1698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4734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4641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3283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70008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18511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ar-EG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171684-08A5-4419-98EB-1349F698AA98}" type="slidenum">
              <a:rPr lang="ar-EG" smtClean="0">
                <a:solidFill>
                  <a:srgbClr val="434342"/>
                </a:solidFill>
              </a:rPr>
              <a:pPr/>
              <a:t>‹#›</a:t>
            </a:fld>
            <a:endParaRPr lang="ar-EG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7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F4AB8-3C76-4373-9D59-92428474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55C8A-B11E-4227-8F95-299DCEF15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AA15-5DAB-4FE0-83C2-7B702557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E25C2-D481-4AD7-AC85-06DB71A4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18FDF-88A9-4748-81C7-FCD7B0C5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39370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83589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561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A3235-B8B8-4ED2-93FF-AEB56D5C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07B96-3B70-491B-B381-A45FD9EFA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1207A-3985-499F-BAD0-2AB6D18F2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117D-CB35-4105-9294-B1CA748D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1D54-EBE7-44B4-ABB1-D23B58F8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6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4147-C2E3-4DA6-8FC9-FD490016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8FF4D-D255-41BF-9B46-F83C5772A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88E9C-738F-44E0-A185-7E5416B98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211B2-B259-4228-87D9-C1A6120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001B7-EDF8-47B7-9D2B-B227E9A3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87FBC-CE46-4436-944B-E8B54963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3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9DE2-2148-433E-BA07-D4F5ABED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5CE93-BD8A-4C6E-9DCB-B1D0490DF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6EAB0-0099-473D-9AB1-7C940806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E597A-6624-46B7-99C3-C8E8B7874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3796C3-47C3-4AC0-A838-9CA12072D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F4E60E-5235-4406-A8B4-E6252486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00A13-2C1C-4860-AF62-EE406ECC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39792-5681-459F-BEA5-DE7CBD3F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FB55-4EE7-42A5-8C8F-DF71E5A8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F2A4C-47DE-4D37-AB14-0736ED3A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8A710-D023-48B1-85D6-D7417EFF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668C2-0845-418B-91F7-BC730D39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CAC9A-AFAC-4D25-A40F-610A0C5EC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1EB20-5787-4E7C-A620-671A0D9B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6C982-9A6A-4DE7-89CA-1C4F091C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A16-05C2-4E69-8A67-196496C5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B6745-A114-42D0-B6E9-18CF31522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49D3C-3B8D-402B-B78B-268B99902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DFCF7-A3F5-40F7-A32C-B9379B69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8C552-E9B5-48C1-9347-B163E392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FBE1-C8A1-4237-8D41-8BDF27B5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514C-00A0-4ED9-B6CF-7BC42700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660C0-3C61-4FC3-A4E4-4C94BE9DE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FB9AB-2EC0-41A6-B04A-652582FF0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76097-4AA9-4532-ACBA-484F6DB9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A5020-7617-4152-8AB5-C27EEEFD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9B418-A403-4A63-B11F-3DCD0A09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4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7BBB2-11E0-4F99-B7FE-68B98E6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56D3E-A728-4092-89F5-07EF08C1E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D04DF-F23B-4796-B214-C047F0C4E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10CF1-6DF8-4566-A4DE-47ABD4AF184B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53403-46F3-4E1E-A830-D00BFF2EA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3E02-FDD6-4AB5-95F8-6F8AF28B6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D86E4-348B-46ED-A3EF-ECDF75A3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6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E24664F-C80C-4709-B148-BA9B8BC3861E}" type="datetimeFigureOut">
              <a:rPr lang="ar-EG" smtClean="0"/>
              <a:pPr/>
              <a:t>04/12/1441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6171684-08A5-4419-98EB-1349F698AA9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191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hyperlink" Target="file:///J:\dermatologic%20emergencies\HTML\P4-44.htm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hyperlink" Target="file:///J:\DERMATOLOGIC%20EMERGENCIES\HTML\P5-3.htm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P4-4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476250"/>
            <a:ext cx="5472113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71260"/>
      </p:ext>
    </p:extLst>
  </p:cSld>
  <p:clrMapOvr>
    <a:masterClrMapping/>
  </p:clrMapOvr>
  <p:transition advTm="6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e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r="11256" b="9995"/>
          <a:stretch>
            <a:fillRect/>
          </a:stretch>
        </p:blipFill>
        <p:spPr bwMode="auto">
          <a:xfrm>
            <a:off x="3792538" y="458788"/>
            <a:ext cx="4608512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0348"/>
      </p:ext>
    </p:extLst>
  </p:cSld>
  <p:clrMapOvr>
    <a:masterClrMapping/>
  </p:clrMapOvr>
  <p:transition advTm="29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25283" name="Picture 3" descr="EM2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t="14943" r="13953" b="56401"/>
          <a:stretch>
            <a:fillRect/>
          </a:stretch>
        </p:blipFill>
        <p:spPr>
          <a:xfrm>
            <a:off x="2244725" y="836614"/>
            <a:ext cx="7812088" cy="5210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01567"/>
      </p:ext>
    </p:extLst>
  </p:cSld>
  <p:clrMapOvr>
    <a:masterClrMapping/>
  </p:clrMapOvr>
  <p:transition advTm="2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27331" name="Picture 3" descr="e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2" t="8594" r="12610" b="69133"/>
          <a:stretch>
            <a:fillRect/>
          </a:stretch>
        </p:blipFill>
        <p:spPr>
          <a:xfrm>
            <a:off x="2100264" y="549275"/>
            <a:ext cx="8027987" cy="558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9631"/>
      </p:ext>
    </p:extLst>
  </p:cSld>
  <p:clrMapOvr>
    <a:masterClrMapping/>
  </p:clrMapOvr>
  <p:transition advTm="2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29379" name="Picture 3" descr="em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8006" r="13994" b="60794"/>
          <a:stretch>
            <a:fillRect/>
          </a:stretch>
        </p:blipFill>
        <p:spPr>
          <a:xfrm>
            <a:off x="2135188" y="420688"/>
            <a:ext cx="7777162" cy="5961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4282"/>
      </p:ext>
    </p:extLst>
  </p:cSld>
  <p:clrMapOvr>
    <a:masterClrMapping/>
  </p:clrMapOvr>
  <p:transition advTm="3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30403" name="Picture 3" descr="em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t="7863" r="40800" b="72325"/>
          <a:stretch>
            <a:fillRect/>
          </a:stretch>
        </p:blipFill>
        <p:spPr>
          <a:xfrm>
            <a:off x="1992314" y="908051"/>
            <a:ext cx="8137525" cy="4841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6711"/>
      </p:ext>
    </p:extLst>
  </p:cSld>
  <p:clrMapOvr>
    <a:masterClrMapping/>
  </p:clrMapOvr>
  <p:transition advTm="2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FF00FF"/>
                </a:solidFill>
              </a:rPr>
              <a:t>EM major ( S J ):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More sever</a:t>
            </a:r>
          </a:p>
          <a:p>
            <a:pPr algn="l" rtl="0"/>
            <a:r>
              <a:rPr lang="en-US"/>
              <a:t>More MM affection</a:t>
            </a:r>
          </a:p>
          <a:p>
            <a:pPr algn="l" rtl="0"/>
            <a:r>
              <a:rPr lang="en-US"/>
              <a:t>Pustules, bullae</a:t>
            </a:r>
          </a:p>
          <a:p>
            <a:pPr algn="l" rtl="0"/>
            <a:r>
              <a:rPr lang="en-US"/>
              <a:t>Generally ill patient</a:t>
            </a:r>
          </a:p>
          <a:p>
            <a:pPr algn="l" rtl="0"/>
            <a:r>
              <a:rPr lang="en-US"/>
              <a:t>Usually resolve without sequilae</a:t>
            </a:r>
          </a:p>
          <a:p>
            <a:pPr algn="l" rtl="0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83626"/>
      </p:ext>
    </p:extLst>
  </p:cSld>
  <p:clrMapOvr>
    <a:masterClrMapping/>
  </p:clrMapOvr>
  <p:transition advTm="21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Drug eruption(Stevens-Johnson syndrome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836613"/>
            <a:ext cx="604837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00108"/>
      </p:ext>
    </p:extLst>
  </p:cSld>
  <p:clrMapOvr>
    <a:masterClrMapping/>
  </p:clrMapOvr>
  <p:transition advTm="5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Erythema multifor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" b="10950"/>
          <a:stretch>
            <a:fillRect/>
          </a:stretch>
        </p:blipFill>
        <p:spPr bwMode="auto">
          <a:xfrm>
            <a:off x="3886200" y="476250"/>
            <a:ext cx="5018088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0627"/>
      </p:ext>
    </p:extLst>
  </p:cSld>
  <p:clrMapOvr>
    <a:masterClrMapping/>
  </p:clrMapOvr>
  <p:transition advTm="9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34499" name="Picture 3" descr="em1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43599" r="52197" b="19818"/>
          <a:stretch>
            <a:fillRect/>
          </a:stretch>
        </p:blipFill>
        <p:spPr>
          <a:xfrm>
            <a:off x="3143250" y="115889"/>
            <a:ext cx="5545138" cy="6408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0208"/>
      </p:ext>
    </p:extLst>
  </p:cSld>
  <p:clrMapOvr>
    <a:masterClrMapping/>
  </p:clrMapOvr>
  <p:transition advTm="10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/>
              <a:t>Treatment: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609600" indent="-609600" algn="l" rtl="0"/>
            <a:r>
              <a:rPr lang="en-US">
                <a:solidFill>
                  <a:srgbClr val="FF00FF"/>
                </a:solidFill>
              </a:rPr>
              <a:t>EM minor:</a:t>
            </a:r>
          </a:p>
          <a:p>
            <a:pPr marL="609600" indent="-609600" algn="l" rtl="0">
              <a:buFont typeface="Wingdings" pitchFamily="2" charset="2"/>
              <a:buAutoNum type="arabicPeriod"/>
            </a:pPr>
            <a:r>
              <a:rPr lang="en-US"/>
              <a:t>Treatment of cause</a:t>
            </a:r>
          </a:p>
          <a:p>
            <a:pPr marL="609600" indent="-609600" algn="l" rtl="0">
              <a:buFont typeface="Wingdings" pitchFamily="2" charset="2"/>
              <a:buAutoNum type="arabicPeriod"/>
            </a:pPr>
            <a:r>
              <a:rPr lang="en-US"/>
              <a:t>Antihistamines and antibiotics</a:t>
            </a:r>
          </a:p>
          <a:p>
            <a:pPr marL="609600" indent="-609600" algn="l" rtl="0">
              <a:buFont typeface="Wingdings" pitchFamily="2" charset="2"/>
              <a:buAutoNum type="arabicPeriod"/>
            </a:pPr>
            <a:r>
              <a:rPr lang="en-US"/>
              <a:t>Topical and systemic steroids</a:t>
            </a:r>
          </a:p>
          <a:p>
            <a:pPr marL="609600" indent="-609600" algn="l" rtl="0"/>
            <a:r>
              <a:rPr lang="en-US">
                <a:solidFill>
                  <a:srgbClr val="FF00FF"/>
                </a:solidFill>
              </a:rPr>
              <a:t>EM major</a:t>
            </a:r>
          </a:p>
          <a:p>
            <a:pPr marL="609600" indent="-609600" algn="l" rtl="0">
              <a:buFont typeface="Wingdings" pitchFamily="2" charset="2"/>
              <a:buAutoNum type="arabicPeriod"/>
            </a:pPr>
            <a:r>
              <a:rPr lang="en-US"/>
              <a:t>In burn unit</a:t>
            </a:r>
          </a:p>
          <a:p>
            <a:pPr marL="609600" indent="-609600" algn="l" rtl="0">
              <a:buFont typeface="Wingdings" pitchFamily="2" charset="2"/>
              <a:buAutoNum type="arabicPeriod"/>
            </a:pPr>
            <a:r>
              <a:rPr lang="en-US"/>
              <a:t>Care of MM lesion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03962"/>
      </p:ext>
    </p:extLst>
  </p:cSld>
  <p:clrMapOvr>
    <a:masterClrMapping/>
  </p:clrMapOvr>
  <p:transition advTm="27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P5-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0"/>
            <a:ext cx="4105275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96483"/>
      </p:ext>
    </p:extLst>
  </p:cSld>
  <p:clrMapOvr>
    <a:masterClrMapping/>
  </p:clrMapOvr>
  <p:transition advTm="4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/>
              <a:t>Erythema nodosum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FF00FF"/>
                </a:solidFill>
              </a:rPr>
              <a:t>Def: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sz="2800"/>
              <a:t>Nodular erythem. Eruption affecting the legs.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FF00FF"/>
                </a:solidFill>
              </a:rPr>
              <a:t>Etiology: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rgbClr val="660033"/>
                </a:solidFill>
              </a:rPr>
              <a:t>unknown</a:t>
            </a:r>
            <a:r>
              <a:rPr lang="en-US" sz="2800"/>
              <a:t> 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rgbClr val="660033"/>
                </a:solidFill>
              </a:rPr>
              <a:t>Infections</a:t>
            </a:r>
            <a:r>
              <a:rPr lang="en-US" sz="2800"/>
              <a:t>: strept, TB, intestinal infection, fungal infection.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rgbClr val="660033"/>
                </a:solidFill>
              </a:rPr>
              <a:t>Sarcoidosis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rgbClr val="660033"/>
                </a:solidFill>
              </a:rPr>
              <a:t>Drugs: </a:t>
            </a:r>
            <a:r>
              <a:rPr lang="en-US" sz="2800"/>
              <a:t>sulph., cp</a:t>
            </a:r>
          </a:p>
          <a:p>
            <a:pPr algn="l" rtl="0">
              <a:lnSpc>
                <a:spcPct val="90000"/>
              </a:lnSpc>
            </a:pPr>
            <a:endParaRPr lang="en-US" sz="2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92108"/>
      </p:ext>
    </p:extLst>
  </p:cSld>
  <p:clrMapOvr>
    <a:masterClrMapping/>
  </p:clrMapOvr>
  <p:transition advTm="52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/>
              <a:t>Clinical picture: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Young female </a:t>
            </a:r>
          </a:p>
          <a:p>
            <a:pPr algn="l" rtl="0"/>
            <a:r>
              <a:rPr lang="en-US"/>
              <a:t>Acute onset, malaise, arthralgia, leg edema </a:t>
            </a:r>
          </a:p>
          <a:p>
            <a:pPr algn="l" rtl="0"/>
            <a:r>
              <a:rPr lang="en-US"/>
              <a:t>Bilateral ,symmetrical, deep and tender nodules.</a:t>
            </a:r>
          </a:p>
          <a:p>
            <a:pPr algn="l" rtl="0"/>
            <a:r>
              <a:rPr lang="en-US"/>
              <a:t>Red smooth shinny skin. </a:t>
            </a:r>
          </a:p>
          <a:p>
            <a:pPr algn="l" rtl="0"/>
            <a:r>
              <a:rPr lang="en-US"/>
              <a:t>Slow resolution without scarring.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6098"/>
      </p:ext>
    </p:extLst>
  </p:cSld>
  <p:clrMapOvr>
    <a:masterClrMapping/>
  </p:clrMapOvr>
  <p:transition advTm="18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836614"/>
            <a:ext cx="3427412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3449"/>
      </p:ext>
    </p:extLst>
  </p:cSld>
  <p:clrMapOvr>
    <a:masterClrMapping/>
  </p:clrMapOvr>
  <p:transition advTm="6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989138"/>
            <a:ext cx="5257800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60001"/>
      </p:ext>
    </p:extLst>
  </p:cSld>
  <p:clrMapOvr>
    <a:masterClrMapping/>
  </p:clrMapOvr>
  <p:transition advTm="5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40643" name="Picture 3" descr="0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16556" r="30199" b="53244"/>
          <a:stretch>
            <a:fillRect/>
          </a:stretch>
        </p:blipFill>
        <p:spPr>
          <a:xfrm>
            <a:off x="2782888" y="333376"/>
            <a:ext cx="7129462" cy="6048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85682"/>
      </p:ext>
    </p:extLst>
  </p:cSld>
  <p:clrMapOvr>
    <a:masterClrMapping/>
  </p:clrMapOvr>
  <p:transition advTm="11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/>
              <a:t>Treatment: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Cause</a:t>
            </a:r>
          </a:p>
          <a:p>
            <a:pPr algn="l" rtl="0"/>
            <a:r>
              <a:rPr lang="en-US"/>
              <a:t>Bed rest</a:t>
            </a:r>
          </a:p>
          <a:p>
            <a:pPr algn="l" rtl="0"/>
            <a:r>
              <a:rPr lang="en-US"/>
              <a:t>Bandages or stockings</a:t>
            </a:r>
          </a:p>
          <a:p>
            <a:pPr algn="l" rtl="0"/>
            <a:r>
              <a:rPr lang="en-US"/>
              <a:t>NSAIDs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613"/>
      </p:ext>
    </p:extLst>
  </p:cSld>
  <p:clrMapOvr>
    <a:masterClrMapping/>
  </p:clrMapOvr>
  <p:transition advTm="8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>
                <a:solidFill>
                  <a:schemeClr val="accent2"/>
                </a:solidFill>
              </a:rPr>
              <a:t>Fixed drug eruption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idx="1"/>
          </p:nvPr>
        </p:nvSpPr>
        <p:spPr>
          <a:xfrm>
            <a:off x="1847528" y="1124744"/>
            <a:ext cx="8568952" cy="4416604"/>
          </a:xfrm>
        </p:spPr>
        <p:txBody>
          <a:bodyPr>
            <a:normAutofit fontScale="92500" lnSpcReduction="10000"/>
          </a:bodyPr>
          <a:lstStyle/>
          <a:p>
            <a:pPr marL="457200" indent="-4572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0" dirty="0"/>
              <a:t>Occur in the same site (Limbs, MM, genitalia).</a:t>
            </a:r>
          </a:p>
          <a:p>
            <a:pPr marL="457200" indent="-4572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0" dirty="0" err="1"/>
              <a:t>Sulph</a:t>
            </a:r>
            <a:r>
              <a:rPr lang="en-US" sz="2800" b="0" dirty="0"/>
              <a:t>, NSAIDs, </a:t>
            </a:r>
            <a:r>
              <a:rPr lang="en-US" sz="2800" b="0" dirty="0" err="1"/>
              <a:t>tetracyclines</a:t>
            </a:r>
            <a:r>
              <a:rPr lang="en-US" sz="2800" b="0" dirty="0"/>
              <a:t>, laxatives, barbiturates.</a:t>
            </a:r>
          </a:p>
          <a:p>
            <a:pPr marL="457200" indent="-4572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0" dirty="0"/>
              <a:t>Well defined </a:t>
            </a:r>
            <a:r>
              <a:rPr lang="en-US" sz="2800" b="0" dirty="0" err="1"/>
              <a:t>eryth</a:t>
            </a:r>
            <a:r>
              <a:rPr lang="en-US" sz="2800" b="0" dirty="0"/>
              <a:t>. </a:t>
            </a:r>
            <a:r>
              <a:rPr lang="en-US" sz="2800" b="0" dirty="0" err="1"/>
              <a:t>violaceus</a:t>
            </a:r>
            <a:r>
              <a:rPr lang="en-US" sz="2800" b="0" dirty="0"/>
              <a:t> plaque.</a:t>
            </a:r>
            <a:r>
              <a:rPr lang="ar-EG" sz="2800" b="0" dirty="0"/>
              <a:t>  </a:t>
            </a:r>
            <a:endParaRPr lang="en-US" sz="2800" b="0" dirty="0"/>
          </a:p>
          <a:p>
            <a:pPr marL="457200" indent="-4572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0" dirty="0"/>
              <a:t>long lasting hyper pigmented post.</a:t>
            </a:r>
          </a:p>
          <a:p>
            <a:pPr marL="457200" indent="-4572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0" dirty="0"/>
              <a:t>Vesicular or </a:t>
            </a:r>
            <a:r>
              <a:rPr lang="en-US" sz="2800" b="0" dirty="0" err="1"/>
              <a:t>bulluos</a:t>
            </a:r>
            <a:r>
              <a:rPr lang="en-US" sz="2800" b="0" dirty="0"/>
              <a:t> lesion may occur</a:t>
            </a:r>
          </a:p>
          <a:p>
            <a:pPr algn="l" rtl="0">
              <a:lnSpc>
                <a:spcPct val="150000"/>
              </a:lnSpc>
              <a:buFontTx/>
              <a:buNone/>
            </a:pPr>
            <a:endParaRPr lang="en-US" sz="2800" b="0" dirty="0"/>
          </a:p>
          <a:p>
            <a:pPr algn="l" rtl="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rgbClr val="C00000"/>
                </a:solidFill>
              </a:rPr>
              <a:t>Treatment: </a:t>
            </a:r>
            <a:r>
              <a:rPr lang="en-US" sz="2800" dirty="0"/>
              <a:t>cause, antihistamines, steroids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2302"/>
      </p:ext>
    </p:extLst>
  </p:cSld>
  <p:clrMapOvr>
    <a:masterClrMapping/>
  </p:clrMapOvr>
  <p:transition advTm="5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Drug eruption(fixed eruption due to barbiturates,sulphonam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549276"/>
            <a:ext cx="4679950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44518"/>
      </p:ext>
    </p:extLst>
  </p:cSld>
  <p:clrMapOvr>
    <a:masterClrMapping/>
  </p:clrMapOvr>
  <p:transition advTm="7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Drug Erup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765176"/>
            <a:ext cx="4608512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91195"/>
      </p:ext>
    </p:extLst>
  </p:cSld>
  <p:clrMapOvr>
    <a:masterClrMapping/>
  </p:clrMapOvr>
  <p:transition advTm="2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48835" name="Picture 3" descr="fd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5" t="10172" b="70747"/>
          <a:stretch>
            <a:fillRect/>
          </a:stretch>
        </p:blipFill>
        <p:spPr>
          <a:xfrm>
            <a:off x="2347913" y="692151"/>
            <a:ext cx="7493000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6660"/>
      </p:ext>
    </p:extLst>
  </p:cSld>
  <p:clrMapOvr>
    <a:masterClrMapping/>
  </p:clrMapOvr>
  <p:transition advTm="15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Angioedema, heredit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"/>
          <a:stretch>
            <a:fillRect/>
          </a:stretch>
        </p:blipFill>
        <p:spPr bwMode="auto">
          <a:xfrm>
            <a:off x="3935413" y="0"/>
            <a:ext cx="4386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41807"/>
      </p:ext>
    </p:extLst>
  </p:cSld>
  <p:clrMapOvr>
    <a:masterClrMapping/>
  </p:clrMapOvr>
  <p:transition advTm="13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49859" name="Picture 3" descr="fd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36900" r="44975" b="45282"/>
          <a:stretch>
            <a:fillRect/>
          </a:stretch>
        </p:blipFill>
        <p:spPr>
          <a:xfrm>
            <a:off x="2640014" y="981076"/>
            <a:ext cx="7272337" cy="4791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9615"/>
      </p:ext>
    </p:extLst>
  </p:cSld>
  <p:clrMapOvr>
    <a:masterClrMapping/>
  </p:clrMapOvr>
  <p:transition advTm="2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50883" name="Picture 3" descr="fd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62680" r="44975" b="18239"/>
          <a:stretch>
            <a:fillRect/>
          </a:stretch>
        </p:blipFill>
        <p:spPr>
          <a:xfrm>
            <a:off x="2855913" y="1196975"/>
            <a:ext cx="6767512" cy="477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1114"/>
      </p:ext>
    </p:extLst>
  </p:cSld>
  <p:clrMapOvr>
    <a:masterClrMapping/>
  </p:clrMapOvr>
  <p:transition advTm="8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51907" name="Picture 3" descr="890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0" t="13364" r="29926" b="54823"/>
          <a:stretch>
            <a:fillRect/>
          </a:stretch>
        </p:blipFill>
        <p:spPr>
          <a:xfrm>
            <a:off x="2711450" y="836613"/>
            <a:ext cx="6553200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42081"/>
      </p:ext>
    </p:extLst>
  </p:cSld>
  <p:clrMapOvr>
    <a:masterClrMapping/>
  </p:clrMapOvr>
  <p:transition advTm="6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"/>
    </mc:Choice>
    <mc:Fallback xmlns="">
      <p:transition spd="slow" advTm="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10947" name="Picture 3" descr="uy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70229" r="41867" b="10277"/>
          <a:stretch>
            <a:fillRect/>
          </a:stretch>
        </p:blipFill>
        <p:spPr>
          <a:xfrm>
            <a:off x="2422526" y="1123950"/>
            <a:ext cx="7561263" cy="4897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91703"/>
      </p:ext>
    </p:extLst>
  </p:cSld>
  <p:clrMapOvr>
    <a:masterClrMapping/>
  </p:clrMapOvr>
  <p:transition advTm="5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4548188"/>
          </a:xfrm>
        </p:spPr>
        <p:txBody>
          <a:bodyPr/>
          <a:lstStyle/>
          <a:p>
            <a:r>
              <a:rPr lang="en-US">
                <a:latin typeface="Impact" pitchFamily="34" charset="0"/>
                <a:cs typeface="Tahoma" pitchFamily="34" charset="0"/>
              </a:rPr>
              <a:t>ERYTHEMA MULTIFORME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8120"/>
      </p:ext>
    </p:extLst>
  </p:cSld>
  <p:clrMapOvr>
    <a:masterClrMapping/>
  </p:clrMapOvr>
  <p:transition advTm="30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764704"/>
            <a:ext cx="7520940" cy="548640"/>
          </a:xfrm>
        </p:spPr>
        <p:txBody>
          <a:bodyPr/>
          <a:lstStyle/>
          <a:p>
            <a:pPr algn="l"/>
            <a:r>
              <a:rPr lang="en-US" sz="3600" b="1" dirty="0"/>
              <a:t>Acute self limiting eruption characterized by target </a:t>
            </a:r>
            <a:r>
              <a:rPr lang="en-US" sz="3600" b="1" dirty="0">
                <a:latin typeface="Times New Roman"/>
              </a:rPr>
              <a:t>“</a:t>
            </a:r>
            <a:r>
              <a:rPr lang="en-US" sz="3600" b="1" dirty="0"/>
              <a:t>iris</a:t>
            </a:r>
            <a:r>
              <a:rPr lang="en-US" sz="3600" b="1" dirty="0">
                <a:latin typeface="Times New Roman"/>
              </a:rPr>
              <a:t>”</a:t>
            </a:r>
            <a:r>
              <a:rPr lang="en-US" sz="3600" b="1" dirty="0"/>
              <a:t> lesion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>
          <a:xfrm>
            <a:off x="2351584" y="2276873"/>
            <a:ext cx="7520940" cy="3579849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US" dirty="0">
                <a:solidFill>
                  <a:srgbClr val="FF00FF"/>
                </a:solidFill>
              </a:rPr>
              <a:t>Etiology:</a:t>
            </a:r>
          </a:p>
          <a:p>
            <a:pPr algn="l" rtl="0"/>
            <a:r>
              <a:rPr lang="en-US" dirty="0" err="1"/>
              <a:t>Unkown</a:t>
            </a:r>
            <a:endParaRPr lang="en-US" dirty="0"/>
          </a:p>
          <a:p>
            <a:pPr algn="l" rtl="0"/>
            <a:r>
              <a:rPr lang="en-US" dirty="0"/>
              <a:t>Viral</a:t>
            </a:r>
          </a:p>
          <a:p>
            <a:pPr algn="l" rtl="0"/>
            <a:r>
              <a:rPr lang="en-US" dirty="0"/>
              <a:t>Drugs</a:t>
            </a:r>
          </a:p>
          <a:p>
            <a:pPr algn="l" rtl="0"/>
            <a:r>
              <a:rPr lang="en-US" dirty="0"/>
              <a:t>X rays</a:t>
            </a:r>
          </a:p>
          <a:p>
            <a:pPr algn="l" rtl="0"/>
            <a:r>
              <a:rPr lang="en-US" dirty="0"/>
              <a:t>Malignancy</a:t>
            </a:r>
          </a:p>
          <a:p>
            <a:pPr algn="l" rtl="0"/>
            <a:r>
              <a:rPr lang="en-US" dirty="0"/>
              <a:t>Lupus </a:t>
            </a:r>
            <a:r>
              <a:rPr lang="en-US" dirty="0" err="1"/>
              <a:t>erythemtosus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7678"/>
      </p:ext>
    </p:extLst>
  </p:cSld>
  <p:clrMapOvr>
    <a:masterClrMapping/>
  </p:clrMapOvr>
  <p:transition advTm="4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/>
              <a:t>Clinical picture: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28776"/>
            <a:ext cx="7772400" cy="5229225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US">
                <a:solidFill>
                  <a:srgbClr val="FF00FF"/>
                </a:solidFill>
              </a:rPr>
              <a:t>EM minor:</a:t>
            </a:r>
          </a:p>
          <a:p>
            <a:pPr algn="l" rtl="0"/>
            <a:r>
              <a:rPr lang="en-US"/>
              <a:t>80% of cases</a:t>
            </a:r>
          </a:p>
          <a:p>
            <a:pPr algn="l" rtl="0"/>
            <a:r>
              <a:rPr lang="en-US"/>
              <a:t>Dull red maculopapules</a:t>
            </a:r>
          </a:p>
          <a:p>
            <a:pPr algn="l" rtl="0"/>
            <a:r>
              <a:rPr lang="en-US"/>
              <a:t>Iris lesion: </a:t>
            </a:r>
          </a:p>
          <a:p>
            <a:pPr algn="l" rtl="0">
              <a:buFontTx/>
              <a:buNone/>
            </a:pPr>
            <a:r>
              <a:rPr lang="en-US" sz="2800">
                <a:solidFill>
                  <a:srgbClr val="660033"/>
                </a:solidFill>
              </a:rPr>
              <a:t>Typical</a:t>
            </a:r>
            <a:r>
              <a:rPr lang="en-US" sz="2800"/>
              <a:t>: dusky erythema      edema   erythema.</a:t>
            </a:r>
          </a:p>
          <a:p>
            <a:pPr algn="l" rtl="0">
              <a:buFontTx/>
              <a:buNone/>
            </a:pPr>
            <a:r>
              <a:rPr lang="en-US" sz="2800">
                <a:solidFill>
                  <a:srgbClr val="660033"/>
                </a:solidFill>
              </a:rPr>
              <a:t>Atypical</a:t>
            </a:r>
            <a:r>
              <a:rPr lang="en-US" sz="2800"/>
              <a:t>: 2 areas.</a:t>
            </a:r>
          </a:p>
          <a:p>
            <a:pPr algn="l" rtl="0"/>
            <a:r>
              <a:rPr lang="en-US"/>
              <a:t>Sites</a:t>
            </a:r>
          </a:p>
          <a:p>
            <a:pPr algn="l" rtl="0"/>
            <a:r>
              <a:rPr lang="en-US"/>
              <a:t>Minor MM affection.</a:t>
            </a:r>
          </a:p>
        </p:txBody>
      </p:sp>
      <p:sp>
        <p:nvSpPr>
          <p:cNvPr id="217092" name="Line 4"/>
          <p:cNvSpPr>
            <a:spLocks noChangeShapeType="1"/>
          </p:cNvSpPr>
          <p:nvPr/>
        </p:nvSpPr>
        <p:spPr bwMode="auto">
          <a:xfrm>
            <a:off x="6600825" y="42926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/>
            <a:endParaRPr lang="ar-EG">
              <a:solidFill>
                <a:srgbClr val="000000"/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217093" name="Line 5"/>
          <p:cNvSpPr>
            <a:spLocks noChangeShapeType="1"/>
          </p:cNvSpPr>
          <p:nvPr/>
        </p:nvSpPr>
        <p:spPr bwMode="auto">
          <a:xfrm>
            <a:off x="8616951" y="42926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/>
            <a:endParaRPr lang="ar-EG">
              <a:solidFill>
                <a:srgbClr val="000000"/>
              </a:solidFill>
              <a:latin typeface="Franklin Gothic Book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10157"/>
      </p:ext>
    </p:extLst>
  </p:cSld>
  <p:clrMapOvr>
    <a:masterClrMapping/>
  </p:clrMapOvr>
  <p:transition advTm="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33375"/>
            <a:ext cx="4319587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1468"/>
      </p:ext>
    </p:extLst>
  </p:cSld>
  <p:clrMapOvr>
    <a:masterClrMapping/>
  </p:clrMapOvr>
  <p:transition advTm="23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620714"/>
            <a:ext cx="5400675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77000"/>
      </p:ext>
    </p:extLst>
  </p:cSld>
  <p:clrMapOvr>
    <a:masterClrMapping/>
  </p:clrMapOvr>
  <p:transition advTm="25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Widescreen</PresentationFormat>
  <Paragraphs>91</Paragraphs>
  <Slides>33</Slides>
  <Notes>32</Notes>
  <HiddenSlides>0</HiddenSlides>
  <MMClips>33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Franklin Gothic Book</vt:lpstr>
      <vt:lpstr>Franklin Gothic Medium</vt:lpstr>
      <vt:lpstr>Impact</vt:lpstr>
      <vt:lpstr>Times New Roman</vt:lpstr>
      <vt:lpstr>Wingdings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ERYTHEMA MULTIFORME</vt:lpstr>
      <vt:lpstr>Acute self limiting eruption characterized by target “iris” lesion</vt:lpstr>
      <vt:lpstr>Clinical picture: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major ( S J ):</vt:lpstr>
      <vt:lpstr>PowerPoint Presentation</vt:lpstr>
      <vt:lpstr>PowerPoint Presentation</vt:lpstr>
      <vt:lpstr>PowerPoint Presentation</vt:lpstr>
      <vt:lpstr>Treatment:</vt:lpstr>
      <vt:lpstr>Erythema nodosum</vt:lpstr>
      <vt:lpstr>Clinical picture:</vt:lpstr>
      <vt:lpstr>PowerPoint Presentation</vt:lpstr>
      <vt:lpstr>PowerPoint Presentation</vt:lpstr>
      <vt:lpstr>PowerPoint Presentation</vt:lpstr>
      <vt:lpstr>Treatment:</vt:lpstr>
      <vt:lpstr>Fixed drug eruption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Aboghareb</dc:creator>
  <cp:lastModifiedBy>Mohamed Aboghareb</cp:lastModifiedBy>
  <cp:revision>1</cp:revision>
  <dcterms:created xsi:type="dcterms:W3CDTF">2020-07-24T16:46:21Z</dcterms:created>
  <dcterms:modified xsi:type="dcterms:W3CDTF">2020-07-24T16:46:53Z</dcterms:modified>
</cp:coreProperties>
</file>