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345" r:id="rId4"/>
    <p:sldId id="376" r:id="rId5"/>
    <p:sldId id="332" r:id="rId6"/>
    <p:sldId id="382" r:id="rId7"/>
    <p:sldId id="269" r:id="rId8"/>
    <p:sldId id="336" r:id="rId9"/>
    <p:sldId id="337" r:id="rId10"/>
    <p:sldId id="343" r:id="rId11"/>
    <p:sldId id="338" r:id="rId12"/>
    <p:sldId id="339" r:id="rId13"/>
    <p:sldId id="340" r:id="rId14"/>
    <p:sldId id="380" r:id="rId15"/>
    <p:sldId id="381" r:id="rId16"/>
    <p:sldId id="347" r:id="rId17"/>
    <p:sldId id="342" r:id="rId18"/>
    <p:sldId id="372" r:id="rId19"/>
    <p:sldId id="270" r:id="rId20"/>
    <p:sldId id="349" r:id="rId21"/>
    <p:sldId id="262" r:id="rId22"/>
    <p:sldId id="263" r:id="rId23"/>
    <p:sldId id="317" r:id="rId24"/>
    <p:sldId id="318" r:id="rId25"/>
    <p:sldId id="321" r:id="rId26"/>
    <p:sldId id="385" r:id="rId27"/>
    <p:sldId id="316" r:id="rId28"/>
    <p:sldId id="354" r:id="rId29"/>
    <p:sldId id="353" r:id="rId30"/>
    <p:sldId id="351" r:id="rId31"/>
    <p:sldId id="293" r:id="rId32"/>
    <p:sldId id="330" r:id="rId33"/>
    <p:sldId id="348" r:id="rId34"/>
    <p:sldId id="386" r:id="rId35"/>
    <p:sldId id="294" r:id="rId36"/>
    <p:sldId id="35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158-1952-47D0-99CC-5CDE61E24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28287-D29C-4109-9F4F-52DBD72BB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FEB1F-D3F5-47C5-AC4F-6B251DC0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9556-72B9-47FC-8585-4A2C09BB5653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5CC96-8B74-4882-BCFC-8DF819EB6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BBC2E-B70B-4791-B385-8966DFC8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DF08-8EC3-4D3A-B621-7AF3FE6E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0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147F8-58F4-4AE7-B464-CDDDB638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9CBF2-83BC-439F-A648-C2940B179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687DE-80B6-4F84-91F8-D72679632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9556-72B9-47FC-8585-4A2C09BB5653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2F1F7-900B-47DF-AFD3-C40F3446C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83ECA-2C9D-4EDD-84DE-F6E04A6B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DF08-8EC3-4D3A-B621-7AF3FE6E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5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90553-739E-49E3-AC31-5613BE902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B9F9D5-F30C-483C-9EC8-7534DE132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C9121-6B14-48B5-BD49-073BE313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9556-72B9-47FC-8585-4A2C09BB5653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F6E3B-C330-468C-8A54-70431FCC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E1364-026E-4106-872D-91D9E07C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DF08-8EC3-4D3A-B621-7AF3FE6E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25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B5214-687F-4BFD-BE13-525E0590B5F9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150671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EA91D-B9DD-43D3-A182-D90D1CE27A53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650182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807A-DB79-4A16-A7A1-2AAAB2BA5898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17710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80091-EB66-4B3C-9F75-EA2BC8E5D8F4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34827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7BAA6-8B0F-4868-9F1B-86D029444550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10626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A0234-0F26-46F6-BF1D-E3D799B45702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658638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CA767-D958-4069-B7C6-EF6F002E193C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999203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56C1C-307E-4A05-8D73-2CC705DF710F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596856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DCFFC-970A-44BC-85EC-8C62C9906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25975-E3C6-4EFD-BECE-BADB1B9D6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6D686-0617-4282-903E-7AB3E661C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9556-72B9-47FC-8585-4A2C09BB5653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5A1AE-56B6-407B-818E-3EA67F04D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4046A-1B35-4185-ABA7-536E89C9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DF08-8EC3-4D3A-B621-7AF3FE6E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79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7FA64-29E9-4753-A2FD-BBDE8051DA5E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660571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1415E-00CB-4DA3-8C69-2E6189228AA8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669815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AD259-362B-4C3E-8E8B-0E8D3540A47F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923532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2A008-54E6-423C-8118-F404E3F9FDF9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203147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684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00"/>
                  </a:solidFill>
                  <a:latin typeface="Tahoma" pitchFamily="34" charset="0"/>
                </a:defRPr>
              </a:lvl1pPr>
              <a:lvl2pPr marL="742950" indent="-285750">
                <a:defRPr sz="3200">
                  <a:solidFill>
                    <a:srgbClr val="FFFF00"/>
                  </a:solidFill>
                  <a:latin typeface="Tahoma" pitchFamily="34" charset="0"/>
                </a:defRPr>
              </a:lvl2pPr>
              <a:lvl3pPr marL="1143000" indent="-228600">
                <a:defRPr sz="3200">
                  <a:solidFill>
                    <a:srgbClr val="FFFF00"/>
                  </a:solidFill>
                  <a:latin typeface="Tahoma" pitchFamily="34" charset="0"/>
                </a:defRPr>
              </a:lvl3pPr>
              <a:lvl4pPr marL="1600200" indent="-228600">
                <a:defRPr sz="3200">
                  <a:solidFill>
                    <a:srgbClr val="FFFF00"/>
                  </a:solidFill>
                  <a:latin typeface="Tahoma" pitchFamily="34" charset="0"/>
                </a:defRPr>
              </a:lvl4pPr>
              <a:lvl5pPr marL="2057400" indent="-228600">
                <a:defRPr sz="3200">
                  <a:solidFill>
                    <a:srgbClr val="FFFF00"/>
                  </a:solidFill>
                  <a:latin typeface="Tahoma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Tahoma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Tahoma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Tahoma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ar-EG" altLang="ar-EG" sz="2400"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1pPr>
                <a:lvl2pPr marL="742950" indent="-28575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2pPr>
                <a:lvl3pPr marL="1143000" indent="-22860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3pPr>
                <a:lvl4pPr marL="1600200" indent="-22860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4pPr>
                <a:lvl5pPr marL="2057400" indent="-22860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ar-EG" altLang="ar-EG" sz="2400"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1pPr>
                <a:lvl2pPr marL="742950" indent="-28575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2pPr>
                <a:lvl3pPr marL="1143000" indent="-22860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3pPr>
                <a:lvl4pPr marL="1600200" indent="-22860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4pPr>
                <a:lvl5pPr marL="2057400" indent="-22860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ar-EG" altLang="ar-EG" sz="2400"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1pPr>
                <a:lvl2pPr marL="742950" indent="-28575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2pPr>
                <a:lvl3pPr marL="1143000" indent="-22860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3pPr>
                <a:lvl4pPr marL="1600200" indent="-22860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4pPr>
                <a:lvl5pPr marL="2057400" indent="-22860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ar-EG" altLang="ar-EG" sz="2400"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</p:grpSp>
      </p:grpSp>
      <p:sp>
        <p:nvSpPr>
          <p:cNvPr id="8500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743200" y="1143000"/>
            <a:ext cx="88392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ar-EG" noProof="0"/>
              <a:t>Click to edit Master title style</a:t>
            </a:r>
          </a:p>
        </p:txBody>
      </p:sp>
      <p:sp>
        <p:nvSpPr>
          <p:cNvPr id="8500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962400"/>
            <a:ext cx="9144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ar-EG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217084" y="625157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251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CBBFB-29A6-4101-AA24-29094FBCEE18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706840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E335E-1B49-4B5A-A3B1-D7B5ABB3C357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931896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DA320-D936-4D03-B675-3B2E1C6847E0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489242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C79CE-854D-425F-9512-5D13E553BB35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4269104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F615-CC5A-4556-9DC2-FA3977492CD5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588810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517D-FEC1-4680-8963-34E1B3DAF2E7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56767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5C402-E8B6-4954-86EA-8FCD82EA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A534E-4D6F-425F-802B-3084341CF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BEB7A-40BB-4996-9B11-DE9DB966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9556-72B9-47FC-8585-4A2C09BB5653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F3279-B7CF-4C8D-A182-7593179C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A7016-4751-4626-A422-2A8A3ADA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DF08-8EC3-4D3A-B621-7AF3FE6E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12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32E23-F145-4BE5-9C33-FDDDA67513DD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642756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911E3-44B1-4EED-AA4E-D6BEEC35164C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801630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DCAF4-23AF-4AC6-BEEA-B0B5184F3DA3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640137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1EB16-3408-4879-B932-BCA89549FD60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787605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277813"/>
            <a:ext cx="25908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7813"/>
            <a:ext cx="75692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D654C-A4DF-4D7D-83DF-1FDBFE2273FF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315923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D2AA5-D680-4E28-A50D-DCCD9F16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09B0A-855F-4948-81D4-2CDFDD5AD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58A5E-DF97-4522-A580-A9B8282FD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ED553-BFF1-4314-BB59-EC968813E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9556-72B9-47FC-8585-4A2C09BB5653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F9333-B936-46EB-945D-D92D4C29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6A12F-5EF7-4642-909D-B1E08CF0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DF08-8EC3-4D3A-B621-7AF3FE6E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0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8CD6-D910-4126-B50B-D703B576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81732-5F10-4573-8131-5847AC7B8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8B932-BA77-4D72-AF08-E0483BAC5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38E6E-1E76-4830-8B18-C1422D5D4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2CFB1-C8EE-42C4-9055-F5287DA82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B9FD6-36CE-41F3-A11D-DE4CFCD90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9556-72B9-47FC-8585-4A2C09BB5653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76EB26-A8EF-4F02-B76E-B00EB3137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073BBB-CBB5-415B-B8ED-E11CDCBA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DF08-8EC3-4D3A-B621-7AF3FE6E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57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97E2-4553-4F54-9EDE-8D45BAA7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B90345-6ACC-429B-87B7-43EEED11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9556-72B9-47FC-8585-4A2C09BB5653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EB4B7-F9C3-49D5-BA84-0F2B7B775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244A7-B479-48F8-8B9E-B3549605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DF08-8EC3-4D3A-B621-7AF3FE6E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1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D22A36-F0A7-4272-8221-AF80EB7BD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9556-72B9-47FC-8585-4A2C09BB5653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373C6-C11D-468E-ACEE-9ED8304B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DD0E6-B5D8-4E39-916B-319160DA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DF08-8EC3-4D3A-B621-7AF3FE6E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8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C3A5-606E-4109-A95F-7E5FFFC6F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6E609-2438-4079-AECE-B2FFCB697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FA52D-32C6-48F6-AC29-1CDC73F6D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C909B-34D3-428F-92A9-091709CE2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9556-72B9-47FC-8585-4A2C09BB5653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6F61F-D096-4C76-B114-E9512E782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57006-473B-47B9-8273-D4E46AC3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DF08-8EC3-4D3A-B621-7AF3FE6E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7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C9E93-1674-47D2-B47C-6129A0FF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C59F19-C6E4-46B6-A8C8-BD2676547C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75B666-5D06-4AEF-B282-8F74E2418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866C1-3ADA-4F0B-9E2C-A03FB37B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9556-72B9-47FC-8585-4A2C09BB5653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B52379-13CD-4D2F-8717-0C0B80C17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10B2B-4D0D-47DA-8FAB-EC813347D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DF08-8EC3-4D3A-B621-7AF3FE6E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48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713D7-3410-4DD7-AEBB-7FF0A74D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9B0AA-8FEF-49C6-8CF9-D7C60F0D6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92454-FCAA-487B-A9AE-7CFD40F77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D9556-72B9-47FC-8585-4A2C09BB5653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17F65-7B7C-4A52-BB26-328CD1736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C3356-3BB0-4C50-A611-D7206638D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4DF08-8EC3-4D3A-B621-7AF3FE6E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9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EG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EG"/>
              <a:t>Click to edit Master text styles</a:t>
            </a:r>
          </a:p>
          <a:p>
            <a:pPr lvl="1"/>
            <a:r>
              <a:rPr lang="en-US" altLang="ar-EG"/>
              <a:t>Second level</a:t>
            </a:r>
          </a:p>
          <a:p>
            <a:pPr lvl="2"/>
            <a:r>
              <a:rPr lang="en-US" altLang="ar-EG"/>
              <a:t>Third level</a:t>
            </a:r>
          </a:p>
          <a:p>
            <a:pPr lvl="3"/>
            <a:r>
              <a:rPr lang="en-US" altLang="ar-EG"/>
              <a:t>Fourth level</a:t>
            </a:r>
          </a:p>
          <a:p>
            <a:pPr lvl="4"/>
            <a:r>
              <a:rPr lang="en-US" altLang="ar-EG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fld id="{306C3156-F1E5-40E4-B7F7-DF10D415CFB5}" type="slidenum">
              <a:rPr lang="ar-EG" altLang="ar-EG"/>
              <a:pPr>
                <a:defRPr/>
              </a:pPr>
              <a:t>‹#›</a:t>
            </a:fld>
            <a:endParaRPr lang="en-US" altLang="ar-EG">
              <a:cs typeface="+mn-cs"/>
            </a:endParaRPr>
          </a:p>
        </p:txBody>
      </p:sp>
      <p:pic>
        <p:nvPicPr>
          <p:cNvPr id="1031" name="Picture 7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6096000"/>
            <a:ext cx="121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04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11582400" cy="4876800"/>
            <a:chOff x="0" y="0"/>
            <a:chExt cx="5472" cy="3072"/>
          </a:xfrm>
        </p:grpSpPr>
        <p:sp>
          <p:nvSpPr>
            <p:cNvPr id="308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rgbClr val="FFFF00"/>
                  </a:solidFill>
                  <a:latin typeface="Tahoma" pitchFamily="34" charset="0"/>
                </a:defRPr>
              </a:lvl1pPr>
              <a:lvl2pPr marL="742950" indent="-285750">
                <a:defRPr sz="3200">
                  <a:solidFill>
                    <a:srgbClr val="FFFF00"/>
                  </a:solidFill>
                  <a:latin typeface="Tahoma" pitchFamily="34" charset="0"/>
                </a:defRPr>
              </a:lvl2pPr>
              <a:lvl3pPr marL="1143000" indent="-228600">
                <a:defRPr sz="3200">
                  <a:solidFill>
                    <a:srgbClr val="FFFF00"/>
                  </a:solidFill>
                  <a:latin typeface="Tahoma" pitchFamily="34" charset="0"/>
                </a:defRPr>
              </a:lvl3pPr>
              <a:lvl4pPr marL="1600200" indent="-228600">
                <a:defRPr sz="3200">
                  <a:solidFill>
                    <a:srgbClr val="FFFF00"/>
                  </a:solidFill>
                  <a:latin typeface="Tahoma" pitchFamily="34" charset="0"/>
                </a:defRPr>
              </a:lvl4pPr>
              <a:lvl5pPr marL="2057400" indent="-228600">
                <a:defRPr sz="3200">
                  <a:solidFill>
                    <a:srgbClr val="FFFF00"/>
                  </a:solidFill>
                  <a:latin typeface="Tahoma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Tahoma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Tahoma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Tahoma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00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ar-EG" altLang="ar-EG" sz="2400"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3082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308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1pPr>
                <a:lvl2pPr marL="742950" indent="-28575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2pPr>
                <a:lvl3pPr marL="1143000" indent="-22860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3pPr>
                <a:lvl4pPr marL="1600200" indent="-22860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4pPr>
                <a:lvl5pPr marL="2057400" indent="-228600"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FF00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ar-EG" altLang="ar-EG" sz="2400"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8397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ar-EG" sz="1800"/>
              </a:p>
            </p:txBody>
          </p:sp>
        </p:grpSp>
      </p:grpSp>
      <p:sp>
        <p:nvSpPr>
          <p:cNvPr id="30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7813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EG"/>
              <a:t>Click to edit Master title style</a:t>
            </a:r>
          </a:p>
        </p:txBody>
      </p:sp>
      <p:sp>
        <p:nvSpPr>
          <p:cNvPr id="30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1"/>
            <a:ext cx="103632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EG"/>
              <a:t>Click to edit Master text styles</a:t>
            </a:r>
          </a:p>
          <a:p>
            <a:pPr lvl="1"/>
            <a:r>
              <a:rPr lang="en-US" altLang="ar-EG"/>
              <a:t>Second level</a:t>
            </a:r>
          </a:p>
          <a:p>
            <a:pPr lvl="2"/>
            <a:r>
              <a:rPr lang="en-US" altLang="ar-EG"/>
              <a:t>Third level</a:t>
            </a:r>
          </a:p>
          <a:p>
            <a:pPr lvl="3"/>
            <a:r>
              <a:rPr lang="en-US" altLang="ar-EG"/>
              <a:t>Fourth level</a:t>
            </a:r>
          </a:p>
          <a:p>
            <a:pPr lvl="4"/>
            <a:r>
              <a:rPr lang="en-US" altLang="ar-EG"/>
              <a:t>Fifth level</a:t>
            </a:r>
          </a:p>
        </p:txBody>
      </p:sp>
      <p:sp>
        <p:nvSpPr>
          <p:cNvPr id="839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51575"/>
            <a:ext cx="264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8397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2484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ar-EG"/>
          </a:p>
        </p:txBody>
      </p:sp>
      <p:sp>
        <p:nvSpPr>
          <p:cNvPr id="8397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A7DF6EEF-BFF3-4D65-A58A-2D7B09B79BAF}" type="slidenum">
              <a:rPr lang="ar-EG" altLang="ar-EG"/>
              <a:pPr>
                <a:defRPr/>
              </a:pPr>
              <a:t>‹#›</a:t>
            </a:fld>
            <a:endParaRPr lang="en-US" altLang="ar-EG"/>
          </a:p>
        </p:txBody>
      </p:sp>
      <p:sp>
        <p:nvSpPr>
          <p:cNvPr id="83980" name="Line 12"/>
          <p:cNvSpPr>
            <a:spLocks noChangeShapeType="1"/>
          </p:cNvSpPr>
          <p:nvPr/>
        </p:nvSpPr>
        <p:spPr bwMode="auto">
          <a:xfrm>
            <a:off x="0" y="4876800"/>
            <a:ext cx="8128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ar-EG" sz="1800"/>
          </a:p>
        </p:txBody>
      </p:sp>
    </p:spTree>
    <p:extLst>
      <p:ext uri="{BB962C8B-B14F-4D97-AF65-F5344CB8AC3E}">
        <p14:creationId xmlns:p14="http://schemas.microsoft.com/office/powerpoint/2010/main" val="41595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9.wav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0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3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4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5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7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5.xml"/><Relationship Id="rId1" Type="http://schemas.openxmlformats.org/officeDocument/2006/relationships/audio" Target="../media/audio20.wav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1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2.wav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3.wav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5.wav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6.wav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7.wav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.wa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9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0.wav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31.wav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6.wav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7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8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52227" name="Picture 5" descr="LP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33376"/>
            <a:ext cx="4278313" cy="626427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6" descr="LP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341439"/>
            <a:ext cx="4176712" cy="445452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9551988" y="6021388"/>
            <a:ext cx="1116012" cy="836612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FADA1394.wav">
            <a:hlinkClick r:id="" action="ppaction://media"/>
          </p:cNvPr>
          <p:cNvPicPr>
            <a:picLocks noChangeAspect="1"/>
          </p:cNvPicPr>
          <p:nvPr>
            <a:wavAudioFile r:embed="rId1" name="FADA0B8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2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61443" name="Picture 4" descr="005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04813"/>
            <a:ext cx="4246563" cy="611981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5" descr="LP nai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404813"/>
            <a:ext cx="4105275" cy="460851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6311900" y="5157789"/>
            <a:ext cx="4356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LP of nails</a:t>
            </a:r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>
            <a:off x="9767888" y="5949950"/>
            <a:ext cx="900112" cy="90805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1C431488.wav">
            <a:hlinkClick r:id="" action="ppaction://media"/>
          </p:cNvPr>
          <p:cNvPicPr>
            <a:picLocks noChangeAspect="1"/>
          </p:cNvPicPr>
          <p:nvPr>
            <a:wavAudioFile r:embed="rId1" name="1C43557E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5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7824788" y="2565401"/>
            <a:ext cx="2843212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LP of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mucous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membrane</a:t>
            </a:r>
          </a:p>
        </p:txBody>
      </p:sp>
      <p:pic>
        <p:nvPicPr>
          <p:cNvPr id="62467" name="Picture 7" descr="atrophic%20lichen%20pla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15938"/>
            <a:ext cx="6335712" cy="608171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8" name="Rectangle 8"/>
          <p:cNvSpPr>
            <a:spLocks noChangeArrowheads="1"/>
          </p:cNvSpPr>
          <p:nvPr/>
        </p:nvSpPr>
        <p:spPr bwMode="auto">
          <a:xfrm>
            <a:off x="9480550" y="5949950"/>
            <a:ext cx="1187450" cy="90805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1EF41488.wav">
            <a:hlinkClick r:id="" action="ppaction://media"/>
          </p:cNvPr>
          <p:cNvPicPr>
            <a:picLocks noChangeAspect="1"/>
          </p:cNvPicPr>
          <p:nvPr>
            <a:wavAudioFile r:embed="rId1" name="1EF430A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ar-EG"/>
          </a:p>
        </p:txBody>
      </p:sp>
      <p:pic>
        <p:nvPicPr>
          <p:cNvPr id="63491" name="Picture 4" descr="lp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19464" r="20679" b="53004"/>
          <a:stretch>
            <a:fillRect/>
          </a:stretch>
        </p:blipFill>
        <p:spPr>
          <a:xfrm>
            <a:off x="1668463" y="404813"/>
            <a:ext cx="8964612" cy="6394450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78971504.wav">
            <a:hlinkClick r:id="" action="ppaction://media"/>
          </p:cNvPr>
          <p:cNvPicPr>
            <a:picLocks noChangeAspect="1"/>
          </p:cNvPicPr>
          <p:nvPr>
            <a:wavAudioFile r:embed="rId1" name="7897861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ar-EG"/>
          </a:p>
        </p:txBody>
      </p:sp>
      <p:pic>
        <p:nvPicPr>
          <p:cNvPr id="64515" name="Picture 4" descr="ora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t="68423" r="38309" b="10757"/>
          <a:stretch>
            <a:fillRect/>
          </a:stretch>
        </p:blipFill>
        <p:spPr>
          <a:xfrm>
            <a:off x="1597025" y="476251"/>
            <a:ext cx="9036050" cy="6346825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76421504.wav">
            <a:hlinkClick r:id="" action="ppaction://media"/>
          </p:cNvPr>
          <p:cNvPicPr>
            <a:picLocks noChangeAspect="1"/>
          </p:cNvPicPr>
          <p:nvPr>
            <a:wavAudioFile r:embed="rId1" name="76429DE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3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Lichen plano-pillari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2"/>
          <a:stretch>
            <a:fillRect/>
          </a:stretch>
        </p:blipFill>
        <p:spPr>
          <a:xfrm>
            <a:off x="1919289" y="333375"/>
            <a:ext cx="8351837" cy="5613400"/>
          </a:xfr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4079875" y="6021389"/>
            <a:ext cx="4248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Follicular LP</a:t>
            </a: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9551988" y="6092826"/>
            <a:ext cx="1116012" cy="765175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5B381519.wav">
            <a:hlinkClick r:id="" action="ppaction://media"/>
          </p:cNvPr>
          <p:cNvPicPr>
            <a:picLocks noChangeAspect="1"/>
          </p:cNvPicPr>
          <p:nvPr>
            <a:wavAudioFile r:embed="rId1" name="5B38C4E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9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Lichen planus (Annular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260350"/>
            <a:ext cx="4703762" cy="63373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7464426" y="2708276"/>
            <a:ext cx="28797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Annular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LP</a:t>
            </a:r>
          </a:p>
        </p:txBody>
      </p:sp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9767888" y="5876926"/>
            <a:ext cx="900112" cy="981075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49A91519.wav">
            <a:hlinkClick r:id="" action="ppaction://media"/>
          </p:cNvPr>
          <p:cNvPicPr>
            <a:picLocks noChangeAspect="1"/>
          </p:cNvPicPr>
          <p:nvPr>
            <a:wavAudioFile r:embed="rId1" name="49A9BBF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ar-EG"/>
          </a:p>
        </p:txBody>
      </p:sp>
      <p:pic>
        <p:nvPicPr>
          <p:cNvPr id="67587" name="Picture 4" descr="an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7" t="73106" r="17702" b="6735"/>
          <a:stretch>
            <a:fillRect/>
          </a:stretch>
        </p:blipFill>
        <p:spPr>
          <a:xfrm>
            <a:off x="1595439" y="325439"/>
            <a:ext cx="9109075" cy="6416675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9E851535.wav">
            <a:hlinkClick r:id="" action="ppaction://media"/>
          </p:cNvPr>
          <p:cNvPicPr>
            <a:picLocks noChangeAspect="1"/>
          </p:cNvPicPr>
          <p:nvPr>
            <a:wavAudioFile r:embed="rId1" name="9E85B63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692150"/>
            <a:ext cx="7772400" cy="1143000"/>
          </a:xfrm>
        </p:spPr>
        <p:txBody>
          <a:bodyPr/>
          <a:lstStyle/>
          <a:p>
            <a:r>
              <a:rPr lang="en-US" altLang="ar-EG" sz="3600" b="1">
                <a:solidFill>
                  <a:srgbClr val="FFFF00"/>
                </a:solidFill>
                <a:latin typeface="Tahoma" pitchFamily="34" charset="0"/>
              </a:rPr>
              <a:t>Treatment </a:t>
            </a:r>
            <a:r>
              <a:rPr lang="en-US" altLang="ar-EG" sz="3200" b="1">
                <a:solidFill>
                  <a:srgbClr val="FFF911"/>
                </a:solidFill>
                <a:latin typeface="Tahoma" pitchFamily="34" charset="0"/>
              </a:rPr>
              <a:t>of </a:t>
            </a:r>
            <a:r>
              <a:rPr lang="en-US" altLang="ar-EG" sz="3600" b="1">
                <a:solidFill>
                  <a:srgbClr val="FFFF00"/>
                </a:solidFill>
                <a:latin typeface="Tahoma" pitchFamily="34" charset="0"/>
              </a:rPr>
              <a:t>Lichen Planus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2276475"/>
            <a:ext cx="7561262" cy="3816350"/>
          </a:xfrm>
        </p:spPr>
        <p:txBody>
          <a:bodyPr/>
          <a:lstStyle/>
          <a:p>
            <a:pPr>
              <a:lnSpc>
                <a:spcPct val="175000"/>
              </a:lnSpc>
            </a:pPr>
            <a:r>
              <a:rPr lang="en-US" altLang="ar-EG">
                <a:solidFill>
                  <a:schemeClr val="bg1"/>
                </a:solidFill>
                <a:latin typeface="Tahoma" pitchFamily="34" charset="0"/>
              </a:rPr>
              <a:t>Topical corticosteroids</a:t>
            </a:r>
          </a:p>
          <a:p>
            <a:pPr>
              <a:lnSpc>
                <a:spcPct val="175000"/>
              </a:lnSpc>
            </a:pPr>
            <a:r>
              <a:rPr lang="en-US" altLang="ar-EG">
                <a:solidFill>
                  <a:schemeClr val="bg1"/>
                </a:solidFill>
                <a:latin typeface="Tahoma" pitchFamily="34" charset="0"/>
              </a:rPr>
              <a:t>Oral antihistamines</a:t>
            </a:r>
          </a:p>
          <a:p>
            <a:pPr>
              <a:lnSpc>
                <a:spcPct val="175000"/>
              </a:lnSpc>
            </a:pPr>
            <a:r>
              <a:rPr lang="en-US" altLang="ar-EG">
                <a:solidFill>
                  <a:schemeClr val="bg1"/>
                </a:solidFill>
                <a:latin typeface="Tahoma" pitchFamily="34" charset="0"/>
              </a:rPr>
              <a:t>Systemic steroids for extensive cases</a:t>
            </a:r>
          </a:p>
          <a:p>
            <a:pPr lvl="4">
              <a:lnSpc>
                <a:spcPct val="175000"/>
              </a:lnSpc>
              <a:buFontTx/>
              <a:buNone/>
            </a:pPr>
            <a:r>
              <a:rPr lang="en-US" altLang="ar-EG" sz="2400">
                <a:solidFill>
                  <a:srgbClr val="FF9900"/>
                </a:solidFill>
                <a:latin typeface="Tahoma" pitchFamily="34" charset="0"/>
              </a:rPr>
              <a:t>                          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9625014" y="5876926"/>
            <a:ext cx="1042987" cy="981075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A7FF1535.wav">
            <a:hlinkClick r:id="" action="ppaction://media"/>
          </p:cNvPr>
          <p:cNvPicPr>
            <a:picLocks noChangeAspect="1"/>
          </p:cNvPicPr>
          <p:nvPr>
            <a:wavAudioFile r:embed="rId1" name="A7FFC59E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8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69636" name="Picture 4" descr="1521596-16925974417c9e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WordArt 5"/>
          <p:cNvSpPr>
            <a:spLocks noChangeArrowheads="1" noChangeShapeType="1" noTextEdit="1"/>
          </p:cNvSpPr>
          <p:nvPr/>
        </p:nvSpPr>
        <p:spPr bwMode="auto">
          <a:xfrm>
            <a:off x="1919289" y="1628775"/>
            <a:ext cx="8353425" cy="338455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PITYRIASIS ROSEA</a:t>
            </a:r>
            <a:endParaRPr lang="ar-EG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A54C1550.wav">
            <a:hlinkClick r:id="" action="ppaction://media"/>
          </p:cNvPr>
          <p:cNvPicPr>
            <a:picLocks noChangeAspect="1"/>
          </p:cNvPicPr>
          <p:nvPr>
            <a:wavAudioFile r:embed="rId1" name="A54C52E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3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188913"/>
            <a:ext cx="7772400" cy="1143000"/>
          </a:xfrm>
        </p:spPr>
        <p:txBody>
          <a:bodyPr/>
          <a:lstStyle/>
          <a:p>
            <a:br>
              <a:rPr lang="en-US" altLang="ar-EG" sz="3600" b="1">
                <a:solidFill>
                  <a:srgbClr val="FFFF00"/>
                </a:solidFill>
                <a:latin typeface="Tahoma" pitchFamily="34" charset="0"/>
              </a:rPr>
            </a:br>
            <a:r>
              <a:rPr lang="en-US" altLang="ar-EG" sz="3600" b="1">
                <a:solidFill>
                  <a:srgbClr val="FFFF00"/>
                </a:solidFill>
                <a:latin typeface="Tahoma" pitchFamily="34" charset="0"/>
              </a:rPr>
              <a:t>Pityriasis</a:t>
            </a:r>
            <a:r>
              <a:rPr lang="en-US" altLang="ar-EG" sz="360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altLang="ar-EG" sz="3600" b="1">
                <a:solidFill>
                  <a:srgbClr val="FFFF00"/>
                </a:solidFill>
                <a:latin typeface="Tahoma" pitchFamily="34" charset="0"/>
              </a:rPr>
              <a:t>Rosea</a:t>
            </a:r>
            <a:br>
              <a:rPr lang="en-US" altLang="ar-EG" sz="3600">
                <a:solidFill>
                  <a:srgbClr val="FFFF00"/>
                </a:solidFill>
                <a:latin typeface="Tahoma" pitchFamily="34" charset="0"/>
              </a:rPr>
            </a:br>
            <a:endParaRPr lang="en-US" altLang="ar-EG" sz="36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412875"/>
            <a:ext cx="8569325" cy="5183188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  <a:defRPr/>
            </a:pPr>
            <a:r>
              <a:rPr lang="en-US" altLang="ar-EG" sz="2800" b="1">
                <a:solidFill>
                  <a:srgbClr val="FFF911"/>
                </a:solidFill>
                <a:latin typeface="Tahoma" pitchFamily="34" charset="0"/>
              </a:rPr>
              <a:t>* Definition: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en-US" altLang="ar-EG" sz="2000">
                <a:solidFill>
                  <a:schemeClr val="bg1"/>
                </a:solidFill>
                <a:latin typeface="Tahoma" pitchFamily="34" charset="0"/>
              </a:rPr>
              <a:t>		</a:t>
            </a:r>
            <a:r>
              <a:rPr lang="en-US" altLang="ar-EG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Acute self-limiting disease affecting children and young adults and characterized by distinctive skin eruption; Common in spring and autumn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en-US" altLang="ar-EG" sz="2800" b="1">
                <a:solidFill>
                  <a:srgbClr val="FFF911"/>
                </a:solidFill>
                <a:latin typeface="Tahoma" pitchFamily="34" charset="0"/>
              </a:rPr>
              <a:t>* Etiology:</a:t>
            </a:r>
          </a:p>
          <a:p>
            <a:pPr lvl="1">
              <a:lnSpc>
                <a:spcPct val="150000"/>
              </a:lnSpc>
              <a:buFontTx/>
              <a:buChar char="•"/>
              <a:defRPr/>
            </a:pPr>
            <a:r>
              <a:rPr lang="en-US" altLang="ar-E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Infective theory: viral infection</a:t>
            </a:r>
          </a:p>
          <a:p>
            <a:pPr lvl="1">
              <a:lnSpc>
                <a:spcPct val="150000"/>
              </a:lnSpc>
              <a:buFontTx/>
              <a:buChar char="•"/>
              <a:defRPr/>
            </a:pPr>
            <a:r>
              <a:rPr lang="en-US" altLang="ar-E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Drugs</a:t>
            </a:r>
          </a:p>
          <a:p>
            <a:pPr>
              <a:lnSpc>
                <a:spcPct val="120000"/>
              </a:lnSpc>
              <a:buFontTx/>
              <a:buNone/>
              <a:defRPr/>
            </a:pPr>
            <a:endParaRPr lang="en-US" altLang="ar-EG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>
              <a:buFontTx/>
              <a:buNone/>
              <a:defRPr/>
            </a:pPr>
            <a:endParaRPr lang="en-US" altLang="ar-EG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9625014" y="5949950"/>
            <a:ext cx="1042987" cy="90805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DB031550.wav">
            <a:hlinkClick r:id="" action="ppaction://media"/>
          </p:cNvPr>
          <p:cNvPicPr>
            <a:picLocks noChangeAspect="1"/>
          </p:cNvPicPr>
          <p:nvPr>
            <a:wavAudioFile r:embed="rId1" name="DB034DE1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6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ar-EG"/>
          </a:p>
        </p:txBody>
      </p:sp>
      <p:pic>
        <p:nvPicPr>
          <p:cNvPr id="53251" name="Picture 4" descr="lop[[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t="12230" r="42273" b="68735"/>
          <a:stretch>
            <a:fillRect/>
          </a:stretch>
        </p:blipFill>
        <p:spPr>
          <a:xfrm>
            <a:off x="1597025" y="692150"/>
            <a:ext cx="9036050" cy="6021388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C6E71410.wav">
            <a:hlinkClick r:id="" action="ppaction://media"/>
          </p:cNvPr>
          <p:cNvPicPr>
            <a:picLocks noChangeAspect="1"/>
          </p:cNvPicPr>
          <p:nvPr>
            <a:wavAudioFile r:embed="rId1" name="C6E7598C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0" y="476250"/>
            <a:ext cx="8496300" cy="6021388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rgbClr val="FFFF00"/>
                </a:solidFill>
                <a:latin typeface="Tahoma" pitchFamily="34" charset="0"/>
              </a:rPr>
              <a:t>* </a:t>
            </a:r>
            <a:r>
              <a:rPr lang="en-US" altLang="ar-EG" sz="2800" b="1">
                <a:solidFill>
                  <a:srgbClr val="FFFF00"/>
                </a:solidFill>
                <a:latin typeface="Tahoma" pitchFamily="34" charset="0"/>
              </a:rPr>
              <a:t>Clinical</a:t>
            </a:r>
            <a:r>
              <a:rPr lang="en-US" altLang="ar-EG" sz="280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altLang="ar-EG" sz="2800" b="1">
                <a:solidFill>
                  <a:srgbClr val="FFFF00"/>
                </a:solidFill>
                <a:latin typeface="Tahoma" pitchFamily="34" charset="0"/>
              </a:rPr>
              <a:t>features of ordinary PR :</a:t>
            </a:r>
            <a:endParaRPr lang="en-US" altLang="ar-EG" sz="280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altLang="ar-EG">
                <a:solidFill>
                  <a:schemeClr val="bg1"/>
                </a:solidFill>
                <a:latin typeface="Tahoma" pitchFamily="34" charset="0"/>
              </a:rPr>
              <a:t>Appearance of </a:t>
            </a:r>
            <a:r>
              <a:rPr lang="en-US" altLang="ar-EG" i="1">
                <a:solidFill>
                  <a:srgbClr val="FF9900"/>
                </a:solidFill>
                <a:latin typeface="Tahoma" pitchFamily="34" charset="0"/>
              </a:rPr>
              <a:t>herald patch</a:t>
            </a:r>
            <a:endParaRPr lang="en-US" altLang="ar-EG">
              <a:solidFill>
                <a:schemeClr val="bg1"/>
              </a:solidFill>
              <a:latin typeface="Tahoma" pitchFamily="34" charset="0"/>
            </a:endParaRP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altLang="ar-EG">
                <a:solidFill>
                  <a:schemeClr val="bg1"/>
                </a:solidFill>
                <a:latin typeface="Tahoma" pitchFamily="34" charset="0"/>
              </a:rPr>
              <a:t>Generalized eruption appears in 5 – 15 days as pink macules covered with fine marginal scales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altLang="ar-EG">
                <a:solidFill>
                  <a:schemeClr val="bg1"/>
                </a:solidFill>
                <a:latin typeface="Tahoma" pitchFamily="34" charset="0"/>
              </a:rPr>
              <a:t>Long axes of the lesions are parallel to the ribs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altLang="ar-EG">
                <a:solidFill>
                  <a:schemeClr val="bg1"/>
                </a:solidFill>
                <a:latin typeface="Tahoma" pitchFamily="34" charset="0"/>
              </a:rPr>
              <a:t>Bilateral and symmetrical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altLang="ar-EG">
                <a:solidFill>
                  <a:schemeClr val="bg1"/>
                </a:solidFill>
                <a:latin typeface="Tahoma" pitchFamily="34" charset="0"/>
              </a:rPr>
              <a:t>Itching is usually mild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altLang="ar-EG">
                <a:solidFill>
                  <a:schemeClr val="bg1"/>
                </a:solidFill>
                <a:latin typeface="Tahoma" pitchFamily="34" charset="0"/>
              </a:rPr>
              <a:t>Spontaneous recovery in 3 – 6 weeks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9696450" y="5949950"/>
            <a:ext cx="971550" cy="90805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F4191566.wav">
            <a:hlinkClick r:id="" action="ppaction://media"/>
          </p:cNvPr>
          <p:cNvPicPr>
            <a:picLocks noChangeAspect="1"/>
          </p:cNvPicPr>
          <p:nvPr>
            <a:wavAudioFile r:embed="rId1" name="F419CAE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9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pityrias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56D1597.wav">
            <a:hlinkClick r:id="" action="ppaction://media"/>
          </p:cNvPr>
          <p:cNvPicPr>
            <a:picLocks noChangeAspect="1"/>
          </p:cNvPicPr>
          <p:nvPr>
            <a:wavAudioFile r:embed="rId1" name="B56DCF4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9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73731" name="Picture 5" descr="Pityriasis rosea diagram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1524000" y="6453188"/>
            <a:ext cx="34925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4295775" y="5734051"/>
            <a:ext cx="2520950" cy="83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</a:t>
            </a:r>
            <a:r>
              <a:rPr lang="en-US" altLang="ar-EG" sz="2800" b="1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Monotype Koufi" pitchFamily="2" charset="-78"/>
              </a:rPr>
              <a:t>Classical </a:t>
            </a:r>
          </a:p>
          <a:p>
            <a:pPr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2800" b="1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Monotype Koufi" pitchFamily="2" charset="-78"/>
              </a:rPr>
              <a:t>  distribution</a:t>
            </a:r>
          </a:p>
        </p:txBody>
      </p:sp>
      <p:pic>
        <p:nvPicPr>
          <p:cNvPr id="3" name="6F941613.wav">
            <a:hlinkClick r:id="" action="ppaction://media"/>
          </p:cNvPr>
          <p:cNvPicPr>
            <a:picLocks noChangeAspect="1"/>
          </p:cNvPicPr>
          <p:nvPr>
            <a:wavAudioFile r:embed="rId1" name="6F9436A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ar-EG"/>
          </a:p>
        </p:txBody>
      </p:sp>
      <p:pic>
        <p:nvPicPr>
          <p:cNvPr id="74755" name="Picture 4" descr="Pityriasis Ro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76251"/>
            <a:ext cx="4032250" cy="583247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5" descr="Pityriasis rosea - close up 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4" b="9929"/>
          <a:stretch>
            <a:fillRect/>
          </a:stretch>
        </p:blipFill>
        <p:spPr bwMode="auto">
          <a:xfrm>
            <a:off x="6240464" y="404813"/>
            <a:ext cx="4103687" cy="295275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7" descr="Pityriasis rosea (perepheral collarette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573463"/>
            <a:ext cx="4103687" cy="273526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9551988" y="6381750"/>
            <a:ext cx="1116012" cy="47625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10417176" y="5949950"/>
            <a:ext cx="250825" cy="503238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34011628.wav">
            <a:hlinkClick r:id="" action="ppaction://media"/>
          </p:cNvPr>
          <p:cNvPicPr>
            <a:picLocks noChangeAspect="1"/>
          </p:cNvPicPr>
          <p:nvPr>
            <a:wavAudioFile r:embed="rId1" name="340115B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ar-EG"/>
          </a:p>
        </p:txBody>
      </p:sp>
      <p:pic>
        <p:nvPicPr>
          <p:cNvPr id="75779" name="Picture 4" descr="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4" t="37936" r="13582" b="42525"/>
          <a:stretch>
            <a:fillRect/>
          </a:stretch>
        </p:blipFill>
        <p:spPr>
          <a:xfrm>
            <a:off x="1631951" y="549276"/>
            <a:ext cx="8893175" cy="6119813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24C81628.wav">
            <a:hlinkClick r:id="" action="ppaction://media"/>
          </p:cNvPr>
          <p:cNvPicPr>
            <a:picLocks noChangeAspect="1"/>
          </p:cNvPicPr>
          <p:nvPr>
            <a:wavAudioFile r:embed="rId1" name="24C88A4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0" y="333376"/>
            <a:ext cx="8496300" cy="6119813"/>
          </a:xfrm>
        </p:spPr>
        <p:txBody>
          <a:bodyPr/>
          <a:lstStyle/>
          <a:p>
            <a:pPr>
              <a:lnSpc>
                <a:spcPct val="130000"/>
              </a:lnSpc>
              <a:buFontTx/>
              <a:buNone/>
            </a:pPr>
            <a:r>
              <a:rPr lang="en-US" altLang="ar-EG" b="1">
                <a:solidFill>
                  <a:srgbClr val="FFFF00"/>
                </a:solidFill>
                <a:latin typeface="Tahoma" pitchFamily="34" charset="0"/>
              </a:rPr>
              <a:t>* Atypical varieties of pityriasis rosea:</a:t>
            </a:r>
          </a:p>
          <a:p>
            <a:pPr lvl="1">
              <a:lnSpc>
                <a:spcPct val="130000"/>
              </a:lnSpc>
              <a:buFontTx/>
              <a:buChar char="•"/>
            </a:pPr>
            <a:r>
              <a:rPr lang="en-US" altLang="ar-EG">
                <a:solidFill>
                  <a:schemeClr val="bg1"/>
                </a:solidFill>
                <a:latin typeface="Tahoma" pitchFamily="34" charset="0"/>
              </a:rPr>
              <a:t>Inverted type</a:t>
            </a:r>
          </a:p>
          <a:p>
            <a:pPr lvl="1">
              <a:lnSpc>
                <a:spcPct val="130000"/>
              </a:lnSpc>
              <a:buFontTx/>
              <a:buChar char="•"/>
            </a:pPr>
            <a:r>
              <a:rPr lang="en-US" altLang="ar-EG">
                <a:solidFill>
                  <a:schemeClr val="bg1"/>
                </a:solidFill>
                <a:latin typeface="Tahoma" pitchFamily="34" charset="0"/>
              </a:rPr>
              <a:t>Abortive type</a:t>
            </a:r>
          </a:p>
          <a:p>
            <a:pPr lvl="1">
              <a:lnSpc>
                <a:spcPct val="130000"/>
              </a:lnSpc>
              <a:buFontTx/>
              <a:buChar char="•"/>
            </a:pPr>
            <a:r>
              <a:rPr lang="en-US" altLang="ar-EG">
                <a:solidFill>
                  <a:schemeClr val="bg1"/>
                </a:solidFill>
                <a:latin typeface="Tahoma" pitchFamily="34" charset="0"/>
              </a:rPr>
              <a:t>Localized type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altLang="ar-EG" b="1">
                <a:solidFill>
                  <a:srgbClr val="FFFF00"/>
                </a:solidFill>
                <a:latin typeface="Tahoma" pitchFamily="34" charset="0"/>
              </a:rPr>
              <a:t>* Treatment of pityriasis rosea:</a:t>
            </a:r>
          </a:p>
          <a:p>
            <a:pPr>
              <a:lnSpc>
                <a:spcPct val="130000"/>
              </a:lnSpc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Reassurance</a:t>
            </a:r>
          </a:p>
          <a:p>
            <a:pPr>
              <a:lnSpc>
                <a:spcPct val="130000"/>
              </a:lnSpc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Topical corticosteroids</a:t>
            </a:r>
          </a:p>
          <a:p>
            <a:pPr>
              <a:lnSpc>
                <a:spcPct val="130000"/>
              </a:lnSpc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Oral antihistamines</a:t>
            </a:r>
          </a:p>
          <a:p>
            <a:pPr>
              <a:lnSpc>
                <a:spcPct val="130000"/>
              </a:lnSpc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UV</a:t>
            </a:r>
          </a:p>
          <a:p>
            <a:pPr lvl="1">
              <a:buFontTx/>
              <a:buChar char="•"/>
            </a:pPr>
            <a:endParaRPr lang="en-US" altLang="ar-EG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9551988" y="5876926"/>
            <a:ext cx="1116012" cy="981075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0A231628.wav">
            <a:hlinkClick r:id="" action="ppaction://media"/>
          </p:cNvPr>
          <p:cNvPicPr>
            <a:picLocks noChangeAspect="1"/>
          </p:cNvPicPr>
          <p:nvPr>
            <a:wavAudioFile r:embed="rId1" name="0A23B44F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85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PR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260350"/>
            <a:ext cx="4895850" cy="63373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7751764" y="2997200"/>
            <a:ext cx="25923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Inverted PR</a:t>
            </a:r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9625014" y="5876926"/>
            <a:ext cx="1042987" cy="981075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662C1644.wav">
            <a:hlinkClick r:id="" action="ppaction://media"/>
          </p:cNvPr>
          <p:cNvPicPr>
            <a:picLocks noChangeAspect="1"/>
          </p:cNvPicPr>
          <p:nvPr>
            <a:wavAudioFile r:embed="rId1" name="662CDE1C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img00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9"/>
          <a:stretch>
            <a:fillRect/>
          </a:stretch>
        </p:blipFill>
        <p:spPr bwMode="auto">
          <a:xfrm>
            <a:off x="2495551" y="260351"/>
            <a:ext cx="5148263" cy="633571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7751763" y="2997200"/>
            <a:ext cx="26273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Localized PR</a:t>
            </a: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9625014" y="5949950"/>
            <a:ext cx="1042987" cy="90805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A3E81660.wav">
            <a:hlinkClick r:id="" action="ppaction://media"/>
          </p:cNvPr>
          <p:cNvPicPr>
            <a:picLocks noChangeAspect="1"/>
          </p:cNvPicPr>
          <p:nvPr>
            <a:wavAudioFile r:embed="rId1" name="A3E8E2B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1442085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WordArt 6"/>
          <p:cNvSpPr>
            <a:spLocks noChangeArrowheads="1" noChangeShapeType="1" noTextEdit="1"/>
          </p:cNvSpPr>
          <p:nvPr/>
        </p:nvSpPr>
        <p:spPr bwMode="auto">
          <a:xfrm>
            <a:off x="1847851" y="1700214"/>
            <a:ext cx="8569325" cy="41052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PITYRIASIS RUBRA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PILARIS</a:t>
            </a:r>
            <a:endParaRPr lang="ar-EG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0AF81660.wav">
            <a:hlinkClick r:id="" action="ppaction://media"/>
          </p:cNvPr>
          <p:cNvPicPr>
            <a:picLocks noChangeAspect="1"/>
          </p:cNvPicPr>
          <p:nvPr>
            <a:wavAudioFile r:embed="rId1" name="0AF8114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75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7772400" cy="990600"/>
          </a:xfrm>
        </p:spPr>
        <p:txBody>
          <a:bodyPr/>
          <a:lstStyle/>
          <a:p>
            <a:r>
              <a:rPr lang="en-US" altLang="ar-EG" sz="3600" b="1">
                <a:solidFill>
                  <a:srgbClr val="FFFF00"/>
                </a:solidFill>
                <a:latin typeface="Tahoma" pitchFamily="34" charset="0"/>
              </a:rPr>
              <a:t>Pityriasis rubra pilaris</a:t>
            </a:r>
            <a:r>
              <a:rPr lang="en-US" altLang="ar-EG">
                <a:latin typeface="Tahoma" pitchFamily="34" charset="0"/>
              </a:rPr>
              <a:t>	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8" y="1484313"/>
            <a:ext cx="8134350" cy="487680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    Pityriasis rubra pilaris is a chronic disease of unkown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 b="1">
                <a:solidFill>
                  <a:srgbClr val="33CC33"/>
                </a:solidFill>
                <a:latin typeface="Tahoma" pitchFamily="34" charset="0"/>
              </a:rPr>
              <a:t>* Clinical picture: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1) Circumscribed follicular keratoses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2) Erythema and scaling of the face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3) Diffuse scaling of the scalp</a:t>
            </a:r>
            <a:r>
              <a:rPr lang="en-US" altLang="ar-EG">
                <a:solidFill>
                  <a:schemeClr val="bg1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9625014" y="5876926"/>
            <a:ext cx="1042987" cy="981075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A8EE1675.wav">
            <a:hlinkClick r:id="" action="ppaction://media"/>
          </p:cNvPr>
          <p:cNvPicPr>
            <a:picLocks noChangeAspect="1"/>
          </p:cNvPicPr>
          <p:nvPr>
            <a:wavAudioFile r:embed="rId1" name="A8EEC93E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91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Lichen planus(Koebner phenomeno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7"/>
          <a:stretch>
            <a:fillRect/>
          </a:stretch>
        </p:blipFill>
        <p:spPr bwMode="auto">
          <a:xfrm>
            <a:off x="5087939" y="338138"/>
            <a:ext cx="4573587" cy="625951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1992314" y="2852739"/>
            <a:ext cx="30003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ar-EG" b="1">
                <a:solidFill>
                  <a:srgbClr val="FFFF00"/>
                </a:solidFill>
                <a:latin typeface="Tahoma" pitchFamily="34" charset="0"/>
              </a:rPr>
              <a:t>  Koebner</a:t>
            </a:r>
            <a:r>
              <a:rPr lang="en-US" altLang="ar-EG" b="1" baseline="30000">
                <a:solidFill>
                  <a:srgbClr val="FFFF00"/>
                </a:solidFill>
                <a:latin typeface="Tahoma" pitchFamily="34" charset="0"/>
              </a:rPr>
              <a:t>,</a:t>
            </a:r>
            <a:r>
              <a:rPr lang="en-US" altLang="ar-EG" b="1">
                <a:solidFill>
                  <a:srgbClr val="FFFF00"/>
                </a:solidFill>
                <a:latin typeface="Tahoma" pitchFamily="34" charset="0"/>
              </a:rPr>
              <a:t>s </a:t>
            </a:r>
          </a:p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ar-EG" b="1">
                <a:solidFill>
                  <a:srgbClr val="FFFF00"/>
                </a:solidFill>
                <a:latin typeface="Tahoma" pitchFamily="34" charset="0"/>
              </a:rPr>
              <a:t>Phenomenon</a:t>
            </a:r>
          </a:p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ar-EG">
                <a:solidFill>
                  <a:srgbClr val="CCFF33"/>
                </a:solidFill>
                <a:latin typeface="Tahoma" pitchFamily="34" charset="0"/>
              </a:rPr>
              <a:t>  ( Linear LP )</a:t>
            </a:r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9767888" y="5876926"/>
            <a:ext cx="900112" cy="981075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02211410.wav">
            <a:hlinkClick r:id="" action="ppaction://media"/>
          </p:cNvPr>
          <p:cNvPicPr>
            <a:picLocks noChangeAspect="1"/>
          </p:cNvPicPr>
          <p:nvPr>
            <a:wavAudioFile r:embed="rId1" name="02213C0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3" y="1844676"/>
            <a:ext cx="7772400" cy="3713163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4) Palmoplanter keratoderma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5) Psoriasifrom patches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6) Erythroderma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7) The nail are thickened, discolored and brittle  </a:t>
            </a:r>
          </a:p>
          <a:p>
            <a:pPr>
              <a:buFontTx/>
              <a:buNone/>
            </a:pPr>
            <a:endParaRPr lang="en-US" altLang="ar-EG" sz="2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9625014" y="5949950"/>
            <a:ext cx="1042987" cy="90805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1B9D1675.wav">
            <a:hlinkClick r:id="" action="ppaction://media"/>
          </p:cNvPr>
          <p:cNvPicPr>
            <a:picLocks noChangeAspect="1"/>
          </p:cNvPicPr>
          <p:nvPr>
            <a:wavAudioFile r:embed="rId1" name="1B9D4F5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3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82947" name="Picture 4" descr="PRP(close-up view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33375"/>
            <a:ext cx="5472112" cy="615315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5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773239"/>
            <a:ext cx="2881312" cy="259238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9551988" y="5876926"/>
            <a:ext cx="1116012" cy="981075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43701691.wav">
            <a:hlinkClick r:id="" action="ppaction://media"/>
          </p:cNvPr>
          <p:cNvPicPr>
            <a:picLocks noChangeAspect="1"/>
          </p:cNvPicPr>
          <p:nvPr>
            <a:wavAudioFile r:embed="rId1" name="437029D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8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ar-EG"/>
          </a:p>
        </p:txBody>
      </p:sp>
      <p:pic>
        <p:nvPicPr>
          <p:cNvPr id="83971" name="Picture 8" descr="pr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8" t="4739" r="13425" b="69107"/>
          <a:stretch>
            <a:fillRect/>
          </a:stretch>
        </p:blipFill>
        <p:spPr>
          <a:xfrm>
            <a:off x="6288088" y="549275"/>
            <a:ext cx="4271962" cy="6192838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2" name="Picture 9" descr="pr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4" t="64931" r="66499" b="7060"/>
          <a:stretch>
            <a:fillRect/>
          </a:stretch>
        </p:blipFill>
        <p:spPr>
          <a:xfrm>
            <a:off x="1631950" y="576264"/>
            <a:ext cx="3963988" cy="6237287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B63C1691.wav">
            <a:hlinkClick r:id="" action="ppaction://media"/>
          </p:cNvPr>
          <p:cNvPicPr>
            <a:picLocks noChangeAspect="1"/>
          </p:cNvPicPr>
          <p:nvPr>
            <a:wavAudioFile r:embed="rId1" name="B63CDFB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3" y="1989139"/>
            <a:ext cx="7772400" cy="4124325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 b="1">
                <a:solidFill>
                  <a:srgbClr val="33CC33"/>
                </a:solidFill>
                <a:latin typeface="Tahoma" pitchFamily="34" charset="0"/>
              </a:rPr>
              <a:t>* Treatment of PRP: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1) Salicylic acid 3-5%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2) Systemic retinoids in severe cases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bg1"/>
                </a:solidFill>
                <a:latin typeface="Tahoma" pitchFamily="34" charset="0"/>
              </a:rPr>
              <a:t>3) Methotrexate in severe cases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9625014" y="5949950"/>
            <a:ext cx="1042987" cy="90805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A3941706.wav">
            <a:hlinkClick r:id="" action="ppaction://media"/>
          </p:cNvPr>
          <p:cNvPicPr>
            <a:picLocks noChangeAspect="1"/>
          </p:cNvPicPr>
          <p:nvPr>
            <a:wavAudioFile r:embed="rId1" name="A394682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beach3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WordArt 3"/>
          <p:cNvSpPr>
            <a:spLocks noChangeArrowheads="1" noChangeShapeType="1" noTextEdit="1"/>
          </p:cNvSpPr>
          <p:nvPr/>
        </p:nvSpPr>
        <p:spPr bwMode="auto">
          <a:xfrm>
            <a:off x="2640014" y="2057401"/>
            <a:ext cx="6696075" cy="29559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Thank you</a:t>
            </a:r>
            <a:endParaRPr lang="ar-EG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Arial Black"/>
            </a:endParaRPr>
          </a:p>
        </p:txBody>
      </p:sp>
      <p:pic>
        <p:nvPicPr>
          <p:cNvPr id="3" name="2EFE1706.wav">
            <a:hlinkClick r:id="" action="ppaction://media"/>
          </p:cNvPr>
          <p:cNvPicPr>
            <a:picLocks noChangeAspect="1"/>
          </p:cNvPicPr>
          <p:nvPr>
            <a:wavAudioFile r:embed="rId1" name="2EFE79E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ar-EG"/>
          </a:p>
        </p:txBody>
      </p:sp>
      <p:pic>
        <p:nvPicPr>
          <p:cNvPr id="55299" name="Picture 4" descr="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8119" b="35312"/>
          <a:stretch>
            <a:fillRect/>
          </a:stretch>
        </p:blipFill>
        <p:spPr>
          <a:xfrm>
            <a:off x="1558925" y="620713"/>
            <a:ext cx="9036050" cy="6165850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37C1426.wav">
            <a:hlinkClick r:id="" action="ppaction://media"/>
          </p:cNvPr>
          <p:cNvPicPr>
            <a:picLocks noChangeAspect="1"/>
          </p:cNvPicPr>
          <p:nvPr>
            <a:wavAudioFile r:embed="rId1" name="A37C679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981075"/>
            <a:ext cx="7772400" cy="1143000"/>
          </a:xfrm>
        </p:spPr>
        <p:txBody>
          <a:bodyPr/>
          <a:lstStyle/>
          <a:p>
            <a:r>
              <a:rPr lang="en-US" altLang="ar-EG" sz="3200" b="1">
                <a:solidFill>
                  <a:srgbClr val="FFF911"/>
                </a:solidFill>
                <a:latin typeface="Tahoma" pitchFamily="34" charset="0"/>
              </a:rPr>
              <a:t>Clinical Patterns of Lichen Planus</a:t>
            </a:r>
          </a:p>
        </p:txBody>
      </p:sp>
      <p:sp>
        <p:nvSpPr>
          <p:cNvPr id="5632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19288" y="2565400"/>
            <a:ext cx="3810000" cy="4114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ar-EG" sz="3200" dirty="0" err="1">
                <a:solidFill>
                  <a:schemeClr val="bg1"/>
                </a:solidFill>
                <a:latin typeface="Tahoma" pitchFamily="34" charset="0"/>
              </a:rPr>
              <a:t>Ordinery</a:t>
            </a:r>
            <a:r>
              <a:rPr lang="en-US" altLang="ar-EG" sz="3200" dirty="0">
                <a:solidFill>
                  <a:schemeClr val="bg1"/>
                </a:solidFill>
                <a:latin typeface="Tahoma" pitchFamily="34" charset="0"/>
              </a:rPr>
              <a:t> (classic)</a:t>
            </a:r>
          </a:p>
          <a:p>
            <a:pPr>
              <a:lnSpc>
                <a:spcPct val="110000"/>
              </a:lnSpc>
            </a:pPr>
            <a:r>
              <a:rPr lang="en-US" altLang="ar-EG" sz="3200" dirty="0">
                <a:solidFill>
                  <a:schemeClr val="bg1"/>
                </a:solidFill>
                <a:latin typeface="Tahoma" pitchFamily="34" charset="0"/>
              </a:rPr>
              <a:t>Hypertrophic</a:t>
            </a:r>
          </a:p>
          <a:p>
            <a:pPr>
              <a:lnSpc>
                <a:spcPct val="110000"/>
              </a:lnSpc>
            </a:pPr>
            <a:r>
              <a:rPr lang="en-US" altLang="ar-EG" sz="3200" dirty="0">
                <a:solidFill>
                  <a:schemeClr val="bg1"/>
                </a:solidFill>
                <a:latin typeface="Tahoma" pitchFamily="34" charset="0"/>
              </a:rPr>
              <a:t>Atrophic</a:t>
            </a:r>
          </a:p>
          <a:p>
            <a:pPr>
              <a:lnSpc>
                <a:spcPct val="110000"/>
              </a:lnSpc>
            </a:pPr>
            <a:r>
              <a:rPr lang="en-US" altLang="ar-EG" sz="3200" dirty="0">
                <a:solidFill>
                  <a:schemeClr val="bg1"/>
                </a:solidFill>
                <a:latin typeface="Tahoma" pitchFamily="34" charset="0"/>
              </a:rPr>
              <a:t>Linear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167439" y="2492375"/>
            <a:ext cx="4244975" cy="3608388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altLang="ar-EG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Annular</a:t>
            </a:r>
          </a:p>
          <a:p>
            <a:pPr>
              <a:lnSpc>
                <a:spcPct val="110000"/>
              </a:lnSpc>
              <a:defRPr/>
            </a:pPr>
            <a:r>
              <a:rPr lang="en-US" altLang="ar-EG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Actinic</a:t>
            </a:r>
          </a:p>
          <a:p>
            <a:pPr>
              <a:lnSpc>
                <a:spcPct val="110000"/>
              </a:lnSpc>
              <a:defRPr/>
            </a:pPr>
            <a:r>
              <a:rPr lang="en-US" altLang="ar-EG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Follicular</a:t>
            </a:r>
          </a:p>
          <a:p>
            <a:pPr>
              <a:lnSpc>
                <a:spcPct val="110000"/>
              </a:lnSpc>
              <a:defRPr/>
            </a:pPr>
            <a:r>
              <a:rPr lang="en-US" altLang="ar-EG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Lichen planus of mucous membranes</a:t>
            </a:r>
          </a:p>
          <a:p>
            <a:pPr>
              <a:lnSpc>
                <a:spcPct val="110000"/>
              </a:lnSpc>
              <a:defRPr/>
            </a:pPr>
            <a:endParaRPr lang="en-US" altLang="ar-E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9551988" y="5949950"/>
            <a:ext cx="1116012" cy="90805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5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57347" name="Picture 4" descr="Hypertrophic lichen pla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r="12415"/>
          <a:stretch>
            <a:fillRect/>
          </a:stretch>
        </p:blipFill>
        <p:spPr bwMode="auto">
          <a:xfrm>
            <a:off x="2063751" y="260351"/>
            <a:ext cx="4822825" cy="626427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7104063" y="2636839"/>
            <a:ext cx="31686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Hypertrophic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LP</a:t>
            </a: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9551988" y="5876926"/>
            <a:ext cx="1116012" cy="981075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99D91441.wav">
            <a:hlinkClick r:id="" action="ppaction://media"/>
          </p:cNvPr>
          <p:cNvPicPr>
            <a:picLocks noChangeAspect="1"/>
          </p:cNvPicPr>
          <p:nvPr>
            <a:wavAudioFile r:embed="rId1" name="99D9406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8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Lichen planus(Hypertrophic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052514"/>
            <a:ext cx="3240088" cy="479742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5" descr="002_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60351"/>
            <a:ext cx="4551362" cy="626427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9625014" y="6021388"/>
            <a:ext cx="1042987" cy="836612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B1F71457.wav">
            <a:hlinkClick r:id="" action="ppaction://media"/>
          </p:cNvPr>
          <p:cNvPicPr>
            <a:picLocks noChangeAspect="1"/>
          </p:cNvPicPr>
          <p:nvPr>
            <a:wavAudioFile r:embed="rId1" name="B1F7AC9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2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Actinic lichen planus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9" b="3572"/>
          <a:stretch>
            <a:fillRect/>
          </a:stretch>
        </p:blipFill>
        <p:spPr bwMode="auto">
          <a:xfrm>
            <a:off x="2566989" y="260351"/>
            <a:ext cx="5113337" cy="634047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7896225" y="2708276"/>
            <a:ext cx="21605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Actinic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LP</a:t>
            </a:r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9551988" y="5876926"/>
            <a:ext cx="1116012" cy="981075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51F11457.wav">
            <a:hlinkClick r:id="" action="ppaction://media"/>
          </p:cNvPr>
          <p:cNvPicPr>
            <a:picLocks noChangeAspect="1"/>
          </p:cNvPicPr>
          <p:nvPr>
            <a:wavAudioFile r:embed="rId1" name="51F123D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004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333376"/>
            <a:ext cx="4462463" cy="626427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7104064" y="2708275"/>
            <a:ext cx="28606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Atrophic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ar-EG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LP</a:t>
            </a: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9625014" y="5876926"/>
            <a:ext cx="1042987" cy="981075"/>
          </a:xfrm>
          <a:prstGeom prst="rect">
            <a:avLst/>
          </a:prstGeom>
          <a:solidFill>
            <a:srgbClr val="000066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EG" sz="3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F5FE1472.wav">
            <a:hlinkClick r:id="" action="ppaction://media"/>
          </p:cNvPr>
          <p:cNvPicPr>
            <a:picLocks noChangeAspect="1"/>
          </p:cNvPicPr>
          <p:nvPr>
            <a:wavAudioFile r:embed="rId1" name="F5FE1CF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4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EG" sz="3200" b="0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EG" sz="3200" b="0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yers">
  <a:themeElements>
    <a:clrScheme name="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EG" sz="3200" b="0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EG" sz="3200" b="0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Microsoft Office PowerPoint</Application>
  <PresentationFormat>Widescreen</PresentationFormat>
  <Paragraphs>74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Tahoma</vt:lpstr>
      <vt:lpstr>Times New Roman</vt:lpstr>
      <vt:lpstr>Wingdings</vt:lpstr>
      <vt:lpstr>Office Theme</vt:lpstr>
      <vt:lpstr>Default Design</vt:lpstr>
      <vt:lpstr>Layers</vt:lpstr>
      <vt:lpstr>PowerPoint Presentation</vt:lpstr>
      <vt:lpstr>PowerPoint Presentation</vt:lpstr>
      <vt:lpstr>PowerPoint Presentation</vt:lpstr>
      <vt:lpstr>PowerPoint Presentation</vt:lpstr>
      <vt:lpstr>Clinical Patterns of Lichen Planus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of Lichen Planus</vt:lpstr>
      <vt:lpstr>PowerPoint Presentation</vt:lpstr>
      <vt:lpstr> Pityriasis Rosea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Pityriasis rubra pilaris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Aboghareb</dc:creator>
  <cp:lastModifiedBy>Mohamed Aboghareb</cp:lastModifiedBy>
  <cp:revision>1</cp:revision>
  <dcterms:created xsi:type="dcterms:W3CDTF">2020-07-24T17:19:02Z</dcterms:created>
  <dcterms:modified xsi:type="dcterms:W3CDTF">2020-07-24T17:19:18Z</dcterms:modified>
</cp:coreProperties>
</file>