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0" r:id="rId1"/>
  </p:sldMasterIdLst>
  <p:sldIdLst>
    <p:sldId id="256" r:id="rId2"/>
    <p:sldId id="274" r:id="rId3"/>
    <p:sldId id="270" r:id="rId4"/>
    <p:sldId id="272" r:id="rId5"/>
    <p:sldId id="268" r:id="rId6"/>
    <p:sldId id="258" r:id="rId7"/>
    <p:sldId id="257" r:id="rId8"/>
    <p:sldId id="259" r:id="rId9"/>
    <p:sldId id="261" r:id="rId10"/>
    <p:sldId id="262" r:id="rId11"/>
    <p:sldId id="263" r:id="rId12"/>
    <p:sldId id="266" r:id="rId13"/>
    <p:sldId id="267" r:id="rId14"/>
    <p:sldId id="269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288" autoAdjust="0"/>
    <p:restoredTop sz="94291" autoAdjust="0"/>
  </p:normalViewPr>
  <p:slideViewPr>
    <p:cSldViewPr snapToGrid="0">
      <p:cViewPr varScale="1">
        <p:scale>
          <a:sx n="72" d="100"/>
          <a:sy n="72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4929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8207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6998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1731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2201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4711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1440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0733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8401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30669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74335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206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79743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85023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75214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41400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7371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06BDC-0D48-400A-857A-CBCD93F87185}" type="datetimeFigureOut">
              <a:rPr lang="ar-EG" smtClean="0"/>
              <a:t>02/04/1442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F6EE-BD7D-4D11-BB38-031DDA1175B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48590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8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06130-D845-4593-9DB8-908E6028402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311334" y="304801"/>
            <a:ext cx="7296492" cy="1139686"/>
          </a:xfrm>
        </p:spPr>
        <p:txBody>
          <a:bodyPr>
            <a:normAutofit fontScale="92500" lnSpcReduction="20000"/>
          </a:bodyPr>
          <a:lstStyle/>
          <a:p>
            <a:pPr lvl="1" algn="l"/>
            <a:endParaRPr lang="ar-EG" altLang="ar-EG" sz="2400" dirty="0">
              <a:ea typeface="Arial Unicode MS" pitchFamily="34" charset="-128"/>
            </a:endParaRPr>
          </a:p>
          <a:p>
            <a:pPr marL="457200" lvl="1" indent="0" algn="ctr">
              <a:buNone/>
            </a:pPr>
            <a:r>
              <a:rPr lang="en-US" altLang="ar-EG" sz="4400" dirty="0">
                <a:solidFill>
                  <a:srgbClr val="FF0000"/>
                </a:solidFill>
                <a:ea typeface="Arial Unicode MS" pitchFamily="34" charset="-128"/>
                <a:cs typeface="+mj-cs"/>
              </a:rPr>
              <a:t>Calcium and Bone metabolism</a:t>
            </a:r>
          </a:p>
          <a:p>
            <a:pPr lvl="1" algn="ctr"/>
            <a:endParaRPr lang="en-US" altLang="ar-EG" sz="2400" dirty="0">
              <a:solidFill>
                <a:srgbClr val="FF0000"/>
              </a:solidFill>
              <a:ea typeface="Arial Unicode MS" pitchFamily="34" charset="-128"/>
              <a:cs typeface="+mj-cs"/>
            </a:endParaRPr>
          </a:p>
          <a:p>
            <a:pPr lvl="1" algn="l"/>
            <a:endParaRPr lang="ar-EG" altLang="ar-EG" sz="2400" dirty="0">
              <a:ea typeface="Arial Unicode MS" pitchFamily="34" charset="-128"/>
            </a:endParaRPr>
          </a:p>
          <a:p>
            <a:pPr lvl="1" algn="l"/>
            <a:endParaRPr lang="ar-EG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endParaRPr lang="ar-EG" dirty="0"/>
          </a:p>
        </p:txBody>
      </p:sp>
      <p:pic>
        <p:nvPicPr>
          <p:cNvPr id="1026" name="Picture 2" descr="https://www.healthyshetland.com/site/assets/files/1231/bone_animation.225x0-is.jpg">
            <a:extLst>
              <a:ext uri="{FF2B5EF4-FFF2-40B4-BE49-F238E27FC236}">
                <a16:creationId xmlns:a16="http://schemas.microsoft.com/office/drawing/2014/main" id="{C242BBBF-E523-43F7-8D4A-A110546E7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991" y="2080590"/>
            <a:ext cx="3962399" cy="36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نتيجة بحث الصور عن ‪animation calcium and bone video‬‏">
            <a:extLst>
              <a:ext uri="{FF2B5EF4-FFF2-40B4-BE49-F238E27FC236}">
                <a16:creationId xmlns:a16="http://schemas.microsoft.com/office/drawing/2014/main" id="{D17A6B07-6D24-44A2-AE34-2C4DD7935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67" y="2080591"/>
            <a:ext cx="6012663" cy="363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38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8BD6-0183-4811-9A33-08FD1D32C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8914"/>
            <a:ext cx="9144000" cy="800087"/>
          </a:xfrm>
        </p:spPr>
        <p:txBody>
          <a:bodyPr>
            <a:normAutofit/>
          </a:bodyPr>
          <a:lstStyle/>
          <a:p>
            <a:pPr algn="ctr"/>
            <a:r>
              <a:rPr lang="en-US" altLang="ar-EG" cap="none" dirty="0">
                <a:solidFill>
                  <a:srgbClr val="FF0000"/>
                </a:solidFill>
              </a:rPr>
              <a:t>Bone composition</a:t>
            </a:r>
            <a:endParaRPr lang="ar-EG" cap="none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06130-D845-4593-9DB8-908E60284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6037" y="2090172"/>
            <a:ext cx="9144000" cy="1634293"/>
          </a:xfrm>
        </p:spPr>
        <p:txBody>
          <a:bodyPr>
            <a:normAutofit/>
          </a:bodyPr>
          <a:lstStyle/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pPr lvl="1" algn="l"/>
            <a:endParaRPr lang="en-US" altLang="ar-EG" sz="2400" dirty="0">
              <a:ea typeface="Arial Unicode MS" pitchFamily="34" charset="-128"/>
            </a:endParaRPr>
          </a:p>
          <a:p>
            <a:endParaRPr lang="ar-EG" dirty="0"/>
          </a:p>
        </p:txBody>
      </p:sp>
      <p:pic>
        <p:nvPicPr>
          <p:cNvPr id="6" name="Picture 5" descr="C:\Documents and Settings\biocrr\My Documents\Biochem201\Lectures\Dental\Calcium\Scans\BoneComposition.JPG">
            <a:extLst>
              <a:ext uri="{FF2B5EF4-FFF2-40B4-BE49-F238E27FC236}">
                <a16:creationId xmlns:a16="http://schemas.microsoft.com/office/drawing/2014/main" id="{82D99EBC-55CB-4768-9BB0-302FEE49F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81" y="1406769"/>
            <a:ext cx="5699862" cy="25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7F0ECF-6CD3-4A05-95A5-CB00B234CFE3}"/>
              </a:ext>
            </a:extLst>
          </p:cNvPr>
          <p:cNvSpPr/>
          <p:nvPr/>
        </p:nvSpPr>
        <p:spPr>
          <a:xfrm>
            <a:off x="1270781" y="4241669"/>
            <a:ext cx="10226079" cy="208672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ar-EG" sz="2400" b="1" dirty="0">
                <a:solidFill>
                  <a:schemeClr val="bg2"/>
                </a:solidFill>
              </a:rPr>
              <a:t>There are 3 major types of bone cells:</a:t>
            </a:r>
          </a:p>
          <a:p>
            <a:pPr>
              <a:lnSpc>
                <a:spcPct val="90000"/>
              </a:lnSpc>
            </a:pPr>
            <a:r>
              <a:rPr lang="en-US" altLang="ar-EG" sz="2400" b="1" dirty="0">
                <a:solidFill>
                  <a:schemeClr val="bg2"/>
                </a:solidFill>
              </a:rPr>
              <a:t>osteoblasts</a:t>
            </a:r>
            <a:r>
              <a:rPr lang="en-US" altLang="ar-EG" sz="2400" dirty="0">
                <a:solidFill>
                  <a:schemeClr val="bg2"/>
                </a:solidFill>
              </a:rPr>
              <a:t> are the differentiated bone forming cells and secrete bone matrix on which ca</a:t>
            </a:r>
            <a:r>
              <a:rPr lang="en-US" altLang="ar-EG" sz="2400" baseline="30000" dirty="0">
                <a:solidFill>
                  <a:schemeClr val="bg2"/>
                </a:solidFill>
              </a:rPr>
              <a:t>2+</a:t>
            </a:r>
            <a:r>
              <a:rPr lang="en-US" altLang="ar-EG" sz="2400" dirty="0">
                <a:solidFill>
                  <a:schemeClr val="bg2"/>
                </a:solidFill>
              </a:rPr>
              <a:t> and PO</a:t>
            </a:r>
            <a:r>
              <a:rPr lang="en-US" altLang="ar-EG" sz="2400" baseline="-25000" dirty="0">
                <a:solidFill>
                  <a:schemeClr val="bg2"/>
                </a:solidFill>
              </a:rPr>
              <a:t>4</a:t>
            </a:r>
            <a:r>
              <a:rPr lang="en-US" altLang="ar-EG" sz="2400" baseline="30000" dirty="0">
                <a:solidFill>
                  <a:schemeClr val="bg2"/>
                </a:solidFill>
              </a:rPr>
              <a:t>3-</a:t>
            </a:r>
            <a:r>
              <a:rPr lang="en-US" altLang="ar-EG" sz="2400" dirty="0">
                <a:solidFill>
                  <a:schemeClr val="bg2"/>
                </a:solidFill>
              </a:rPr>
              <a:t> precipitate.  </a:t>
            </a:r>
          </a:p>
          <a:p>
            <a:pPr>
              <a:lnSpc>
                <a:spcPct val="90000"/>
              </a:lnSpc>
            </a:pPr>
            <a:r>
              <a:rPr lang="en-US" altLang="ar-EG" sz="2400" b="1" dirty="0">
                <a:solidFill>
                  <a:schemeClr val="bg2"/>
                </a:solidFill>
              </a:rPr>
              <a:t>Osteocytes</a:t>
            </a:r>
            <a:r>
              <a:rPr lang="en-US" altLang="ar-EG" sz="2400" dirty="0">
                <a:solidFill>
                  <a:schemeClr val="bg2"/>
                </a:solidFill>
              </a:rPr>
              <a:t>, the mature bone cells are enclosed in bone matrix.  </a:t>
            </a:r>
          </a:p>
          <a:p>
            <a:pPr>
              <a:lnSpc>
                <a:spcPct val="90000"/>
              </a:lnSpc>
            </a:pPr>
            <a:r>
              <a:rPr lang="en-US" altLang="ar-EG" sz="2400" b="1" dirty="0">
                <a:solidFill>
                  <a:schemeClr val="bg2"/>
                </a:solidFill>
              </a:rPr>
              <a:t>Osteoclasts</a:t>
            </a:r>
            <a:r>
              <a:rPr lang="en-US" altLang="ar-EG" sz="2400" dirty="0">
                <a:solidFill>
                  <a:schemeClr val="bg2"/>
                </a:solidFill>
              </a:rPr>
              <a:t> is a large multinucleated cell derived from monocytes whose function is to resorb bone.  </a:t>
            </a:r>
            <a:endParaRPr lang="en-US" altLang="ar-EG" sz="2400" b="1" dirty="0">
              <a:solidFill>
                <a:schemeClr val="bg2"/>
              </a:solidFill>
            </a:endParaRPr>
          </a:p>
        </p:txBody>
      </p:sp>
      <p:pic>
        <p:nvPicPr>
          <p:cNvPr id="3076" name="Picture 4" descr="نتيجة بحث الصور عن ‫صور skeleton‬‎">
            <a:extLst>
              <a:ext uri="{FF2B5EF4-FFF2-40B4-BE49-F238E27FC236}">
                <a16:creationId xmlns:a16="http://schemas.microsoft.com/office/drawing/2014/main" id="{516F3349-4266-4F9C-9605-917FA68FC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862" y="1406769"/>
            <a:ext cx="4286250" cy="250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99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843913-4F6A-435F-8483-643C0F833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3883" y="548640"/>
            <a:ext cx="9664505" cy="829994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ar-EG" cap="none" dirty="0">
                <a:solidFill>
                  <a:srgbClr val="FF0000"/>
                </a:solidFill>
              </a:rPr>
              <a:t>Mineralization</a:t>
            </a:r>
            <a:endParaRPr lang="ar-EG" cap="none" dirty="0">
              <a:solidFill>
                <a:srgbClr val="FF0000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FF1B560-C348-49A1-A84F-3BEC25289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3883" y="1603716"/>
            <a:ext cx="9664505" cy="4572001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altLang="ar-EG" cap="none" dirty="0">
                <a:solidFill>
                  <a:schemeClr val="tx1"/>
                </a:solidFill>
              </a:rPr>
              <a:t>99%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Requires adequate calcium and phosphate.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Dependent on vitamin D.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Alkaline phosphatase and osteocalcin play roles in bone formation(their plasma levels are indicators of osteoblast activity. 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99% of the calcium in our bodies is found in our bones which serve </a:t>
            </a:r>
            <a:r>
              <a:rPr lang="en-US" altLang="ar-EG" sz="2400" cap="none" dirty="0">
                <a:solidFill>
                  <a:srgbClr val="FF0000"/>
                </a:solidFill>
              </a:rPr>
              <a:t>as a reservoir for ca2+ storage. 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10% of total adult bone mass turns over each year during remodeling process.</a:t>
            </a:r>
          </a:p>
          <a:p>
            <a:pPr marL="342900" indent="-342900" defTabSz="457200" rt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ar-EG" sz="2400" cap="none" dirty="0">
                <a:solidFill>
                  <a:schemeClr val="bg2"/>
                </a:solidFill>
              </a:rPr>
              <a:t>During growth rate of bone formation exceeds </a:t>
            </a:r>
            <a:r>
              <a:rPr lang="en-US" altLang="ar-EG" sz="2400" cap="none" dirty="0" err="1">
                <a:solidFill>
                  <a:schemeClr val="bg2"/>
                </a:solidFill>
              </a:rPr>
              <a:t>resporption</a:t>
            </a:r>
            <a:r>
              <a:rPr lang="en-US" altLang="ar-EG" sz="2400" cap="none" dirty="0">
                <a:solidFill>
                  <a:schemeClr val="bg2"/>
                </a:solidFill>
              </a:rPr>
              <a:t> and skeletal mass increases.</a:t>
            </a:r>
            <a:endParaRPr lang="ar-EG" altLang="ar-EG" sz="2400" cap="none" dirty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81656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1B68F-DFD0-423A-8E21-F6C6171E3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4387" y="330591"/>
            <a:ext cx="8791575" cy="949569"/>
          </a:xfrm>
        </p:spPr>
        <p:txBody>
          <a:bodyPr>
            <a:normAutofit/>
          </a:bodyPr>
          <a:lstStyle/>
          <a:p>
            <a:pPr algn="ctr"/>
            <a:r>
              <a:rPr lang="en-US" altLang="ar-EG" cap="none" dirty="0">
                <a:solidFill>
                  <a:srgbClr val="FF0000"/>
                </a:solidFill>
                <a:cs typeface="Arial" panose="020B0604020202020204" pitchFamily="34" charset="0"/>
              </a:rPr>
              <a:t>Calcium and phosphorous</a:t>
            </a:r>
            <a:endParaRPr lang="ar-EG" cap="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AA134-84D0-4412-89E7-94ED9F301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078" y="1908313"/>
            <a:ext cx="5618923" cy="3816626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endParaRPr lang="en-US" altLang="ar-EG" sz="2400" cap="none" dirty="0">
              <a:solidFill>
                <a:schemeClr val="bg2"/>
              </a:solidFill>
            </a:endParaRP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altLang="ar-EG" sz="2400" cap="none" dirty="0">
                <a:solidFill>
                  <a:schemeClr val="bg2"/>
                </a:solidFill>
              </a:rPr>
              <a:t>Ca is tightly regulated with P in the body. </a:t>
            </a: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altLang="ar-EG" sz="2400" cap="none" dirty="0">
                <a:solidFill>
                  <a:schemeClr val="bg2"/>
                </a:solidFill>
              </a:rPr>
              <a:t>P is an essential mineral necessary for </a:t>
            </a:r>
            <a:r>
              <a:rPr lang="en-US" altLang="ar-EG" sz="3200" cap="none" dirty="0">
                <a:solidFill>
                  <a:schemeClr val="bg2"/>
                </a:solidFill>
              </a:rPr>
              <a:t>ATP, cAMP </a:t>
            </a:r>
            <a:r>
              <a:rPr lang="en-US" altLang="ar-EG" sz="2400" cap="none" dirty="0">
                <a:solidFill>
                  <a:schemeClr val="bg2"/>
                </a:solidFill>
              </a:rPr>
              <a:t>2nd messenger systems, and other roles. </a:t>
            </a:r>
            <a:endParaRPr lang="en-US" altLang="ar-EG" sz="2400" dirty="0">
              <a:solidFill>
                <a:schemeClr val="bg2"/>
              </a:solidFill>
            </a:endParaRP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altLang="ar-EG" sz="2400" cap="none" dirty="0">
                <a:solidFill>
                  <a:schemeClr val="bg2"/>
                </a:solidFill>
              </a:rPr>
              <a:t>PO4  normal plasma concentration is 3.0-4.5 mg/dl. 85-90% is found in bone.  </a:t>
            </a: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altLang="ar-EG" sz="2400" cap="none" dirty="0">
                <a:solidFill>
                  <a:schemeClr val="bg2"/>
                </a:solidFill>
              </a:rPr>
              <a:t>The rest is in ATP, cAMP and proteins. </a:t>
            </a:r>
          </a:p>
          <a:p>
            <a:endParaRPr lang="ar-EG" dirty="0"/>
          </a:p>
        </p:txBody>
      </p:sp>
      <p:pic>
        <p:nvPicPr>
          <p:cNvPr id="2050" name="Picture 2" descr="نتيجة بحث الصور عن ‪صور vit D and calcium animation‬‏">
            <a:extLst>
              <a:ext uri="{FF2B5EF4-FFF2-40B4-BE49-F238E27FC236}">
                <a16:creationId xmlns:a16="http://schemas.microsoft.com/office/drawing/2014/main" id="{B8D8F204-1D0E-40CA-8E57-C0FCF551D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843" y="1398818"/>
            <a:ext cx="5883966" cy="51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2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0D2290-5B9F-452C-8456-07BEA54D8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302" y="212035"/>
            <a:ext cx="9144000" cy="861392"/>
          </a:xfrm>
        </p:spPr>
        <p:txBody>
          <a:bodyPr>
            <a:noAutofit/>
          </a:bodyPr>
          <a:lstStyle/>
          <a:p>
            <a:r>
              <a:rPr lang="en-US" altLang="ar-EG" sz="3200" cap="none" dirty="0">
                <a:solidFill>
                  <a:srgbClr val="FF0000"/>
                </a:solidFill>
              </a:rPr>
              <a:t>Calcium Metabolism</a:t>
            </a:r>
            <a:endParaRPr lang="ar-EG" sz="3200" cap="none" dirty="0">
              <a:solidFill>
                <a:srgbClr val="FF0000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B339D1B-38FE-4D3D-8F4E-0C1A8ED7C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437" y="1669774"/>
            <a:ext cx="7352102" cy="4769125"/>
          </a:xfrm>
          <a:solidFill>
            <a:schemeClr val="tx1"/>
          </a:solidFill>
        </p:spPr>
        <p:txBody>
          <a:bodyPr>
            <a:normAutofit fontScale="32500" lnSpcReduction="20000"/>
          </a:bodyPr>
          <a:lstStyle/>
          <a:p>
            <a:pPr algn="l"/>
            <a:r>
              <a:rPr lang="en-US" altLang="ar-EG" sz="5500" cap="none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Minerals;</a:t>
            </a:r>
            <a:r>
              <a:rPr lang="en-US" altLang="ar-EG" sz="5500" cap="none" dirty="0">
                <a:solidFill>
                  <a:schemeClr val="bg2"/>
                </a:solidFill>
                <a:cs typeface="+mj-cs"/>
              </a:rPr>
              <a:t> calcium is essential, we can’t synthesize it.</a:t>
            </a:r>
            <a:r>
              <a:rPr lang="en-US" altLang="ar-EG" sz="5500" cap="none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 </a:t>
            </a:r>
          </a:p>
          <a:p>
            <a:pPr algn="l"/>
            <a:r>
              <a:rPr lang="en-US" altLang="ar-EG" sz="5500" b="1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serum concentration</a:t>
            </a:r>
          </a:p>
          <a:p>
            <a:pPr lvl="1" algn="l"/>
            <a:r>
              <a:rPr lang="en-US" altLang="ar-EG" sz="5500" dirty="0">
                <a:solidFill>
                  <a:srgbClr val="FF0000"/>
                </a:solidFill>
                <a:ea typeface="Arial Unicode MS" pitchFamily="34" charset="-128"/>
                <a:cs typeface="+mj-cs"/>
              </a:rPr>
              <a:t>Calcium (Ca</a:t>
            </a:r>
            <a:r>
              <a:rPr lang="en-US" altLang="ar-EG" sz="5500" baseline="30000" dirty="0">
                <a:solidFill>
                  <a:srgbClr val="FF0000"/>
                </a:solidFill>
                <a:ea typeface="Arial Unicode MS" pitchFamily="34" charset="-128"/>
                <a:cs typeface="+mj-cs"/>
              </a:rPr>
              <a:t>2+</a:t>
            </a:r>
            <a:r>
              <a:rPr lang="en-US" altLang="ar-EG" sz="5500" dirty="0">
                <a:solidFill>
                  <a:srgbClr val="FF0000"/>
                </a:solidFill>
                <a:ea typeface="Arial Unicode MS" pitchFamily="34" charset="-128"/>
                <a:cs typeface="+mj-cs"/>
              </a:rPr>
              <a:t>); 2.2-2.6 mM(9-11mg/dl)( (total)</a:t>
            </a:r>
          </a:p>
          <a:p>
            <a:pPr algn="l"/>
            <a:r>
              <a:rPr lang="en-US" altLang="ar-EG" sz="5500" dirty="0">
                <a:solidFill>
                  <a:schemeClr val="bg2"/>
                </a:solidFill>
                <a:cs typeface="+mj-cs"/>
              </a:rPr>
              <a:t>Intake = output</a:t>
            </a:r>
          </a:p>
          <a:p>
            <a:pPr algn="l"/>
            <a:r>
              <a:rPr lang="en-US" altLang="ar-EG" sz="5500" dirty="0">
                <a:solidFill>
                  <a:schemeClr val="bg2"/>
                </a:solidFill>
                <a:cs typeface="+mj-cs"/>
              </a:rPr>
              <a:t>Negative calcium balance: Output &gt; intake</a:t>
            </a:r>
          </a:p>
          <a:p>
            <a:pPr lvl="1" algn="l"/>
            <a:r>
              <a:rPr lang="en-US" altLang="ar-EG" sz="5500" dirty="0">
                <a:solidFill>
                  <a:srgbClr val="FF0000"/>
                </a:solidFill>
                <a:cs typeface="+mj-cs"/>
              </a:rPr>
              <a:t>Neg Ca</a:t>
            </a:r>
            <a:r>
              <a:rPr lang="en-US" altLang="ar-EG" sz="5500" baseline="30000" dirty="0">
                <a:solidFill>
                  <a:srgbClr val="FF0000"/>
                </a:solidFill>
                <a:cs typeface="+mj-cs"/>
              </a:rPr>
              <a:t>2+</a:t>
            </a:r>
            <a:r>
              <a:rPr lang="en-US" altLang="ar-EG" sz="5500" dirty="0">
                <a:solidFill>
                  <a:srgbClr val="FF0000"/>
                </a:solidFill>
                <a:cs typeface="+mj-cs"/>
              </a:rPr>
              <a:t> balance leads to osteoporosis</a:t>
            </a:r>
          </a:p>
          <a:p>
            <a:pPr algn="l"/>
            <a:r>
              <a:rPr lang="en-US" altLang="ar-EG" sz="5500" dirty="0">
                <a:solidFill>
                  <a:schemeClr val="bg2"/>
                </a:solidFill>
                <a:cs typeface="+mj-cs"/>
              </a:rPr>
              <a:t>Positive calcium balance: Intake &gt; output</a:t>
            </a:r>
          </a:p>
          <a:p>
            <a:pPr lvl="1" algn="l"/>
            <a:r>
              <a:rPr lang="en-US" altLang="ar-EG" sz="5500" dirty="0">
                <a:solidFill>
                  <a:srgbClr val="FF0000"/>
                </a:solidFill>
                <a:cs typeface="+mj-cs"/>
              </a:rPr>
              <a:t>Occurs during growth</a:t>
            </a:r>
            <a:endParaRPr lang="en-US" altLang="ar-EG" sz="5500" dirty="0">
              <a:solidFill>
                <a:srgbClr val="FF0000"/>
              </a:solidFill>
              <a:ea typeface="Arial Unicode MS" pitchFamily="34" charset="-128"/>
              <a:cs typeface="+mj-cs"/>
            </a:endParaRPr>
          </a:p>
          <a:p>
            <a:pPr algn="l"/>
            <a:r>
              <a:rPr lang="en-US" altLang="ar-EG" sz="5500" b="1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Organ systems that play an import role in Ca</a:t>
            </a:r>
            <a:r>
              <a:rPr lang="en-US" altLang="ar-EG" sz="5500" b="1" baseline="30000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2+</a:t>
            </a:r>
            <a:r>
              <a:rPr lang="en-US" altLang="ar-EG" sz="5500" b="1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 metabolism</a:t>
            </a:r>
          </a:p>
          <a:p>
            <a:pPr marL="1143000" lvl="1" indent="-685800" algn="l" rtl="0">
              <a:buFont typeface="Wingdings" panose="05000000000000000000" pitchFamily="2" charset="2"/>
              <a:buChar char="§"/>
            </a:pPr>
            <a:r>
              <a:rPr lang="en-US" altLang="ar-EG" sz="5500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Skeleton</a:t>
            </a:r>
          </a:p>
          <a:p>
            <a:pPr marL="1143000" lvl="1" indent="-685800" algn="l" rtl="0">
              <a:buFont typeface="Wingdings" panose="05000000000000000000" pitchFamily="2" charset="2"/>
              <a:buChar char="§"/>
            </a:pPr>
            <a:r>
              <a:rPr lang="en-US" altLang="ar-EG" sz="5500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GI tract</a:t>
            </a:r>
          </a:p>
          <a:p>
            <a:pPr marL="1143000" lvl="1" indent="-685800" algn="l" rtl="0">
              <a:buFont typeface="Wingdings" panose="05000000000000000000" pitchFamily="2" charset="2"/>
              <a:buChar char="§"/>
            </a:pPr>
            <a:r>
              <a:rPr lang="en-US" altLang="ar-EG" sz="5500" dirty="0">
                <a:solidFill>
                  <a:schemeClr val="bg2"/>
                </a:solidFill>
                <a:ea typeface="Arial Unicode MS" pitchFamily="34" charset="-128"/>
                <a:cs typeface="+mj-cs"/>
              </a:rPr>
              <a:t>Kidney</a:t>
            </a:r>
          </a:p>
          <a:p>
            <a:endParaRPr lang="ar-EG" dirty="0"/>
          </a:p>
        </p:txBody>
      </p:sp>
      <p:pic>
        <p:nvPicPr>
          <p:cNvPr id="4098" name="Picture 2" descr="نتيجة بحث الصور عن ‪calcium regulating  hormones صور‬‏">
            <a:extLst>
              <a:ext uri="{FF2B5EF4-FFF2-40B4-BE49-F238E27FC236}">
                <a16:creationId xmlns:a16="http://schemas.microsoft.com/office/drawing/2014/main" id="{0186DA91-57F2-4009-8CC3-F48E2B1E8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258957"/>
            <a:ext cx="3763618" cy="517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3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FEF9-D663-4E31-B284-AB036A08EB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flipV="1">
            <a:off x="0" y="573088"/>
            <a:ext cx="9906000" cy="46037"/>
          </a:xfrm>
        </p:spPr>
        <p:txBody>
          <a:bodyPr>
            <a:normAutofit fontScale="90000"/>
          </a:bodyPr>
          <a:lstStyle/>
          <a:p>
            <a:pPr lvl="1" algn="ctr"/>
            <a:br>
              <a:rPr lang="en-US" altLang="ar-EG" sz="2400" dirty="0">
                <a:ea typeface="Arial Unicode MS" pitchFamily="34" charset="-128"/>
              </a:rPr>
            </a:br>
            <a:endParaRPr lang="ar-EG" dirty="0"/>
          </a:p>
        </p:txBody>
      </p:sp>
      <p:pic>
        <p:nvPicPr>
          <p:cNvPr id="4" name="Content Placeholder 3" descr="C:\Documents and Settings\biocrr\My Documents\Biochem201\Lectures\Dental\Calcium\Scans\Circulating Ca.JPG">
            <a:extLst>
              <a:ext uri="{FF2B5EF4-FFF2-40B4-BE49-F238E27FC236}">
                <a16:creationId xmlns:a16="http://schemas.microsoft.com/office/drawing/2014/main" id="{33159C36-9AF8-403F-B951-289231A167B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8544" y="755975"/>
            <a:ext cx="9670639" cy="56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E2304-C325-48A6-87D9-02422A8872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66425" y="154745"/>
            <a:ext cx="7385538" cy="122388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ar-EG" sz="4800" cap="none" dirty="0" err="1">
                <a:solidFill>
                  <a:srgbClr val="FF0000"/>
                </a:solidFill>
                <a:cs typeface="Arial" panose="020B0604020202020204" pitchFamily="34" charset="0"/>
              </a:rPr>
              <a:t>Calcitropic</a:t>
            </a:r>
            <a:r>
              <a:rPr lang="en-US" altLang="ar-EG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 Hormones</a:t>
            </a:r>
            <a:br>
              <a:rPr lang="en-US" altLang="ar-EG" dirty="0">
                <a:ea typeface="Arial Unicode MS" pitchFamily="34" charset="-128"/>
              </a:rPr>
            </a:br>
            <a:r>
              <a:rPr lang="en-US" altLang="ar-EG" cap="none" dirty="0">
                <a:solidFill>
                  <a:srgbClr val="FF0000"/>
                </a:solidFill>
                <a:cs typeface="Arial" panose="020B0604020202020204" pitchFamily="34" charset="0"/>
              </a:rPr>
              <a:t>(calcium homeostasis)</a:t>
            </a:r>
            <a:endParaRPr lang="ar-E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C1BB-5427-4C6F-B8EF-D54862DE2E1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15616" y="2266122"/>
            <a:ext cx="4672309" cy="2557669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342900" lvl="1" indent="-342900" algn="l" rtl="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ar-EG" sz="2400" dirty="0">
                <a:solidFill>
                  <a:schemeClr val="bg2"/>
                </a:solidFill>
              </a:rPr>
              <a:t>Parathyroid hormone (PTH)</a:t>
            </a:r>
          </a:p>
          <a:p>
            <a:pPr marL="342900" lvl="1" indent="-342900" algn="l" rtl="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ar-EG" sz="2400" dirty="0">
                <a:solidFill>
                  <a:schemeClr val="bg2"/>
                </a:solidFill>
              </a:rPr>
              <a:t>Calcitonin (CT)</a:t>
            </a:r>
          </a:p>
          <a:p>
            <a:pPr marL="342900" lvl="1" indent="-342900" algn="l" rtl="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ar-EG" sz="2400" dirty="0">
                <a:solidFill>
                  <a:schemeClr val="bg2"/>
                </a:solidFill>
              </a:rPr>
              <a:t>Vitamin D (1,25dihydroxycholecalciferol)</a:t>
            </a:r>
          </a:p>
          <a:p>
            <a:pPr marL="0" indent="0">
              <a:buNone/>
            </a:pPr>
            <a:endParaRPr lang="ar-EG" dirty="0"/>
          </a:p>
        </p:txBody>
      </p:sp>
      <p:pic>
        <p:nvPicPr>
          <p:cNvPr id="2052" name="Picture 4" descr="نتيجة بحث الصور عن ‪calcium regulating  hormones صور‬‏">
            <a:extLst>
              <a:ext uri="{FF2B5EF4-FFF2-40B4-BE49-F238E27FC236}">
                <a16:creationId xmlns:a16="http://schemas.microsoft.com/office/drawing/2014/main" id="{4C3BE41A-23C9-4EF0-A1DF-E4CBF471B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4" y="1378633"/>
            <a:ext cx="5496594" cy="510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646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3C7D-F5DF-402B-89A7-4EB229DE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5510"/>
            <a:ext cx="9905998" cy="865162"/>
          </a:xfrm>
        </p:spPr>
        <p:txBody>
          <a:bodyPr/>
          <a:lstStyle/>
          <a:p>
            <a:pPr algn="ctr"/>
            <a:r>
              <a:rPr lang="en-US" altLang="ar-EG" sz="4800" cap="none" dirty="0">
                <a:solidFill>
                  <a:srgbClr val="FF0000"/>
                </a:solidFill>
              </a:rPr>
              <a:t>Parathyroid Hormone </a:t>
            </a:r>
            <a:endParaRPr lang="ar-EG" sz="4800" cap="none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BB21C-2D8B-45F7-B8EF-B2785CE8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978" y="970672"/>
            <a:ext cx="11465170" cy="5781818"/>
          </a:xfrm>
          <a:solidFill>
            <a:schemeClr val="tx1"/>
          </a:solidFill>
        </p:spPr>
        <p:txBody>
          <a:bodyPr>
            <a:normAutofit fontScale="25000" lnSpcReduction="20000"/>
          </a:bodyPr>
          <a:lstStyle/>
          <a:p>
            <a:pPr marL="0" indent="0" algn="l" defTabSz="457200" rtl="0">
              <a:lnSpc>
                <a:spcPct val="110000"/>
              </a:lnSpc>
              <a:buNone/>
            </a:pPr>
            <a:r>
              <a:rPr lang="en-US" altLang="ar-EG" dirty="0"/>
              <a:t>It </a:t>
            </a:r>
            <a:r>
              <a:rPr lang="en-US" altLang="ar-EG" sz="8000" dirty="0">
                <a:solidFill>
                  <a:schemeClr val="bg2"/>
                </a:solidFill>
              </a:rPr>
              <a:t>is </a:t>
            </a:r>
            <a:r>
              <a:rPr lang="en-US" altLang="ar-EG" sz="9600" dirty="0">
                <a:solidFill>
                  <a:schemeClr val="bg2"/>
                </a:solidFill>
              </a:rPr>
              <a:t>a polypeptide hormone synthesized in the para-thyroid glands.</a:t>
            </a:r>
          </a:p>
          <a:p>
            <a:pPr marL="0" indent="0" algn="l" defTabSz="457200" rtl="0">
              <a:lnSpc>
                <a:spcPct val="110000"/>
              </a:lnSpc>
              <a:buNone/>
            </a:pPr>
            <a:r>
              <a:rPr lang="en-US" altLang="ar-EG" sz="9600" dirty="0">
                <a:solidFill>
                  <a:schemeClr val="bg2"/>
                </a:solidFill>
              </a:rPr>
              <a:t>Extracellular Ca 2+ regulates secretion of PTH.</a:t>
            </a:r>
          </a:p>
          <a:p>
            <a:pPr marL="0" lvl="1" indent="0" algn="l" defTabSz="457200" rtl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altLang="ar-EG" sz="9600" dirty="0">
                <a:solidFill>
                  <a:schemeClr val="bg2"/>
                </a:solidFill>
              </a:rPr>
              <a:t>Low Ca 2+ increases it.</a:t>
            </a:r>
          </a:p>
          <a:p>
            <a:pPr marL="0" lvl="1" indent="0" algn="l" defTabSz="457200" rtl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altLang="ar-EG" sz="9600" dirty="0">
                <a:solidFill>
                  <a:schemeClr val="bg2"/>
                </a:solidFill>
              </a:rPr>
              <a:t>High Ca 2+ decreases it.</a:t>
            </a:r>
          </a:p>
          <a:p>
            <a:pPr marL="0" indent="0" algn="l" defTabSz="457200" rtl="0">
              <a:lnSpc>
                <a:spcPct val="110000"/>
              </a:lnSpc>
              <a:buNone/>
            </a:pPr>
            <a:r>
              <a:rPr lang="en-US" altLang="ar-EG" sz="9600" b="1" dirty="0">
                <a:solidFill>
                  <a:schemeClr val="bg2"/>
                </a:solidFill>
              </a:rPr>
              <a:t>Actions of Parathyroid Hormone</a:t>
            </a:r>
          </a:p>
          <a:p>
            <a:pPr algn="l" defTabSz="457200" rtl="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altLang="ar-EG" sz="9600" dirty="0">
                <a:solidFill>
                  <a:schemeClr val="bg2"/>
                </a:solidFill>
              </a:rPr>
              <a:t> Parathyroid hormone acts directly on bone to stimulate resorption and release of        Ca2+ into the extracellular space (slow),it also inhibits osteoblast function.</a:t>
            </a:r>
          </a:p>
          <a:p>
            <a:pPr algn="l" defTabSz="457200" rtl="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altLang="ar-EG" sz="9600" dirty="0">
                <a:solidFill>
                  <a:srgbClr val="FF0000"/>
                </a:solidFill>
              </a:rPr>
              <a:t> Parathyroid hormone acts directly on kidney to increase calcium reabsorption and       phosphate excretion (rapid)</a:t>
            </a:r>
          </a:p>
          <a:p>
            <a:pPr algn="l" defTabSz="457200" rtl="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altLang="ar-EG" sz="9600" dirty="0">
                <a:solidFill>
                  <a:schemeClr val="bg2"/>
                </a:solidFill>
              </a:rPr>
              <a:t>Stimulates transcription of 1-alpha hydroxylase for Vitamin D activation in  kidney(Vitamin D increases calcium and phosphate absorption).</a:t>
            </a:r>
          </a:p>
          <a:p>
            <a:pPr algn="l" defTabSz="457200" rtl="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altLang="ar-EG" sz="9600" dirty="0">
                <a:solidFill>
                  <a:schemeClr val="bg2"/>
                </a:solidFill>
              </a:rPr>
              <a:t>Calcitonin inhibition.</a:t>
            </a:r>
          </a:p>
          <a:p>
            <a:pPr marL="0" indent="0" algn="l" defTabSz="457200" rtl="0">
              <a:lnSpc>
                <a:spcPct val="110000"/>
              </a:lnSpc>
              <a:buNone/>
            </a:pPr>
            <a:endParaRPr lang="en-US" altLang="ar-EG" sz="96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64179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D085-6D6D-4F07-9678-D7E4942E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Vitamin D: What is it?</a:t>
            </a:r>
            <a:endParaRPr lang="ar-EG" sz="4800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B6269-993C-4839-9631-26E291C45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872" y="2422089"/>
            <a:ext cx="6527409" cy="3557954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bg2"/>
                </a:solidFill>
              </a:rPr>
              <a:t>Fat soluble vitamin .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bg2"/>
                </a:solidFill>
              </a:rPr>
              <a:t>Hormone </a:t>
            </a:r>
            <a:r>
              <a:rPr lang="en-US" altLang="en-US" dirty="0" err="1">
                <a:solidFill>
                  <a:schemeClr val="bg2"/>
                </a:solidFill>
              </a:rPr>
              <a:t>precursor,</a:t>
            </a:r>
            <a:r>
              <a:rPr lang="en-US" altLang="en-US" sz="2400" dirty="0" err="1">
                <a:solidFill>
                  <a:schemeClr val="bg2"/>
                </a:solidFill>
              </a:rPr>
              <a:t>acts</a:t>
            </a:r>
            <a:r>
              <a:rPr lang="en-US" altLang="en-US" sz="2400" dirty="0">
                <a:solidFill>
                  <a:schemeClr val="bg2"/>
                </a:solidFill>
              </a:rPr>
              <a:t> more like a hormone than a vitamin 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bg2"/>
                </a:solidFill>
              </a:rPr>
              <a:t>Related to steroid </a:t>
            </a:r>
            <a:r>
              <a:rPr lang="en-US" altLang="en-US" dirty="0" err="1">
                <a:solidFill>
                  <a:schemeClr val="bg2"/>
                </a:solidFill>
              </a:rPr>
              <a:t>hormones</a:t>
            </a:r>
            <a:r>
              <a:rPr lang="en-US" altLang="en-US" sz="2400" dirty="0" err="1">
                <a:solidFill>
                  <a:schemeClr val="bg2"/>
                </a:solidFill>
              </a:rPr>
              <a:t>“neurosteroid</a:t>
            </a:r>
            <a:r>
              <a:rPr lang="en-US" altLang="en-US" sz="2400" dirty="0">
                <a:solidFill>
                  <a:schemeClr val="bg2"/>
                </a:solidFill>
              </a:rPr>
              <a:t>”, endogenous, synthesized from cholesterol, regulator of a number of genes 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bg2"/>
                </a:solidFill>
              </a:rPr>
              <a:t>Exists in 2 forms</a:t>
            </a:r>
            <a:r>
              <a:rPr lang="en-US" altLang="en-US" sz="2400" dirty="0">
                <a:solidFill>
                  <a:schemeClr val="bg2"/>
                </a:solidFill>
              </a:rPr>
              <a:t>D3, D2</a:t>
            </a:r>
            <a:endParaRPr lang="ar-EG" sz="2400" dirty="0">
              <a:solidFill>
                <a:schemeClr val="bg2"/>
              </a:solidFill>
            </a:endParaRPr>
          </a:p>
        </p:txBody>
      </p:sp>
      <p:pic>
        <p:nvPicPr>
          <p:cNvPr id="3" name="Picture 4" descr="نتيجة بحث الصور عن ‪صور vit D and calcium animation‬‏">
            <a:extLst>
              <a:ext uri="{FF2B5EF4-FFF2-40B4-BE49-F238E27FC236}">
                <a16:creationId xmlns:a16="http://schemas.microsoft.com/office/drawing/2014/main" id="{726933EE-84B3-48E1-8AE4-AE5F58ED1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730" y="2743200"/>
            <a:ext cx="3962400" cy="254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640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9F343-9C11-43AE-9D37-CB03028C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45"/>
            <a:ext cx="10515600" cy="1535943"/>
          </a:xfrm>
        </p:spPr>
        <p:txBody>
          <a:bodyPr>
            <a:normAutofit/>
          </a:bodyPr>
          <a:lstStyle/>
          <a:p>
            <a:r>
              <a:rPr lang="en-US" altLang="en-US" sz="2400" cap="none" dirty="0">
                <a:solidFill>
                  <a:srgbClr val="FF0000"/>
                </a:solidFill>
                <a:cs typeface="Arial" panose="020B0604020202020204" pitchFamily="34" charset="0"/>
              </a:rPr>
              <a:t>Vit D2 &amp; D3 are biologically inert and Require two separate  </a:t>
            </a:r>
            <a:r>
              <a:rPr lang="en-US" altLang="en-US" sz="2400" cap="none" dirty="0" err="1">
                <a:solidFill>
                  <a:srgbClr val="FF0000"/>
                </a:solidFill>
                <a:cs typeface="Arial" panose="020B0604020202020204" pitchFamily="34" charset="0"/>
              </a:rPr>
              <a:t>hydroxylations</a:t>
            </a:r>
            <a:r>
              <a:rPr lang="en-US" altLang="en-US" sz="2400" cap="none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br>
              <a:rPr lang="en-US" altLang="en-US" sz="2400" cap="none" dirty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en-US" altLang="en-US" sz="2400" cap="none" dirty="0">
                <a:solidFill>
                  <a:srgbClr val="FF0000"/>
                </a:solidFill>
                <a:cs typeface="Arial" panose="020B0604020202020204" pitchFamily="34" charset="0"/>
              </a:rPr>
              <a:t>to give rise to active form.</a:t>
            </a:r>
            <a:br>
              <a:rPr lang="en-US" altLang="en-US" sz="2400" cap="none" dirty="0">
                <a:solidFill>
                  <a:srgbClr val="FF0000"/>
                </a:solidFill>
                <a:cs typeface="Arial" panose="020B0604020202020204" pitchFamily="34" charset="0"/>
              </a:rPr>
            </a:br>
            <a:endParaRPr lang="ar-EG" sz="2400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Content Placeholder 3" descr="http://www.frontiersin.org/files/Articles/23546/fendo-03-00058-HTML/image_m/fendo-03-00058-g001.jpg">
            <a:extLst>
              <a:ext uri="{FF2B5EF4-FFF2-40B4-BE49-F238E27FC236}">
                <a16:creationId xmlns:a16="http://schemas.microsoft.com/office/drawing/2014/main" id="{91B5450C-80CE-406B-9B25-680D7F9DEC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806" y="1209822"/>
            <a:ext cx="10515600" cy="51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036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E98EE0-F0CB-45DC-B7CD-29A8BD71D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1704320" cy="1600200"/>
          </a:xfrm>
        </p:spPr>
        <p:txBody>
          <a:bodyPr>
            <a:normAutofit/>
          </a:bodyPr>
          <a:lstStyle/>
          <a:p>
            <a:pPr algn="ctr"/>
            <a:r>
              <a:rPr lang="en-US" altLang="en-US" cap="none" dirty="0">
                <a:solidFill>
                  <a:srgbClr val="FF0000"/>
                </a:solidFill>
                <a:cs typeface="Arial" panose="020B0604020202020204" pitchFamily="34" charset="0"/>
              </a:rPr>
              <a:t>Active vs. Inactive Vitamin D</a:t>
            </a:r>
            <a:r>
              <a:rPr lang="ar-EG" altLang="en-US" cap="none" dirty="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br>
              <a:rPr lang="ar-EG" sz="2400" cap="none" dirty="0">
                <a:solidFill>
                  <a:srgbClr val="FF0000"/>
                </a:solidFill>
                <a:cs typeface="Arial" panose="020B0604020202020204" pitchFamily="34" charset="0"/>
              </a:rPr>
            </a:br>
            <a:endParaRPr lang="ar-EG" sz="2400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68B5D21-DA90-406C-A13A-F2753BC25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1348" y="1802296"/>
            <a:ext cx="10100603" cy="3909391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457200" indent="-457200" defTabSz="457200" rt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2600" cap="none" dirty="0">
              <a:solidFill>
                <a:schemeClr val="bg2"/>
              </a:solidFill>
            </a:endParaRPr>
          </a:p>
          <a:p>
            <a:pPr marL="457200" indent="-457200" defTabSz="457200" rt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cap="none" dirty="0">
                <a:solidFill>
                  <a:schemeClr val="bg2"/>
                </a:solidFill>
              </a:rPr>
              <a:t>1,25 </a:t>
            </a:r>
            <a:r>
              <a:rPr lang="en-US" sz="2600" cap="none" dirty="0" err="1">
                <a:solidFill>
                  <a:schemeClr val="bg2"/>
                </a:solidFill>
              </a:rPr>
              <a:t>dihydroxyvitamin</a:t>
            </a:r>
            <a:r>
              <a:rPr lang="en-US" sz="2600" cap="none" dirty="0">
                <a:solidFill>
                  <a:schemeClr val="bg2"/>
                </a:solidFill>
              </a:rPr>
              <a:t> D is the physiologically active form  (serum half-life = 4-6 hours).                                    </a:t>
            </a:r>
          </a:p>
          <a:p>
            <a:pPr marL="457200" indent="-457200" defTabSz="457200" rt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cap="none" dirty="0">
                <a:solidFill>
                  <a:schemeClr val="bg2"/>
                </a:solidFill>
              </a:rPr>
              <a:t>The inactive 25-hydroxy-vitd3 most often measured clinically in the serum and is an Indicator of Vit D stores in the body as it Reflects amount of Vit D derived from both food &amp; sun(</a:t>
            </a:r>
            <a:r>
              <a:rPr lang="en-US" sz="2600" dirty="0">
                <a:solidFill>
                  <a:schemeClr val="bg2"/>
                </a:solidFill>
              </a:rPr>
              <a:t>2-3 week half-life).</a:t>
            </a:r>
          </a:p>
          <a:p>
            <a:pPr lvl="1" indent="-457200" algn="l" defTabSz="4572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dirty="0">
                <a:solidFill>
                  <a:schemeClr val="bg2"/>
                </a:solidFill>
              </a:rPr>
              <a:t>Optimal Level to Prevent Disease?</a:t>
            </a:r>
          </a:p>
          <a:p>
            <a:pPr defTabSz="457200" rtl="0">
              <a:lnSpc>
                <a:spcPct val="90000"/>
              </a:lnSpc>
            </a:pPr>
            <a:r>
              <a:rPr lang="en-US" altLang="en-US" sz="2600" dirty="0">
                <a:solidFill>
                  <a:schemeClr val="bg2"/>
                </a:solidFill>
              </a:rPr>
              <a:t>     30-100 ng/ml</a:t>
            </a:r>
          </a:p>
          <a:p>
            <a:pPr lvl="1" algn="l">
              <a:defRPr/>
            </a:pPr>
            <a:endParaRPr lang="en-US" dirty="0"/>
          </a:p>
          <a:p>
            <a:endParaRPr lang="ar-E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555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2D1D9C-B952-4A51-846A-E1D06C60B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10109684" cy="1478570"/>
          </a:xfrm>
        </p:spPr>
        <p:txBody>
          <a:bodyPr/>
          <a:lstStyle/>
          <a:p>
            <a:r>
              <a:rPr lang="en-US" altLang="en-US" dirty="0"/>
              <a:t> </a:t>
            </a:r>
            <a:r>
              <a:rPr lang="en-US" altLang="en-US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Other Physiologic Functions of Vitamin D</a:t>
            </a:r>
            <a:r>
              <a:rPr lang="ar-EG" altLang="en-US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    </a:t>
            </a:r>
            <a:endParaRPr lang="ar-EG" sz="4800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3BED6-E823-400E-B625-86C17DAF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25" y="1991070"/>
            <a:ext cx="9905999" cy="3541714"/>
          </a:xfrm>
          <a:solidFill>
            <a:schemeClr val="tx1"/>
          </a:solidFill>
        </p:spPr>
        <p:txBody>
          <a:bodyPr>
            <a:normAutofit fontScale="40000" lnSpcReduction="20000"/>
          </a:bodyPr>
          <a:lstStyle/>
          <a:p>
            <a:pPr algn="l" rtl="0">
              <a:buFont typeface="Wingdings" panose="05000000000000000000" pitchFamily="2" charset="2"/>
              <a:buChar char="ü"/>
              <a:defRPr/>
            </a:pPr>
            <a:r>
              <a:rPr lang="en-US" altLang="en-US" sz="5000" dirty="0">
                <a:solidFill>
                  <a:schemeClr val="bg2"/>
                </a:solidFill>
                <a:cs typeface="+mj-cs"/>
              </a:rPr>
              <a:t>Influences smooth muscle tone, endothelium, cardiomyocytes, controls intracellular Ca+  </a:t>
            </a:r>
          </a:p>
          <a:p>
            <a:pPr marL="457200" lvl="1" indent="0" algn="l" rtl="0">
              <a:buNone/>
              <a:defRPr/>
            </a:pPr>
            <a:r>
              <a:rPr lang="en-US" altLang="en-US" sz="5000" dirty="0">
                <a:solidFill>
                  <a:schemeClr val="bg2"/>
                </a:solidFill>
                <a:cs typeface="+mj-cs"/>
              </a:rPr>
              <a:t>Deficiency: cardiovascular disease, hypertension, stroke.</a:t>
            </a:r>
          </a:p>
          <a:p>
            <a:pPr lvl="1" algn="l" rtl="0">
              <a:buFont typeface="Wingdings" panose="05000000000000000000" pitchFamily="2" charset="2"/>
              <a:buChar char="ü"/>
              <a:defRPr/>
            </a:pPr>
            <a:endParaRPr lang="en-US" altLang="en-US" sz="5000" dirty="0">
              <a:solidFill>
                <a:schemeClr val="bg2"/>
              </a:solidFill>
              <a:cs typeface="+mj-cs"/>
            </a:endParaRPr>
          </a:p>
          <a:p>
            <a:pPr algn="l" rtl="0">
              <a:buFont typeface="Wingdings" panose="05000000000000000000" pitchFamily="2" charset="2"/>
              <a:buChar char="ü"/>
              <a:defRPr/>
            </a:pPr>
            <a:r>
              <a:rPr lang="en-US" sz="5000" dirty="0">
                <a:solidFill>
                  <a:schemeClr val="bg2"/>
                </a:solidFill>
                <a:cs typeface="+mj-cs"/>
              </a:rPr>
              <a:t>Anti-oxidative/neuroprotective</a:t>
            </a:r>
          </a:p>
          <a:p>
            <a:pPr marL="457200" lvl="1" indent="0" algn="l" rtl="0">
              <a:buNone/>
              <a:defRPr/>
            </a:pPr>
            <a:r>
              <a:rPr lang="en-US" sz="5000" dirty="0">
                <a:solidFill>
                  <a:schemeClr val="bg2"/>
                </a:solidFill>
                <a:cs typeface="+mj-cs"/>
              </a:rPr>
              <a:t>Deficiency: dementia, Alzheimer's, schizophrenia, depression.</a:t>
            </a:r>
          </a:p>
          <a:p>
            <a:pPr lvl="1" algn="l" rtl="0">
              <a:buFont typeface="Wingdings" panose="05000000000000000000" pitchFamily="2" charset="2"/>
              <a:buChar char="ü"/>
              <a:defRPr/>
            </a:pPr>
            <a:endParaRPr lang="en-US" sz="5000" dirty="0">
              <a:solidFill>
                <a:schemeClr val="bg2"/>
              </a:solidFill>
              <a:cs typeface="+mj-cs"/>
            </a:endParaRPr>
          </a:p>
          <a:p>
            <a:pPr algn="l" rtl="0">
              <a:buFont typeface="Wingdings" panose="05000000000000000000" pitchFamily="2" charset="2"/>
              <a:buChar char="ü"/>
              <a:defRPr/>
            </a:pPr>
            <a:r>
              <a:rPr lang="en-US" sz="5000" dirty="0">
                <a:solidFill>
                  <a:schemeClr val="bg2"/>
                </a:solidFill>
                <a:cs typeface="+mj-cs"/>
              </a:rPr>
              <a:t>Neuromuscular stability</a:t>
            </a:r>
          </a:p>
          <a:p>
            <a:pPr marL="457200" lvl="1" indent="0" algn="l" rtl="0">
              <a:buNone/>
              <a:defRPr/>
            </a:pPr>
            <a:r>
              <a:rPr lang="en-US" sz="5000" dirty="0">
                <a:solidFill>
                  <a:schemeClr val="bg2"/>
                </a:solidFill>
                <a:cs typeface="+mj-cs"/>
              </a:rPr>
              <a:t>Deficiency: myofascial pain, musculoskeletal pain, myopathy.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671313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12FBB6-69D3-4364-AEC2-FED803DB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ar-EG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Vitamin D and Bones           </a:t>
            </a:r>
            <a:r>
              <a:rPr lang="ar-EG" altLang="ar-EG" sz="4800" cap="none" dirty="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endParaRPr lang="ar-EG" sz="4800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6A662E-02D3-4EDD-B323-F30ED3F62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199" y="874644"/>
            <a:ext cx="6677991" cy="4916556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altLang="ar-EG" dirty="0">
                <a:solidFill>
                  <a:schemeClr val="bg2"/>
                </a:solidFill>
                <a:cs typeface="+mj-cs"/>
              </a:rPr>
              <a:t>The main action of 1,25-(OH)</a:t>
            </a:r>
            <a:r>
              <a:rPr lang="en-US" altLang="ar-EG" baseline="-30000" dirty="0">
                <a:solidFill>
                  <a:schemeClr val="bg2"/>
                </a:solidFill>
                <a:cs typeface="+mj-cs"/>
              </a:rPr>
              <a:t>2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-D is to </a:t>
            </a:r>
            <a:r>
              <a:rPr lang="en-US" altLang="ar-EG" u="sng" dirty="0">
                <a:solidFill>
                  <a:schemeClr val="bg2"/>
                </a:solidFill>
                <a:cs typeface="+mj-cs"/>
              </a:rPr>
              <a:t>stimulate absorption of Ca</a:t>
            </a:r>
            <a:r>
              <a:rPr lang="en-US" altLang="ar-EG" u="sng" baseline="30000" dirty="0">
                <a:solidFill>
                  <a:schemeClr val="bg2"/>
                </a:solidFill>
                <a:cs typeface="+mj-cs"/>
              </a:rPr>
              <a:t>2+</a:t>
            </a:r>
            <a:r>
              <a:rPr lang="en-US" altLang="ar-EG" u="sng" dirty="0">
                <a:solidFill>
                  <a:schemeClr val="bg2"/>
                </a:solidFill>
                <a:cs typeface="+mj-cs"/>
              </a:rPr>
              <a:t> from the intestine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.  </a:t>
            </a:r>
          </a:p>
          <a:p>
            <a:pPr algn="l" rtl="0"/>
            <a:r>
              <a:rPr lang="en-US" altLang="ar-EG" dirty="0">
                <a:solidFill>
                  <a:schemeClr val="bg2"/>
                </a:solidFill>
                <a:cs typeface="+mj-cs"/>
              </a:rPr>
              <a:t>1,25-(OH)</a:t>
            </a:r>
            <a:r>
              <a:rPr lang="en-US" altLang="ar-EG" baseline="-30000" dirty="0">
                <a:solidFill>
                  <a:schemeClr val="bg2"/>
                </a:solidFill>
                <a:cs typeface="+mj-cs"/>
              </a:rPr>
              <a:t>2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-D induces the production of calcium binding proteins which sequester Ca</a:t>
            </a:r>
            <a:r>
              <a:rPr lang="en-US" altLang="ar-EG" baseline="30000" dirty="0">
                <a:solidFill>
                  <a:schemeClr val="bg2"/>
                </a:solidFill>
                <a:cs typeface="+mj-cs"/>
              </a:rPr>
              <a:t>2+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, buffer high Ca</a:t>
            </a:r>
            <a:r>
              <a:rPr lang="en-US" altLang="ar-EG" baseline="30000" dirty="0">
                <a:solidFill>
                  <a:schemeClr val="bg2"/>
                </a:solidFill>
                <a:cs typeface="+mj-cs"/>
              </a:rPr>
              <a:t>2+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 concentrations that arise during initial absorption and allow Ca</a:t>
            </a:r>
            <a:r>
              <a:rPr lang="en-US" altLang="ar-EG" baseline="30000" dirty="0">
                <a:solidFill>
                  <a:schemeClr val="bg2"/>
                </a:solidFill>
                <a:cs typeface="+mj-cs"/>
              </a:rPr>
              <a:t>2+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 to be absorbed against a high Ca</a:t>
            </a:r>
            <a:r>
              <a:rPr lang="en-US" altLang="ar-EG" baseline="30000" dirty="0">
                <a:solidFill>
                  <a:schemeClr val="bg2"/>
                </a:solidFill>
                <a:cs typeface="+mj-cs"/>
              </a:rPr>
              <a:t>2+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 gradient.</a:t>
            </a:r>
          </a:p>
          <a:p>
            <a:pPr algn="l" rtl="0"/>
            <a:r>
              <a:rPr lang="en-US" altLang="ar-EG" dirty="0">
                <a:solidFill>
                  <a:schemeClr val="bg2"/>
                </a:solidFill>
                <a:cs typeface="+mj-cs"/>
              </a:rPr>
              <a:t>Proper bone formation is stimulated by 1,25-(OH)</a:t>
            </a:r>
            <a:r>
              <a:rPr lang="en-US" altLang="ar-EG" baseline="-30000" dirty="0">
                <a:solidFill>
                  <a:schemeClr val="bg2"/>
                </a:solidFill>
                <a:cs typeface="+mj-cs"/>
              </a:rPr>
              <a:t>2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-D.  </a:t>
            </a:r>
            <a:endParaRPr lang="ar-EG" altLang="ar-EG" dirty="0">
              <a:solidFill>
                <a:schemeClr val="bg2"/>
              </a:solidFill>
              <a:cs typeface="+mj-cs"/>
            </a:endParaRPr>
          </a:p>
          <a:p>
            <a:pPr algn="l" rtl="0"/>
            <a:r>
              <a:rPr lang="en-US" altLang="ar-EG" dirty="0">
                <a:solidFill>
                  <a:schemeClr val="bg2"/>
                </a:solidFill>
                <a:cs typeface="+mj-cs"/>
              </a:rPr>
              <a:t>In its absence, excess osteoid accumulates from lack of 1,25-(OH)</a:t>
            </a:r>
            <a:r>
              <a:rPr lang="en-US" altLang="ar-EG" baseline="-30000" dirty="0">
                <a:solidFill>
                  <a:schemeClr val="bg2"/>
                </a:solidFill>
                <a:cs typeface="+mj-cs"/>
              </a:rPr>
              <a:t>2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-D repression of osteoblastic collagen synthesis.  </a:t>
            </a:r>
          </a:p>
          <a:p>
            <a:pPr algn="l" rtl="0"/>
            <a:r>
              <a:rPr lang="en-US" altLang="ar-EG" dirty="0">
                <a:solidFill>
                  <a:schemeClr val="bg2"/>
                </a:solidFill>
                <a:cs typeface="+mj-cs"/>
              </a:rPr>
              <a:t>Inadequate supply of vitamin D results in </a:t>
            </a:r>
            <a:r>
              <a:rPr lang="en-US" altLang="ar-EG" b="1" dirty="0">
                <a:solidFill>
                  <a:schemeClr val="bg2"/>
                </a:solidFill>
                <a:cs typeface="+mj-cs"/>
              </a:rPr>
              <a:t>rickets</a:t>
            </a:r>
            <a:r>
              <a:rPr lang="en-US" altLang="ar-EG" dirty="0">
                <a:solidFill>
                  <a:schemeClr val="bg2"/>
                </a:solidFill>
                <a:cs typeface="+mj-cs"/>
              </a:rPr>
              <a:t>, a disease of bone deformation.</a:t>
            </a:r>
          </a:p>
          <a:p>
            <a:endParaRPr lang="ar-EG" dirty="0"/>
          </a:p>
        </p:txBody>
      </p:sp>
      <p:pic>
        <p:nvPicPr>
          <p:cNvPr id="3082" name="Picture 10" descr="https://www.almrsal.com/wp-content/uploads/2014/10/vitamin-d-and-the-sun-300x198.jpg">
            <a:extLst>
              <a:ext uri="{FF2B5EF4-FFF2-40B4-BE49-F238E27FC236}">
                <a16:creationId xmlns:a16="http://schemas.microsoft.com/office/drawing/2014/main" id="{4DAF57BC-9ED2-4E2C-A289-14B299C39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99" y="2486024"/>
            <a:ext cx="2857500" cy="237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70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4D4ECA-E170-403E-A109-70FD2AA95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7638" y="1"/>
            <a:ext cx="6984160" cy="1069144"/>
          </a:xfrm>
        </p:spPr>
        <p:txBody>
          <a:bodyPr>
            <a:normAutofit/>
          </a:bodyPr>
          <a:lstStyle/>
          <a:p>
            <a:pPr algn="ctr"/>
            <a:r>
              <a:rPr lang="en-US" altLang="ar-EG" cap="none" dirty="0">
                <a:solidFill>
                  <a:srgbClr val="FF0000"/>
                </a:solidFill>
                <a:cs typeface="Arial" panose="020B0604020202020204" pitchFamily="34" charset="0"/>
              </a:rPr>
              <a:t>Calcitonin</a:t>
            </a:r>
            <a:endParaRPr lang="ar-EG" cap="none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E123A66-43B9-4C3D-9E19-07CBBE153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625" y="1069146"/>
            <a:ext cx="8018584" cy="5570805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457200" indent="-457200" rtl="0"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chemeClr val="bg2"/>
                </a:solidFill>
              </a:rPr>
              <a:t>Calcitonin is synthesized and secreted by the parafollicular cells of the thyroid gland.  </a:t>
            </a:r>
          </a:p>
          <a:p>
            <a:pPr marL="457200" indent="-457200" rtl="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chemeClr val="bg2"/>
                </a:solidFill>
              </a:rPr>
              <a:t>Calcitonin acts to decrease plasma calcium levels. </a:t>
            </a:r>
          </a:p>
          <a:p>
            <a:pPr marL="457200" indent="-457200" rtl="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rgbClr val="FF0000"/>
                </a:solidFill>
              </a:rPr>
              <a:t>While PTH and vitamin D act to increase plasma </a:t>
            </a:r>
            <a:r>
              <a:rPr lang="en-US" altLang="ar-EG" sz="2600" cap="none" dirty="0">
                <a:solidFill>
                  <a:schemeClr val="bg2"/>
                </a:solidFill>
              </a:rPr>
              <a:t>calcium </a:t>
            </a:r>
            <a:r>
              <a:rPr lang="en-US" altLang="ar-EG" sz="2600" cap="none" dirty="0">
                <a:solidFill>
                  <a:srgbClr val="FF0000"/>
                </a:solidFill>
              </a:rPr>
              <a:t>-- only calcitonin causes a decrease in plasma </a:t>
            </a:r>
            <a:r>
              <a:rPr lang="en-US" altLang="ar-EG" sz="2600" cap="none" dirty="0">
                <a:solidFill>
                  <a:schemeClr val="bg2"/>
                </a:solidFill>
              </a:rPr>
              <a:t>calcium .  </a:t>
            </a:r>
          </a:p>
          <a:p>
            <a:pPr marL="457200" indent="-457200" rtl="0"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chemeClr val="bg2"/>
                </a:solidFill>
              </a:rPr>
              <a:t>The major stimulus of calcitonin secretion is a rise in plasma calcium levels.</a:t>
            </a:r>
            <a:endParaRPr lang="ar-EG" altLang="ar-EG" sz="2600" cap="none" dirty="0">
              <a:solidFill>
                <a:schemeClr val="bg2"/>
              </a:solidFill>
            </a:endParaRPr>
          </a:p>
          <a:p>
            <a:pPr marL="457200" indent="-457200" rtl="0"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chemeClr val="bg2"/>
                </a:solidFill>
              </a:rPr>
              <a:t>Calcitonin is a physiological antagonist to PTH as regard calcium homeostasis</a:t>
            </a:r>
          </a:p>
          <a:p>
            <a:pPr marL="457200" indent="-457200" rtl="0">
              <a:buFont typeface="Wingdings" panose="05000000000000000000" pitchFamily="2" charset="2"/>
              <a:buChar char="ü"/>
            </a:pPr>
            <a:r>
              <a:rPr lang="en-US" altLang="ar-EG" sz="2600" cap="none" dirty="0">
                <a:solidFill>
                  <a:srgbClr val="FF0000"/>
                </a:solidFill>
              </a:rPr>
              <a:t>The major effect of calcitonin administration is a rapid fall in </a:t>
            </a:r>
            <a:r>
              <a:rPr lang="en-US" altLang="ar-EG" sz="2600" cap="none" dirty="0">
                <a:solidFill>
                  <a:schemeClr val="bg2"/>
                </a:solidFill>
              </a:rPr>
              <a:t>calcium</a:t>
            </a:r>
            <a:r>
              <a:rPr lang="en-US" altLang="ar-EG" sz="2600" cap="none" dirty="0">
                <a:solidFill>
                  <a:srgbClr val="FF0000"/>
                </a:solidFill>
              </a:rPr>
              <a:t> caused by inhibition of bone resorption.</a:t>
            </a:r>
            <a:endParaRPr lang="ar-EG" sz="2600" cap="none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inboundmarketingsummit.com/wp-content/uploads/2018/03/calcitonin.jpg">
            <a:extLst>
              <a:ext uri="{FF2B5EF4-FFF2-40B4-BE49-F238E27FC236}">
                <a16:creationId xmlns:a16="http://schemas.microsoft.com/office/drawing/2014/main" id="{70029108-56C7-4883-BA92-D5A79DE6A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022" y="1069145"/>
            <a:ext cx="3560960" cy="557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685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lancing the Bones- Blood Calcium Homeostasis - YouTube_3">
            <a:hlinkClick r:id="" action="ppaction://media"/>
            <a:extLst>
              <a:ext uri="{FF2B5EF4-FFF2-40B4-BE49-F238E27FC236}">
                <a16:creationId xmlns:a16="http://schemas.microsoft.com/office/drawing/2014/main" id="{45B7D599-DAA2-439E-910F-372E03C2D88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17" y="26504"/>
            <a:ext cx="11979965" cy="6758609"/>
          </a:xfrm>
        </p:spPr>
      </p:pic>
    </p:spTree>
    <p:extLst>
      <p:ext uri="{BB962C8B-B14F-4D97-AF65-F5344CB8AC3E}">
        <p14:creationId xmlns:p14="http://schemas.microsoft.com/office/powerpoint/2010/main" val="137389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427</TotalTime>
  <Words>783</Words>
  <Application>Microsoft Office PowerPoint</Application>
  <PresentationFormat>شاشة عريضة</PresentationFormat>
  <Paragraphs>97</Paragraphs>
  <Slides>15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Circuit</vt:lpstr>
      <vt:lpstr>عرض تقديمي في PowerPoint</vt:lpstr>
      <vt:lpstr>Bone composition</vt:lpstr>
      <vt:lpstr>Mineralization</vt:lpstr>
      <vt:lpstr>Calcium and phosphorous</vt:lpstr>
      <vt:lpstr>Calcium Metabolism</vt:lpstr>
      <vt:lpstr> </vt:lpstr>
      <vt:lpstr>Calcitropic Hormones (calcium homeostasis)</vt:lpstr>
      <vt:lpstr>Parathyroid Hormone </vt:lpstr>
      <vt:lpstr>Vitamin D: What is it?</vt:lpstr>
      <vt:lpstr>Vit D2 &amp; D3 are biologically inert and Require two separate  hydroxylations  to give rise to active form. </vt:lpstr>
      <vt:lpstr>Active vs. Inactive Vitamin D   </vt:lpstr>
      <vt:lpstr> Other Physiologic Functions of Vitamin D    </vt:lpstr>
      <vt:lpstr>Vitamin D and Bones             </vt:lpstr>
      <vt:lpstr>Calcitonin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Regulation of Calcium Metabolism</dc:title>
  <dc:creator>بدوي حمدان</dc:creator>
  <cp:lastModifiedBy>مستخدم غير معروف</cp:lastModifiedBy>
  <cp:revision>41</cp:revision>
  <dcterms:created xsi:type="dcterms:W3CDTF">2019-09-19T10:49:59Z</dcterms:created>
  <dcterms:modified xsi:type="dcterms:W3CDTF">2020-11-17T21:18:07Z</dcterms:modified>
</cp:coreProperties>
</file>