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9"/>
  </p:notesMasterIdLst>
  <p:sldIdLst>
    <p:sldId id="289" r:id="rId2"/>
    <p:sldId id="302" r:id="rId3"/>
    <p:sldId id="257" r:id="rId4"/>
    <p:sldId id="259" r:id="rId5"/>
    <p:sldId id="301" r:id="rId6"/>
    <p:sldId id="299" r:id="rId7"/>
    <p:sldId id="300" r:id="rId8"/>
    <p:sldId id="262" r:id="rId9"/>
    <p:sldId id="303" r:id="rId10"/>
    <p:sldId id="263" r:id="rId11"/>
    <p:sldId id="264" r:id="rId12"/>
    <p:sldId id="265" r:id="rId13"/>
    <p:sldId id="266" r:id="rId14"/>
    <p:sldId id="268" r:id="rId15"/>
    <p:sldId id="304" r:id="rId16"/>
    <p:sldId id="269" r:id="rId17"/>
    <p:sldId id="305" r:id="rId18"/>
    <p:sldId id="306" r:id="rId19"/>
    <p:sldId id="307" r:id="rId20"/>
    <p:sldId id="308" r:id="rId21"/>
    <p:sldId id="270" r:id="rId22"/>
    <p:sldId id="276" r:id="rId23"/>
    <p:sldId id="277" r:id="rId24"/>
    <p:sldId id="297" r:id="rId25"/>
    <p:sldId id="279" r:id="rId26"/>
    <p:sldId id="298" r:id="rId27"/>
    <p:sldId id="295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84E5D0-F6FB-9A33-D928-B6A9BF9981D2}" v="10" dt="2020-10-31T00:59:53.1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3" autoAdjust="0"/>
    <p:restoredTop sz="94660"/>
  </p:normalViewPr>
  <p:slideViewPr>
    <p:cSldViewPr snapToGrid="0">
      <p:cViewPr varScale="1">
        <p:scale>
          <a:sx n="43" d="100"/>
          <a:sy n="43" d="100"/>
        </p:scale>
        <p:origin x="-83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iramaher" userId="S::amiramaher@med.sohag.edu.eg::5b0bc6d9-ded6-497f-99ee-7d919d657d08" providerId="AD" clId="Web-{2F84E5D0-F6FB-9A33-D928-B6A9BF9981D2}"/>
    <pc:docChg chg="modSld addMainMaster delMainMaster">
      <pc:chgData name="Amiramaher" userId="S::amiramaher@med.sohag.edu.eg::5b0bc6d9-ded6-497f-99ee-7d919d657d08" providerId="AD" clId="Web-{2F84E5D0-F6FB-9A33-D928-B6A9BF9981D2}" dt="2020-10-31T00:59:53.146" v="9" actId="20577"/>
      <pc:docMkLst>
        <pc:docMk/>
      </pc:docMkLst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2211574532" sldId="257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3487144832" sldId="259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1794334729" sldId="262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4146384953" sldId="263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2377702265" sldId="264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4148200178" sldId="265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1891484332" sldId="266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3694950258" sldId="268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1288599673" sldId="269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2672638098" sldId="270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699071385" sldId="276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916530126" sldId="277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51283538" sldId="279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4106897439" sldId="289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2002303909" sldId="295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2238342884" sldId="297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2679975350" sldId="298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2818911639" sldId="299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3754758341" sldId="300"/>
        </pc:sldMkLst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3160915558" sldId="301"/>
        </pc:sldMkLst>
      </pc:sldChg>
      <pc:sldChg chg="modSp mod modClrScheme chgLayout">
        <pc:chgData name="Amiramaher" userId="S::amiramaher@med.sohag.edu.eg::5b0bc6d9-ded6-497f-99ee-7d919d657d08" providerId="AD" clId="Web-{2F84E5D0-F6FB-9A33-D928-B6A9BF9981D2}" dt="2020-10-31T00:59:53.146" v="9" actId="20577"/>
        <pc:sldMkLst>
          <pc:docMk/>
          <pc:sldMk cId="1827277411" sldId="302"/>
        </pc:sldMkLst>
        <pc:spChg chg="mod ord">
          <ac:chgData name="Amiramaher" userId="S::amiramaher@med.sohag.edu.eg::5b0bc6d9-ded6-497f-99ee-7d919d657d08" providerId="AD" clId="Web-{2F84E5D0-F6FB-9A33-D928-B6A9BF9981D2}" dt="2020-10-31T00:58:22.875" v="1"/>
          <ac:spMkLst>
            <pc:docMk/>
            <pc:sldMk cId="1827277411" sldId="302"/>
            <ac:spMk id="2" creationId="{00000000-0000-0000-0000-000000000000}"/>
          </ac:spMkLst>
        </pc:spChg>
        <pc:spChg chg="mod ord">
          <ac:chgData name="Amiramaher" userId="S::amiramaher@med.sohag.edu.eg::5b0bc6d9-ded6-497f-99ee-7d919d657d08" providerId="AD" clId="Web-{2F84E5D0-F6FB-9A33-D928-B6A9BF9981D2}" dt="2020-10-31T00:59:53.146" v="9" actId="20577"/>
          <ac:spMkLst>
            <pc:docMk/>
            <pc:sldMk cId="1827277411" sldId="302"/>
            <ac:spMk id="3" creationId="{00000000-0000-0000-0000-000000000000}"/>
          </ac:spMkLst>
        </pc:spChg>
      </pc:sldChg>
      <pc:sldChg chg="modSp 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3914354587" sldId="303"/>
        </pc:sldMkLst>
        <pc:spChg chg="mod ord">
          <ac:chgData name="Amiramaher" userId="S::amiramaher@med.sohag.edu.eg::5b0bc6d9-ded6-497f-99ee-7d919d657d08" providerId="AD" clId="Web-{2F84E5D0-F6FB-9A33-D928-B6A9BF9981D2}" dt="2020-10-31T00:58:22.875" v="1"/>
          <ac:spMkLst>
            <pc:docMk/>
            <pc:sldMk cId="3914354587" sldId="303"/>
            <ac:spMk id="2" creationId="{00000000-0000-0000-0000-000000000000}"/>
          </ac:spMkLst>
        </pc:spChg>
        <pc:spChg chg="mod ord">
          <ac:chgData name="Amiramaher" userId="S::amiramaher@med.sohag.edu.eg::5b0bc6d9-ded6-497f-99ee-7d919d657d08" providerId="AD" clId="Web-{2F84E5D0-F6FB-9A33-D928-B6A9BF9981D2}" dt="2020-10-31T00:58:22.875" v="1"/>
          <ac:spMkLst>
            <pc:docMk/>
            <pc:sldMk cId="3914354587" sldId="303"/>
            <ac:spMk id="3" creationId="{00000000-0000-0000-0000-000000000000}"/>
          </ac:spMkLst>
        </pc:spChg>
      </pc:sldChg>
      <pc:sldChg chg="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872631515" sldId="304"/>
        </pc:sldMkLst>
      </pc:sldChg>
      <pc:sldChg chg="modSp 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1000575498" sldId="305"/>
        </pc:sldMkLst>
        <pc:spChg chg="mod ord">
          <ac:chgData name="Amiramaher" userId="S::amiramaher@med.sohag.edu.eg::5b0bc6d9-ded6-497f-99ee-7d919d657d08" providerId="AD" clId="Web-{2F84E5D0-F6FB-9A33-D928-B6A9BF9981D2}" dt="2020-10-31T00:58:22.875" v="1"/>
          <ac:spMkLst>
            <pc:docMk/>
            <pc:sldMk cId="1000575498" sldId="305"/>
            <ac:spMk id="2" creationId="{00000000-0000-0000-0000-000000000000}"/>
          </ac:spMkLst>
        </pc:spChg>
        <pc:spChg chg="mod ord">
          <ac:chgData name="Amiramaher" userId="S::amiramaher@med.sohag.edu.eg::5b0bc6d9-ded6-497f-99ee-7d919d657d08" providerId="AD" clId="Web-{2F84E5D0-F6FB-9A33-D928-B6A9BF9981D2}" dt="2020-10-31T00:58:22.875" v="1"/>
          <ac:spMkLst>
            <pc:docMk/>
            <pc:sldMk cId="1000575498" sldId="305"/>
            <ac:spMk id="3" creationId="{00000000-0000-0000-0000-000000000000}"/>
          </ac:spMkLst>
        </pc:spChg>
      </pc:sldChg>
      <pc:sldChg chg="modSp 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2284108962" sldId="306"/>
        </pc:sldMkLst>
        <pc:spChg chg="mod ord">
          <ac:chgData name="Amiramaher" userId="S::amiramaher@med.sohag.edu.eg::5b0bc6d9-ded6-497f-99ee-7d919d657d08" providerId="AD" clId="Web-{2F84E5D0-F6FB-9A33-D928-B6A9BF9981D2}" dt="2020-10-31T00:58:22.875" v="1"/>
          <ac:spMkLst>
            <pc:docMk/>
            <pc:sldMk cId="2284108962" sldId="306"/>
            <ac:spMk id="2" creationId="{00000000-0000-0000-0000-000000000000}"/>
          </ac:spMkLst>
        </pc:spChg>
        <pc:spChg chg="mod ord">
          <ac:chgData name="Amiramaher" userId="S::amiramaher@med.sohag.edu.eg::5b0bc6d9-ded6-497f-99ee-7d919d657d08" providerId="AD" clId="Web-{2F84E5D0-F6FB-9A33-D928-B6A9BF9981D2}" dt="2020-10-31T00:58:22.875" v="1"/>
          <ac:spMkLst>
            <pc:docMk/>
            <pc:sldMk cId="2284108962" sldId="306"/>
            <ac:spMk id="3" creationId="{00000000-0000-0000-0000-000000000000}"/>
          </ac:spMkLst>
        </pc:spChg>
      </pc:sldChg>
      <pc:sldChg chg="modSp 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3506143638" sldId="307"/>
        </pc:sldMkLst>
        <pc:spChg chg="mod ord">
          <ac:chgData name="Amiramaher" userId="S::amiramaher@med.sohag.edu.eg::5b0bc6d9-ded6-497f-99ee-7d919d657d08" providerId="AD" clId="Web-{2F84E5D0-F6FB-9A33-D928-B6A9BF9981D2}" dt="2020-10-31T00:58:22.875" v="1"/>
          <ac:spMkLst>
            <pc:docMk/>
            <pc:sldMk cId="3506143638" sldId="307"/>
            <ac:spMk id="2" creationId="{00000000-0000-0000-0000-000000000000}"/>
          </ac:spMkLst>
        </pc:spChg>
      </pc:sldChg>
      <pc:sldChg chg="modSp mod modClrScheme chgLayout">
        <pc:chgData name="Amiramaher" userId="S::amiramaher@med.sohag.edu.eg::5b0bc6d9-ded6-497f-99ee-7d919d657d08" providerId="AD" clId="Web-{2F84E5D0-F6FB-9A33-D928-B6A9BF9981D2}" dt="2020-10-31T00:58:22.875" v="1"/>
        <pc:sldMkLst>
          <pc:docMk/>
          <pc:sldMk cId="438525346" sldId="308"/>
        </pc:sldMkLst>
        <pc:spChg chg="mod ord">
          <ac:chgData name="Amiramaher" userId="S::amiramaher@med.sohag.edu.eg::5b0bc6d9-ded6-497f-99ee-7d919d657d08" providerId="AD" clId="Web-{2F84E5D0-F6FB-9A33-D928-B6A9BF9981D2}" dt="2020-10-31T00:58:22.875" v="1"/>
          <ac:spMkLst>
            <pc:docMk/>
            <pc:sldMk cId="438525346" sldId="308"/>
            <ac:spMk id="2" creationId="{00000000-0000-0000-0000-000000000000}"/>
          </ac:spMkLst>
        </pc:spChg>
        <pc:spChg chg="mod ord">
          <ac:chgData name="Amiramaher" userId="S::amiramaher@med.sohag.edu.eg::5b0bc6d9-ded6-497f-99ee-7d919d657d08" providerId="AD" clId="Web-{2F84E5D0-F6FB-9A33-D928-B6A9BF9981D2}" dt="2020-10-31T00:58:22.875" v="1"/>
          <ac:spMkLst>
            <pc:docMk/>
            <pc:sldMk cId="438525346" sldId="308"/>
            <ac:spMk id="3" creationId="{00000000-0000-0000-0000-000000000000}"/>
          </ac:spMkLst>
        </pc:spChg>
      </pc:sldChg>
      <pc:sldMasterChg chg="del delSldLayout">
        <pc:chgData name="Amiramaher" userId="S::amiramaher@med.sohag.edu.eg::5b0bc6d9-ded6-497f-99ee-7d919d657d08" providerId="AD" clId="Web-{2F84E5D0-F6FB-9A33-D928-B6A9BF9981D2}" dt="2020-10-31T00:58:00.733" v="0"/>
        <pc:sldMasterMkLst>
          <pc:docMk/>
          <pc:sldMasterMk cId="469032535" sldId="2147483660"/>
        </pc:sldMasterMkLst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1869788532" sldId="2147483661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2272266193" sldId="2147483662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903336329" sldId="2147483663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3828171244" sldId="2147483664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3717964530" sldId="2147483665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1819572643" sldId="2147483666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3691457547" sldId="2147483667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1303546226" sldId="2147483668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3195762618" sldId="2147483669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1658444428" sldId="2147483670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632199404" sldId="2147483671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3409134461" sldId="2147483672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2283370591" sldId="2147483673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2550689032" sldId="2147483674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3504312937" sldId="2147483675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4089002593" sldId="2147483676"/>
          </pc:sldLayoutMkLst>
        </pc:sldLayoutChg>
        <pc:sldLayoutChg chg="del">
          <pc:chgData name="Amiramaher" userId="S::amiramaher@med.sohag.edu.eg::5b0bc6d9-ded6-497f-99ee-7d919d657d08" providerId="AD" clId="Web-{2F84E5D0-F6FB-9A33-D928-B6A9BF9981D2}" dt="2020-10-31T00:58:00.733" v="0"/>
          <pc:sldLayoutMkLst>
            <pc:docMk/>
            <pc:sldMasterMk cId="469032535" sldId="2147483660"/>
            <pc:sldLayoutMk cId="1709670149" sldId="2147483677"/>
          </pc:sldLayoutMkLst>
        </pc:sldLayoutChg>
      </pc:sldMasterChg>
      <pc:sldMasterChg chg="add del addSldLayout delSldLayout modSldLayout">
        <pc:chgData name="Amiramaher" userId="S::amiramaher@med.sohag.edu.eg::5b0bc6d9-ded6-497f-99ee-7d919d657d08" providerId="AD" clId="Web-{2F84E5D0-F6FB-9A33-D928-B6A9BF9981D2}" dt="2020-10-31T00:58:22.875" v="1"/>
        <pc:sldMasterMkLst>
          <pc:docMk/>
          <pc:sldMasterMk cId="1679622370" sldId="2147483678"/>
        </pc:sldMasterMkLst>
        <pc:sldLayoutChg chg="add del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1679622370" sldId="2147483678"/>
            <pc:sldLayoutMk cId="2514280559" sldId="2147483679"/>
          </pc:sldLayoutMkLst>
        </pc:sldLayoutChg>
        <pc:sldLayoutChg chg="add del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1679622370" sldId="2147483678"/>
            <pc:sldLayoutMk cId="3214178329" sldId="2147483680"/>
          </pc:sldLayoutMkLst>
        </pc:sldLayoutChg>
        <pc:sldLayoutChg chg="add del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1679622370" sldId="2147483678"/>
            <pc:sldLayoutMk cId="4060909781" sldId="2147483681"/>
          </pc:sldLayoutMkLst>
        </pc:sldLayoutChg>
        <pc:sldLayoutChg chg="add del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1679622370" sldId="2147483678"/>
            <pc:sldLayoutMk cId="706032357" sldId="2147483682"/>
          </pc:sldLayoutMkLst>
        </pc:sldLayoutChg>
        <pc:sldLayoutChg chg="add del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1679622370" sldId="2147483678"/>
            <pc:sldLayoutMk cId="691890257" sldId="2147483683"/>
          </pc:sldLayoutMkLst>
        </pc:sldLayoutChg>
        <pc:sldLayoutChg chg="add del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1679622370" sldId="2147483678"/>
            <pc:sldLayoutMk cId="2229396807" sldId="2147483684"/>
          </pc:sldLayoutMkLst>
        </pc:sldLayoutChg>
        <pc:sldLayoutChg chg="add del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1679622370" sldId="2147483678"/>
            <pc:sldLayoutMk cId="894116665" sldId="2147483685"/>
          </pc:sldLayoutMkLst>
        </pc:sldLayoutChg>
        <pc:sldLayoutChg chg="add del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1679622370" sldId="2147483678"/>
            <pc:sldLayoutMk cId="3056141331" sldId="2147483686"/>
          </pc:sldLayoutMkLst>
        </pc:sldLayoutChg>
        <pc:sldLayoutChg chg="add del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1679622370" sldId="2147483678"/>
            <pc:sldLayoutMk cId="707574840" sldId="2147483687"/>
          </pc:sldLayoutMkLst>
        </pc:sldLayoutChg>
        <pc:sldLayoutChg chg="add del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1679622370" sldId="2147483678"/>
            <pc:sldLayoutMk cId="3151717798" sldId="2147483688"/>
          </pc:sldLayoutMkLst>
        </pc:sldLayoutChg>
        <pc:sldLayoutChg chg="add del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1679622370" sldId="2147483678"/>
            <pc:sldLayoutMk cId="988990533" sldId="2147483689"/>
          </pc:sldLayoutMkLst>
        </pc:sldLayoutChg>
      </pc:sldMasterChg>
      <pc:sldMasterChg chg="add addSldLayout modSldLayout">
        <pc:chgData name="Amiramaher" userId="S::amiramaher@med.sohag.edu.eg::5b0bc6d9-ded6-497f-99ee-7d919d657d08" providerId="AD" clId="Web-{2F84E5D0-F6FB-9A33-D928-B6A9BF9981D2}" dt="2020-10-31T00:58:22.875" v="1"/>
        <pc:sldMasterMkLst>
          <pc:docMk/>
          <pc:sldMasterMk cId="922069773" sldId="2147483690"/>
        </pc:sldMasterMkLst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2797503236" sldId="2147483691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289483500" sldId="2147483692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3333356014" sldId="2147483693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788271907" sldId="2147483694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102495063" sldId="2147483695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697868186" sldId="2147483696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202840828" sldId="2147483697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846509127" sldId="2147483698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2693607400" sldId="2147483699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703801560" sldId="2147483700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1737903026" sldId="2147483701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366164636" sldId="2147483702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3747251373" sldId="2147483703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2153254644" sldId="2147483704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602857922" sldId="2147483705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81969952" sldId="2147483706"/>
          </pc:sldLayoutMkLst>
        </pc:sldLayoutChg>
        <pc:sldLayoutChg chg="add mod replId">
          <pc:chgData name="Amiramaher" userId="S::amiramaher@med.sohag.edu.eg::5b0bc6d9-ded6-497f-99ee-7d919d657d08" providerId="AD" clId="Web-{2F84E5D0-F6FB-9A33-D928-B6A9BF9981D2}" dt="2020-10-31T00:58:22.875" v="1"/>
          <pc:sldLayoutMkLst>
            <pc:docMk/>
            <pc:sldMasterMk cId="922069773" sldId="2147483690"/>
            <pc:sldLayoutMk cId="3663152190" sldId="214748370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78719284-F406-4EB4-87E5-C5F5E14D5ECD}" type="datetimeFigureOut">
              <a:rPr lang="ar-EG" smtClean="0"/>
              <a:t>14/03/1442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D5F3265-4AA3-4855-A6DF-DB77AF9C2557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07611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503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83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356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27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95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868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4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509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60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801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903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64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251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254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857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969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152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0697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8.wav"/><Relationship Id="rId7" Type="http://schemas.openxmlformats.org/officeDocument/2006/relationships/image" Target="../media/image4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8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D3B15B-19AE-4729-A23D-0BBA0E7C8CD1}"/>
              </a:ext>
            </a:extLst>
          </p:cNvPr>
          <p:cNvSpPr txBox="1"/>
          <p:nvPr/>
        </p:nvSpPr>
        <p:spPr>
          <a:xfrm>
            <a:off x="329380" y="2067460"/>
            <a:ext cx="11533239" cy="1323439"/>
          </a:xfrm>
          <a:prstGeom prst="rect">
            <a:avLst/>
          </a:prstGeom>
          <a:noFill/>
        </p:spPr>
        <p:txBody>
          <a:bodyPr wrap="square" rtlCol="1" anchor="ctr">
            <a:spAutoFit/>
          </a:bodyPr>
          <a:lstStyle/>
          <a:p>
            <a:pPr algn="ctr"/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Ascites</a:t>
            </a:r>
            <a:endParaRPr lang="ar-EG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32956" y="1126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9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26"/>
    </mc:Choice>
    <mc:Fallback xmlns="">
      <p:transition spd="slow" advTm="23626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10256"/>
          </a:xfrm>
        </p:spPr>
        <p:txBody>
          <a:bodyPr/>
          <a:lstStyle/>
          <a:p>
            <a:pPr algn="just" rtl="0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Agenda</a:t>
            </a:r>
            <a:endParaRPr lang="ar-EG" sz="3600" b="1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0949" y="1613140"/>
            <a:ext cx="8946541" cy="4350587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 rtl="0"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Definition of ascites</a:t>
            </a:r>
            <a:r>
              <a:rPr lang="en-US" sz="2800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Causes of ascites</a:t>
            </a:r>
            <a:r>
              <a:rPr lang="en-US" sz="2800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Differential diagnosis of ascites</a:t>
            </a:r>
            <a:r>
              <a:rPr lang="en-US" sz="2800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Mechanism of cirrhotic ascites</a:t>
            </a:r>
            <a:r>
              <a:rPr lang="en-US" sz="2800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Clinical manifestations</a:t>
            </a:r>
            <a:r>
              <a:rPr lang="en-US" sz="2800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Investigations</a:t>
            </a:r>
            <a:r>
              <a:rPr lang="en-US" sz="2800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Complications of cirrhotic ascites</a:t>
            </a:r>
            <a:r>
              <a:rPr lang="en-US" sz="2800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Treatment of cirrhotic ascites</a:t>
            </a:r>
            <a:r>
              <a:rPr lang="en-US" sz="2800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  <a:endParaRPr lang="ar-EG" sz="2800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30068" y="20759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7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82"/>
    </mc:Choice>
    <mc:Fallback xmlns="">
      <p:transition spd="slow" advTm="25482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C5148E-4DF4-4F8C-B54A-23AB74E846BD}"/>
              </a:ext>
            </a:extLst>
          </p:cNvPr>
          <p:cNvSpPr txBox="1"/>
          <p:nvPr/>
        </p:nvSpPr>
        <p:spPr>
          <a:xfrm>
            <a:off x="323557" y="239150"/>
            <a:ext cx="11451102" cy="18928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Definition of ascites:</a:t>
            </a:r>
          </a:p>
          <a:p>
            <a:pPr algn="just">
              <a:lnSpc>
                <a:spcPct val="150000"/>
              </a:lnSpc>
            </a:pPr>
            <a:endParaRPr lang="en-US" sz="1000" dirty="0"/>
          </a:p>
          <a:p>
            <a:pPr algn="just">
              <a:lnSpc>
                <a:spcPct val="150000"/>
              </a:lnSpc>
            </a:pPr>
            <a:r>
              <a:rPr lang="en-US" sz="3200" dirty="0"/>
              <a:t>- Accumulation of ﬂuid within the peritoneal cavity.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77437" y="29408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7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21"/>
    </mc:Choice>
    <mc:Fallback xmlns="">
      <p:transition spd="slow" advTm="17821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46BED2-6D96-402A-BA25-61EF86BB6959}"/>
              </a:ext>
            </a:extLst>
          </p:cNvPr>
          <p:cNvSpPr txBox="1"/>
          <p:nvPr/>
        </p:nvSpPr>
        <p:spPr>
          <a:xfrm>
            <a:off x="323557" y="196947"/>
            <a:ext cx="11451102" cy="48474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Causes of ascites:</a:t>
            </a:r>
          </a:p>
          <a:p>
            <a:pPr algn="just">
              <a:lnSpc>
                <a:spcPct val="150000"/>
              </a:lnSpc>
            </a:pPr>
            <a:endParaRPr lang="en-US" sz="1000" dirty="0"/>
          </a:p>
          <a:p>
            <a:pPr marL="514350" indent="-514350" algn="just">
              <a:lnSpc>
                <a:spcPct val="150000"/>
              </a:lnSpc>
              <a:buAutoNum type="alphaUcParenR"/>
            </a:pPr>
            <a:r>
              <a:rPr lang="en-US" sz="3200" b="1" i="1" dirty="0">
                <a:solidFill>
                  <a:srgbClr val="92D050"/>
                </a:solidFill>
              </a:rPr>
              <a:t>As part of generalized anasarca: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pt-BR" sz="3200" dirty="0"/>
              <a:t>Hepatic e.g. liver cirrhosis.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dirty="0"/>
              <a:t>Cardiac e.g. congestive heart failure.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dirty="0"/>
              <a:t>Renal e.g. nephrotic syndrome.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dirty="0"/>
              <a:t>Nutritional e.g. severe malnutrition.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59466" y="26971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14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36"/>
    </mc:Choice>
    <mc:Fallback xmlns="">
      <p:transition spd="slow" advTm="22736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E5902A-C2A7-4281-AE44-106B957262B2}"/>
              </a:ext>
            </a:extLst>
          </p:cNvPr>
          <p:cNvSpPr txBox="1"/>
          <p:nvPr/>
        </p:nvSpPr>
        <p:spPr>
          <a:xfrm>
            <a:off x="323557" y="196947"/>
            <a:ext cx="11451102" cy="48474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Causes of ascites:</a:t>
            </a:r>
          </a:p>
          <a:p>
            <a:pPr algn="just">
              <a:lnSpc>
                <a:spcPct val="150000"/>
              </a:lnSpc>
            </a:pPr>
            <a:endParaRPr lang="en-US" sz="1000" dirty="0"/>
          </a:p>
          <a:p>
            <a:pPr algn="just">
              <a:lnSpc>
                <a:spcPct val="150000"/>
              </a:lnSpc>
            </a:pPr>
            <a:r>
              <a:rPr lang="en-US" sz="3200" b="1" i="1" dirty="0">
                <a:solidFill>
                  <a:srgbClr val="92D050"/>
                </a:solidFill>
              </a:rPr>
              <a:t>B) Local causes: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dirty="0"/>
              <a:t>Abdominal malignancy: mesothelioma or peritoneal </a:t>
            </a:r>
            <a:r>
              <a:rPr lang="en-US" sz="3200" dirty="0" err="1"/>
              <a:t>metatasis</a:t>
            </a:r>
            <a:r>
              <a:rPr lang="en-US" sz="3200" dirty="0"/>
              <a:t>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dirty="0"/>
              <a:t>TB peritonitis.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dirty="0"/>
              <a:t>Bacterial or fungal peritonitis.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78621" y="23770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1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60"/>
    </mc:Choice>
    <mc:Fallback xmlns="">
      <p:transition spd="slow" advTm="2226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1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D97375-8AB6-4268-A6AA-4759420237A7}"/>
              </a:ext>
            </a:extLst>
          </p:cNvPr>
          <p:cNvSpPr txBox="1"/>
          <p:nvPr/>
        </p:nvSpPr>
        <p:spPr>
          <a:xfrm>
            <a:off x="323557" y="196947"/>
            <a:ext cx="11451102" cy="55861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Causes of ascites:</a:t>
            </a:r>
          </a:p>
          <a:p>
            <a:pPr algn="just">
              <a:lnSpc>
                <a:spcPct val="150000"/>
              </a:lnSpc>
            </a:pPr>
            <a:endParaRPr lang="en-US" sz="1000" dirty="0"/>
          </a:p>
          <a:p>
            <a:pPr algn="just">
              <a:lnSpc>
                <a:spcPct val="150000"/>
              </a:lnSpc>
            </a:pPr>
            <a:r>
              <a:rPr lang="en-US" sz="3200" dirty="0"/>
              <a:t>Ascites is better classified as: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b="1" dirty="0">
                <a:solidFill>
                  <a:srgbClr val="FFFF00"/>
                </a:solidFill>
              </a:rPr>
              <a:t>Portal hypertensive ascites:</a:t>
            </a:r>
            <a:r>
              <a:rPr lang="en-US" sz="3200" dirty="0"/>
              <a:t> serum ascites albumin gradient (SAAG) more than 1.1 g/dl. e.g. hepatic and cardiac.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b="1" dirty="0">
                <a:solidFill>
                  <a:srgbClr val="FFFF00"/>
                </a:solidFill>
              </a:rPr>
              <a:t>Non-portal hypertensive ascites:</a:t>
            </a:r>
            <a:r>
              <a:rPr lang="en-US" sz="3200" dirty="0"/>
              <a:t> SAAG &lt;</a:t>
            </a:r>
            <a:r>
              <a:rPr lang="en-US" sz="3200"/>
              <a:t>1.1 g/dl </a:t>
            </a:r>
            <a:r>
              <a:rPr lang="en-US" sz="3200" dirty="0"/>
              <a:t>in renal, malignant and inflammatory (TB) ascites.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5135" y="4636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1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82"/>
    </mc:Choice>
    <mc:Fallback xmlns="">
      <p:transition spd="slow" advTm="52982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3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4C92F0-1A22-4F49-BC2B-92A7741A9B8B}"/>
              </a:ext>
            </a:extLst>
          </p:cNvPr>
          <p:cNvSpPr txBox="1"/>
          <p:nvPr/>
        </p:nvSpPr>
        <p:spPr>
          <a:xfrm>
            <a:off x="323557" y="196947"/>
            <a:ext cx="11451102" cy="25378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Causes of ascites:</a:t>
            </a:r>
          </a:p>
          <a:p>
            <a:pPr algn="just">
              <a:lnSpc>
                <a:spcPct val="150000"/>
              </a:lnSpc>
            </a:pPr>
            <a:endParaRPr lang="en-US" sz="1000" dirty="0"/>
          </a:p>
          <a:p>
            <a:pPr algn="just">
              <a:lnSpc>
                <a:spcPct val="150000"/>
              </a:lnSpc>
            </a:pPr>
            <a:r>
              <a:rPr lang="en-US" sz="3200" dirty="0"/>
              <a:t>Differential criteria between transudate and exudate ascites: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71CE707-D09A-4C7D-A555-2B0F22199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680655"/>
              </p:ext>
            </p:extLst>
          </p:nvPr>
        </p:nvGraphicFramePr>
        <p:xfrm>
          <a:off x="127234" y="2731354"/>
          <a:ext cx="11894877" cy="350945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07304">
                  <a:extLst>
                    <a:ext uri="{9D8B030D-6E8A-4147-A177-3AD203B41FA5}">
                      <a16:colId xmlns:a16="http://schemas.microsoft.com/office/drawing/2014/main" val="3465043220"/>
                    </a:ext>
                  </a:extLst>
                </a:gridCol>
                <a:gridCol w="3665279">
                  <a:extLst>
                    <a:ext uri="{9D8B030D-6E8A-4147-A177-3AD203B41FA5}">
                      <a16:colId xmlns:a16="http://schemas.microsoft.com/office/drawing/2014/main" val="2457485738"/>
                    </a:ext>
                  </a:extLst>
                </a:gridCol>
                <a:gridCol w="4122294">
                  <a:extLst>
                    <a:ext uri="{9D8B030D-6E8A-4147-A177-3AD203B41FA5}">
                      <a16:colId xmlns:a16="http://schemas.microsoft.com/office/drawing/2014/main" val="1677565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>
                          <a:latin typeface="+mn-lt"/>
                        </a:rPr>
                        <a:t>Exudate</a:t>
                      </a:r>
                      <a:endParaRPr lang="ar-EG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>
                          <a:latin typeface="+mn-lt"/>
                        </a:rPr>
                        <a:t>Transudate</a:t>
                      </a:r>
                      <a:endParaRPr lang="ar-EG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>
                          <a:latin typeface="+mn-lt"/>
                        </a:rPr>
                        <a:t>Item</a:t>
                      </a:r>
                      <a:endParaRPr lang="ar-EG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46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&gt; 1017</a:t>
                      </a:r>
                      <a:endParaRPr lang="ar-EG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&lt; 1017</a:t>
                      </a:r>
                      <a:endParaRPr lang="ar-EG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>
                          <a:latin typeface="+mn-lt"/>
                        </a:rPr>
                        <a:t>Specific gravity</a:t>
                      </a:r>
                      <a:endParaRPr lang="ar-EG" sz="24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83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Low" rtl="0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 2.5 g/dl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>
                          <a:latin typeface="+mn-lt"/>
                        </a:rPr>
                        <a:t>&lt; 2.5 g/dl</a:t>
                      </a:r>
                      <a:endParaRPr lang="ar-EG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>
                          <a:latin typeface="+mn-lt"/>
                        </a:rPr>
                        <a:t>Protein co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nt</a:t>
                      </a:r>
                      <a:r>
                        <a:rPr lang="en-US" sz="2400" b="1" dirty="0">
                          <a:latin typeface="+mn-lt"/>
                        </a:rPr>
                        <a:t>ents</a:t>
                      </a:r>
                      <a:endParaRPr lang="ar-EG" sz="24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39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&gt; 0.5</a:t>
                      </a:r>
                      <a:endParaRPr lang="ar-EG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&lt; 0.5</a:t>
                      </a:r>
                      <a:endParaRPr lang="ar-EG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-F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Protein ascites/serum ratio</a:t>
                      </a:r>
                      <a:endParaRPr lang="ar-EG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0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>
                          <a:latin typeface="+mn-lt"/>
                        </a:rPr>
                        <a:t>&gt; 200 IU/L</a:t>
                      </a:r>
                      <a:endParaRPr lang="ar-EG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 200 IU/L</a:t>
                      </a:r>
                      <a:endParaRPr lang="ar-EG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>
                          <a:latin typeface="+mn-lt"/>
                        </a:rPr>
                        <a:t>Lactic dehydrogenase</a:t>
                      </a:r>
                      <a:endParaRPr lang="ar-EG" sz="24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82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>
                          <a:latin typeface="+mn-lt"/>
                        </a:rPr>
                        <a:t>In association with infections, malignancy, or connective tissue diseases</a:t>
                      </a:r>
                      <a:endParaRPr lang="ar-EG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>
                          <a:latin typeface="+mn-lt"/>
                        </a:rPr>
                        <a:t>Cases of generalized anasarca due to hepatic, renal and nutritional causes</a:t>
                      </a:r>
                      <a:endParaRPr lang="ar-EG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>
                          <a:latin typeface="+mn-lt"/>
                        </a:rPr>
                        <a:t>Causes</a:t>
                      </a:r>
                      <a:endParaRPr lang="ar-EG" sz="24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377408"/>
                  </a:ext>
                </a:extLst>
              </a:tr>
            </a:tbl>
          </a:graphicData>
        </a:graphic>
      </p:graphicFrame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43661" y="1037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5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53"/>
    </mc:Choice>
    <mc:Fallback xmlns="">
      <p:transition spd="slow" advTm="5753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88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93B06-95C5-4A4A-9085-8EB0F575A3E2}"/>
              </a:ext>
            </a:extLst>
          </p:cNvPr>
          <p:cNvSpPr txBox="1"/>
          <p:nvPr/>
        </p:nvSpPr>
        <p:spPr>
          <a:xfrm>
            <a:off x="323557" y="196947"/>
            <a:ext cx="11451102" cy="475380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Differential diagnosis of ascites: </a:t>
            </a: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b="1" i="1" dirty="0"/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dirty="0"/>
              <a:t>Obesity = fat.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dirty="0"/>
              <a:t>Gaseous distension = flatus.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dirty="0"/>
              <a:t>Intestinal obstruction = feces.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dirty="0"/>
              <a:t>Pregnancy = fetus.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3200" dirty="0"/>
              <a:t>Ovarian cyst.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63077" y="8650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33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3"/>
    </mc:Choice>
    <mc:Fallback xmlns="">
      <p:transition spd="slow" advTm="1553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80859"/>
          </a:xfrm>
        </p:spPr>
        <p:txBody>
          <a:bodyPr/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Mechanism of formation of cirrhotic ascites:</a:t>
            </a:r>
            <a:endParaRPr lang="ar-EG" sz="3600" b="1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014" y="1612971"/>
            <a:ext cx="8946541" cy="4468652"/>
          </a:xfrm>
        </p:spPr>
        <p:txBody>
          <a:bodyPr/>
          <a:lstStyle/>
          <a:p>
            <a:pPr algn="l" rtl="0"/>
            <a:r>
              <a:rPr lang="en-US" sz="3200" dirty="0"/>
              <a:t>Sinusoidal hypertension</a:t>
            </a:r>
          </a:p>
          <a:p>
            <a:pPr marL="0" indent="0" algn="l" rtl="0">
              <a:buNone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algn="l" rtl="0"/>
            <a:r>
              <a:rPr lang="en-US" sz="3200" dirty="0">
                <a:latin typeface="+mn-lt"/>
                <a:ea typeface="+mn-ea"/>
                <a:cs typeface="+mn-cs"/>
              </a:rPr>
              <a:t>Sodium and water retention: due to activation of RAAS and sympathetic system.</a:t>
            </a:r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54451" y="41902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5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9"/>
    </mc:Choice>
    <mc:Fallback xmlns="">
      <p:transition spd="slow" advTm="2709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9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E01FFD-F5E8-4309-8066-8D6EEAC8183A}"/>
              </a:ext>
            </a:extLst>
          </p:cNvPr>
          <p:cNvSpPr txBox="1"/>
          <p:nvPr/>
        </p:nvSpPr>
        <p:spPr>
          <a:xfrm>
            <a:off x="323557" y="196947"/>
            <a:ext cx="11451102" cy="63248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Clinical manifestations: </a:t>
            </a: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b="1" i="1" dirty="0"/>
          </a:p>
          <a:p>
            <a:pPr marL="514350" indent="-514350" algn="just">
              <a:lnSpc>
                <a:spcPct val="150000"/>
              </a:lnSpc>
              <a:buAutoNum type="alphaUcParenR"/>
            </a:pP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Symptoms: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Insidious onset.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Increased abdominal girth.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Recent weight gain.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Shortness of breath.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Early satiety.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Generalized abdominal pain.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60507" y="8963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8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7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8725C0-BDE4-4508-A311-83AA8A076F14}"/>
              </a:ext>
            </a:extLst>
          </p:cNvPr>
          <p:cNvSpPr txBox="1"/>
          <p:nvPr/>
        </p:nvSpPr>
        <p:spPr>
          <a:xfrm>
            <a:off x="323557" y="196947"/>
            <a:ext cx="11451102" cy="63248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Clinical manifestations: </a:t>
            </a: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b="1" i="1" dirty="0"/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Signs: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Physical signs suggestive of cirrhosis and portal hypertension (e.g., spider navei, palmar erythema, splenomegaly, or flapping).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The patient is sallow, muscle wasting is profound, and the thin limbs with protuberant belly lead to the description of the patient as a spider man.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05515" y="14672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0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3CA08B-4FF3-4625-8CA1-472FD5E9CE08}"/>
              </a:ext>
            </a:extLst>
          </p:cNvPr>
          <p:cNvSpPr txBox="1"/>
          <p:nvPr/>
        </p:nvSpPr>
        <p:spPr>
          <a:xfrm>
            <a:off x="323557" y="196947"/>
            <a:ext cx="11451102" cy="65556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Clinical manifestations: </a:t>
            </a: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b="1" i="1" dirty="0"/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Signs: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The abdomen is enlarged (mainly in the flanks), the umbilicus is everted, protrusion of hernias, visible or distended abdominal wall veins (portal &amp; IVC collaterals), the latter disappeared when ascites is controlled. Abdominal striae may develop.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Ascites is mainly detected by percussion.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62354" y="4636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0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3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CB74E18-8542-4911-8A03-669A98B8DA7B}"/>
              </a:ext>
            </a:extLst>
          </p:cNvPr>
          <p:cNvSpPr txBox="1"/>
          <p:nvPr/>
        </p:nvSpPr>
        <p:spPr>
          <a:xfrm>
            <a:off x="323557" y="196947"/>
            <a:ext cx="11451102" cy="48474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Clinical manifestations:  </a:t>
            </a: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b="1" i="1" dirty="0"/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Associations: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Pleural effusion: due to diaphragmatic defect allowing ascites to pass into the pleural cavity, mainly right sided.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err="1"/>
              <a:t>Oedema</a:t>
            </a:r>
            <a:r>
              <a:rPr lang="en-US" sz="3200" dirty="0"/>
              <a:t> usually follows ascites.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423" y="5528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8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EFC28C-2E99-4133-9B38-802777B093C0}"/>
              </a:ext>
            </a:extLst>
          </p:cNvPr>
          <p:cNvSpPr txBox="1"/>
          <p:nvPr/>
        </p:nvSpPr>
        <p:spPr>
          <a:xfrm>
            <a:off x="323557" y="196947"/>
            <a:ext cx="11451102" cy="55861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Investigations: </a:t>
            </a: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b="1" i="1" dirty="0"/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Ultrasonography: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It detects minimal ascites, encysted ascites.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It shows the size of the liver, spleen, portal vein diameter, thus it can diagnose portal hypertension.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It shows the echopattern and surface of the liver and thus can diagnose liver cirrhosis and </a:t>
            </a:r>
            <a:r>
              <a:rPr lang="en-US" sz="3200" dirty="0" err="1"/>
              <a:t>tumours</a:t>
            </a:r>
            <a:r>
              <a:rPr lang="en-US" sz="3200" dirty="0"/>
              <a:t>.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38608" y="11756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5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" y="0"/>
            <a:ext cx="1170432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Investigations: </a:t>
            </a:r>
          </a:p>
          <a:p>
            <a:pPr algn="just">
              <a:lnSpc>
                <a:spcPct val="150000"/>
              </a:lnSpc>
            </a:pPr>
            <a:endParaRPr lang="en-US" sz="800" b="1" i="1" dirty="0"/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Diagnostic </a:t>
            </a:r>
            <a:r>
              <a:rPr lang="en-US" sz="32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paracentesis</a:t>
            </a: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Parameters: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    physical: color, aspect.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    Chemical: proteins, albumin (for SAAG).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    Cells: WBCs (PMNLs or lymphocytes), RBCs.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    Bacteriological: culture and sensitivity.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12696" y="126651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3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5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806262-3D29-4478-99EA-328272D7B274}"/>
              </a:ext>
            </a:extLst>
          </p:cNvPr>
          <p:cNvSpPr txBox="1"/>
          <p:nvPr/>
        </p:nvSpPr>
        <p:spPr>
          <a:xfrm>
            <a:off x="323557" y="196947"/>
            <a:ext cx="11451102" cy="53553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Investigations: </a:t>
            </a:r>
            <a:endParaRPr lang="en-US" sz="1000" dirty="0"/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Diagnostic </a:t>
            </a:r>
            <a:r>
              <a:rPr lang="en-US" sz="32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paracentesis</a:t>
            </a: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Cirrhotic ascites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    straw, clear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    transudate (proteins &lt;2.5 </a:t>
            </a:r>
            <a:r>
              <a:rPr lang="en-US" sz="3200" dirty="0" err="1"/>
              <a:t>gm</a:t>
            </a:r>
            <a:r>
              <a:rPr lang="en-US" sz="3200" dirty="0"/>
              <a:t>/</a:t>
            </a:r>
            <a:r>
              <a:rPr lang="en-US" sz="3200" dirty="0" err="1"/>
              <a:t>dL</a:t>
            </a:r>
            <a:r>
              <a:rPr lang="en-US" sz="3200" dirty="0"/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    SAAG is &gt; 1.1 g/</a:t>
            </a:r>
            <a:r>
              <a:rPr lang="en-US" sz="3200" dirty="0" err="1"/>
              <a:t>dL</a:t>
            </a:r>
            <a:r>
              <a:rPr lang="en-US" sz="3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    WBCs: usually less than 100/mm</a:t>
            </a:r>
            <a:r>
              <a:rPr lang="en-US" sz="3200" baseline="30000" dirty="0"/>
              <a:t>3</a:t>
            </a:r>
            <a:r>
              <a:rPr lang="en-US" sz="3200" dirty="0"/>
              <a:t> with a predominance           of mononuclear cells and a low number of PMNLs.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01183" y="16902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9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646111" y="406999"/>
            <a:ext cx="9404723" cy="45719"/>
          </a:xfrm>
        </p:spPr>
        <p:txBody>
          <a:bodyPr/>
          <a:lstStyle/>
          <a:p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497840"/>
            <a:ext cx="9501213" cy="5740399"/>
          </a:xfrm>
        </p:spPr>
        <p:txBody>
          <a:bodyPr>
            <a:normAutofit fontScale="85000" lnSpcReduction="10000"/>
          </a:bodyPr>
          <a:lstStyle/>
          <a:p>
            <a:pPr marL="0" indent="0" algn="just" rtl="0">
              <a:lnSpc>
                <a:spcPct val="150000"/>
              </a:lnSpc>
              <a:buNone/>
            </a:pPr>
            <a:r>
              <a:rPr lang="en-US" sz="36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Investigations: 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Diagnostic </a:t>
            </a:r>
            <a:r>
              <a:rPr lang="en-US" sz="32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paracentesis</a:t>
            </a: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: TB ascites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dirty="0" err="1">
                <a:latin typeface="+mn-lt"/>
                <a:ea typeface="+mn-ea"/>
                <a:cs typeface="+mn-cs"/>
              </a:rPr>
              <a:t>Serosangenous</a:t>
            </a:r>
            <a:r>
              <a:rPr lang="en-US" sz="3200" dirty="0">
                <a:latin typeface="+mn-lt"/>
                <a:ea typeface="+mn-ea"/>
                <a:cs typeface="+mn-cs"/>
              </a:rPr>
              <a:t>, turbid.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dirty="0">
                <a:latin typeface="+mn-lt"/>
                <a:ea typeface="+mn-ea"/>
                <a:cs typeface="+mn-cs"/>
              </a:rPr>
              <a:t>Exudate (protein &gt;2.5 </a:t>
            </a:r>
            <a:r>
              <a:rPr lang="en-US" sz="3200" dirty="0" err="1">
                <a:latin typeface="+mn-lt"/>
                <a:ea typeface="+mn-ea"/>
                <a:cs typeface="+mn-cs"/>
              </a:rPr>
              <a:t>gm</a:t>
            </a:r>
            <a:r>
              <a:rPr lang="en-US" sz="3200" dirty="0">
                <a:latin typeface="+mn-lt"/>
                <a:ea typeface="+mn-ea"/>
                <a:cs typeface="+mn-cs"/>
              </a:rPr>
              <a:t>/dl).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dirty="0">
                <a:latin typeface="+mn-lt"/>
                <a:ea typeface="+mn-ea"/>
                <a:cs typeface="+mn-cs"/>
              </a:rPr>
              <a:t>SAAG: &lt;1.1 </a:t>
            </a:r>
            <a:r>
              <a:rPr lang="en-US" sz="3200" dirty="0" err="1">
                <a:latin typeface="+mn-lt"/>
                <a:ea typeface="+mn-ea"/>
                <a:cs typeface="+mn-cs"/>
              </a:rPr>
              <a:t>gm</a:t>
            </a:r>
            <a:r>
              <a:rPr lang="en-US" sz="3200" dirty="0">
                <a:latin typeface="+mn-lt"/>
                <a:ea typeface="+mn-ea"/>
                <a:cs typeface="+mn-cs"/>
              </a:rPr>
              <a:t>/dl.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dirty="0">
                <a:latin typeface="+mn-lt"/>
                <a:ea typeface="+mn-ea"/>
                <a:cs typeface="+mn-cs"/>
              </a:rPr>
              <a:t>WBCs: increased mainly lymphocytes.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dirty="0">
                <a:latin typeface="+mn-lt"/>
                <a:ea typeface="+mn-ea"/>
                <a:cs typeface="+mn-cs"/>
              </a:rPr>
              <a:t>Diagnostic test: laparoscopy.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dirty="0">
                <a:latin typeface="+mn-lt"/>
                <a:ea typeface="+mn-ea"/>
                <a:cs typeface="+mn-cs"/>
              </a:rPr>
              <a:t>Adenosine </a:t>
            </a:r>
            <a:r>
              <a:rPr lang="en-US" sz="3200" dirty="0" err="1">
                <a:latin typeface="+mn-lt"/>
                <a:ea typeface="+mn-ea"/>
                <a:cs typeface="+mn-cs"/>
              </a:rPr>
              <a:t>deaminase</a:t>
            </a:r>
            <a:r>
              <a:rPr lang="en-US" sz="3200" dirty="0">
                <a:latin typeface="+mn-lt"/>
                <a:ea typeface="+mn-ea"/>
                <a:cs typeface="+mn-cs"/>
              </a:rPr>
              <a:t>: positive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60189" y="108809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57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6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040" y="0"/>
            <a:ext cx="11785600" cy="6725920"/>
          </a:xfrm>
        </p:spPr>
        <p:txBody>
          <a:bodyPr>
            <a:normAutofit lnSpcReduction="10000"/>
          </a:bodyPr>
          <a:lstStyle/>
          <a:p>
            <a:pPr marL="0" indent="0" algn="just" rtl="0">
              <a:lnSpc>
                <a:spcPct val="160000"/>
              </a:lnSpc>
              <a:buNone/>
            </a:pPr>
            <a:r>
              <a:rPr lang="en-US" sz="36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Investigations: 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Diagnostic </a:t>
            </a:r>
            <a:r>
              <a:rPr lang="en-US" sz="32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paracentesis</a:t>
            </a: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: malignant </a:t>
            </a:r>
            <a:r>
              <a:rPr lang="en-US" sz="32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ascite</a:t>
            </a:r>
            <a:endParaRPr lang="en-US" sz="3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dirty="0">
                <a:latin typeface="+mn-lt"/>
                <a:ea typeface="+mn-ea"/>
                <a:cs typeface="+mn-cs"/>
              </a:rPr>
              <a:t>Bloody.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dirty="0">
                <a:latin typeface="+mn-lt"/>
                <a:ea typeface="+mn-ea"/>
                <a:cs typeface="+mn-cs"/>
              </a:rPr>
              <a:t>Exudate (protein &gt;2.5 </a:t>
            </a:r>
            <a:r>
              <a:rPr lang="en-US" sz="3200" dirty="0" err="1">
                <a:latin typeface="+mn-lt"/>
                <a:ea typeface="+mn-ea"/>
                <a:cs typeface="+mn-cs"/>
              </a:rPr>
              <a:t>gm</a:t>
            </a:r>
            <a:r>
              <a:rPr lang="en-US" sz="3200" dirty="0">
                <a:latin typeface="+mn-lt"/>
                <a:ea typeface="+mn-ea"/>
                <a:cs typeface="+mn-cs"/>
              </a:rPr>
              <a:t>/dl).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dirty="0">
                <a:latin typeface="+mn-lt"/>
                <a:ea typeface="+mn-ea"/>
                <a:cs typeface="+mn-cs"/>
              </a:rPr>
              <a:t>SAAG: &lt;1.1 </a:t>
            </a:r>
            <a:r>
              <a:rPr lang="en-US" sz="3200" dirty="0" err="1">
                <a:latin typeface="+mn-lt"/>
                <a:ea typeface="+mn-ea"/>
                <a:cs typeface="+mn-cs"/>
              </a:rPr>
              <a:t>gm</a:t>
            </a:r>
            <a:r>
              <a:rPr lang="en-US" sz="3200" dirty="0">
                <a:latin typeface="+mn-lt"/>
                <a:ea typeface="+mn-ea"/>
                <a:cs typeface="+mn-cs"/>
              </a:rPr>
              <a:t>/dl.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dirty="0">
                <a:latin typeface="+mn-lt"/>
                <a:ea typeface="+mn-ea"/>
                <a:cs typeface="+mn-cs"/>
              </a:rPr>
              <a:t>WBCs: increased mainly lymphocytes.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dirty="0">
                <a:latin typeface="+mn-lt"/>
                <a:ea typeface="+mn-ea"/>
                <a:cs typeface="+mn-cs"/>
              </a:rPr>
              <a:t>RBCS: increased.</a:t>
            </a:r>
          </a:p>
          <a:p>
            <a:pPr marL="0" indent="0" algn="just" rtl="0">
              <a:lnSpc>
                <a:spcPct val="150000"/>
              </a:lnSpc>
              <a:buNone/>
            </a:pPr>
            <a:r>
              <a:rPr lang="en-US" sz="3200" dirty="0">
                <a:latin typeface="+mn-lt"/>
                <a:ea typeface="+mn-ea"/>
                <a:cs typeface="+mn-cs"/>
              </a:rPr>
              <a:t>Diagnostic test: cytology.</a:t>
            </a:r>
          </a:p>
          <a:p>
            <a:endParaRPr lang="ar-EG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56579" y="14226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0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3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311" y="381598"/>
            <a:ext cx="10936289" cy="6293522"/>
          </a:xfrm>
        </p:spPr>
        <p:txBody>
          <a:bodyPr/>
          <a:lstStyle/>
          <a:p>
            <a:pPr rtl="0">
              <a:lnSpc>
                <a:spcPct val="15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6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Investigations: </a:t>
            </a:r>
            <a:br>
              <a:rPr lang="en-US" sz="4800" b="1" dirty="0">
                <a:solidFill>
                  <a:srgbClr val="FFFF00"/>
                </a:solidFill>
              </a:rPr>
            </a:b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Diagnostic </a:t>
            </a:r>
            <a:r>
              <a:rPr lang="en-US" sz="32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paracentesis</a:t>
            </a: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: Spontaneous bacterial peritonitis</a:t>
            </a:r>
            <a:br>
              <a:rPr lang="en-US" sz="4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Straw, turbid.</a:t>
            </a:r>
            <a:b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transudate (protein &lt;2.5 </a:t>
            </a:r>
            <a:r>
              <a:rPr lang="en-US" sz="3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gm</a:t>
            </a: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/dl).</a:t>
            </a:r>
            <a:b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SAAG: &gt;1.1 </a:t>
            </a:r>
            <a:r>
              <a:rPr lang="en-US" sz="3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gm</a:t>
            </a: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/dl.</a:t>
            </a:r>
            <a:b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WBCs: PMNLs &gt; 250c/</a:t>
            </a:r>
            <a:r>
              <a:rPr lang="en-US" sz="3200" dirty="0"/>
              <a:t>mm</a:t>
            </a:r>
            <a:r>
              <a:rPr lang="en-US" sz="3200" baseline="30000" dirty="0"/>
              <a:t>3</a:t>
            </a:r>
            <a:b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Culture: </a:t>
            </a:r>
            <a:r>
              <a:rPr lang="en-US" sz="3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monomicrobial</a:t>
            </a: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ar-EG" sz="3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38888" y="20917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4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8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" y="599440"/>
            <a:ext cx="9887293" cy="5720079"/>
          </a:xfrm>
        </p:spPr>
        <p:txBody>
          <a:bodyPr>
            <a:normAutofit lnSpcReduction="10000"/>
          </a:bodyPr>
          <a:lstStyle/>
          <a:p>
            <a:pPr marL="0" indent="0" algn="l" rtl="0">
              <a:lnSpc>
                <a:spcPct val="150000"/>
              </a:lnSpc>
              <a:buNone/>
            </a:pPr>
            <a:r>
              <a:rPr lang="en-US" sz="36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Investigations: </a:t>
            </a:r>
            <a:br>
              <a:rPr lang="en-US" sz="3600" b="1" dirty="0">
                <a:solidFill>
                  <a:srgbClr val="FFFF00"/>
                </a:solidFill>
              </a:rPr>
            </a:b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Diagnostic </a:t>
            </a:r>
            <a:r>
              <a:rPr lang="en-US" sz="32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paracentesis</a:t>
            </a: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: secondary bacterial peritonitis</a:t>
            </a:r>
            <a:b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en-US" sz="3200" dirty="0">
                <a:latin typeface="+mn-lt"/>
                <a:ea typeface="+mn-ea"/>
                <a:cs typeface="+mn-cs"/>
              </a:rPr>
              <a:t>Pus.</a:t>
            </a:r>
            <a:br>
              <a:rPr lang="en-US" sz="3200" dirty="0">
                <a:latin typeface="+mn-lt"/>
                <a:ea typeface="+mn-ea"/>
                <a:cs typeface="+mn-cs"/>
              </a:rPr>
            </a:br>
            <a:r>
              <a:rPr lang="en-US" sz="3200" dirty="0">
                <a:latin typeface="+mn-lt"/>
                <a:ea typeface="+mn-ea"/>
                <a:cs typeface="+mn-cs"/>
              </a:rPr>
              <a:t>Exudate (protein &gt;2.5 </a:t>
            </a:r>
            <a:r>
              <a:rPr lang="en-US" sz="3200" dirty="0" err="1">
                <a:latin typeface="+mn-lt"/>
                <a:ea typeface="+mn-ea"/>
                <a:cs typeface="+mn-cs"/>
              </a:rPr>
              <a:t>gm</a:t>
            </a:r>
            <a:r>
              <a:rPr lang="en-US" sz="3200" dirty="0">
                <a:latin typeface="+mn-lt"/>
                <a:ea typeface="+mn-ea"/>
                <a:cs typeface="+mn-cs"/>
              </a:rPr>
              <a:t>/dl).</a:t>
            </a:r>
            <a:br>
              <a:rPr lang="en-US" sz="3200" dirty="0">
                <a:latin typeface="+mn-lt"/>
                <a:ea typeface="+mn-ea"/>
                <a:cs typeface="+mn-cs"/>
              </a:rPr>
            </a:br>
            <a:r>
              <a:rPr lang="en-US" sz="3200" dirty="0">
                <a:latin typeface="+mn-lt"/>
                <a:ea typeface="+mn-ea"/>
                <a:cs typeface="+mn-cs"/>
              </a:rPr>
              <a:t>SAAG: &lt;1.1 </a:t>
            </a:r>
            <a:r>
              <a:rPr lang="en-US" sz="3200" dirty="0" err="1">
                <a:latin typeface="+mn-lt"/>
                <a:ea typeface="+mn-ea"/>
                <a:cs typeface="+mn-cs"/>
              </a:rPr>
              <a:t>gm</a:t>
            </a:r>
            <a:r>
              <a:rPr lang="en-US" sz="3200" dirty="0">
                <a:latin typeface="+mn-lt"/>
                <a:ea typeface="+mn-ea"/>
                <a:cs typeface="+mn-cs"/>
              </a:rPr>
              <a:t>/dl.</a:t>
            </a:r>
            <a:br>
              <a:rPr lang="en-US" sz="3200" dirty="0">
                <a:latin typeface="+mn-lt"/>
                <a:ea typeface="+mn-ea"/>
                <a:cs typeface="+mn-cs"/>
              </a:rPr>
            </a:br>
            <a:r>
              <a:rPr lang="en-US" sz="3200" dirty="0">
                <a:latin typeface="+mn-lt"/>
                <a:ea typeface="+mn-ea"/>
                <a:cs typeface="+mn-cs"/>
              </a:rPr>
              <a:t>WBCs: marked increased mainly PMNLs.</a:t>
            </a:r>
            <a:br>
              <a:rPr lang="en-US" sz="3200" dirty="0">
                <a:latin typeface="+mn-lt"/>
                <a:ea typeface="+mn-ea"/>
                <a:cs typeface="+mn-cs"/>
              </a:rPr>
            </a:br>
            <a:r>
              <a:rPr lang="en-US" sz="3200" dirty="0">
                <a:latin typeface="+mn-lt"/>
                <a:ea typeface="+mn-ea"/>
                <a:cs typeface="+mn-cs"/>
              </a:rPr>
              <a:t>Culture: </a:t>
            </a:r>
            <a:r>
              <a:rPr lang="en-US" sz="3200" dirty="0" err="1">
                <a:latin typeface="+mn-lt"/>
                <a:ea typeface="+mn-ea"/>
                <a:cs typeface="+mn-cs"/>
              </a:rPr>
              <a:t>polymicrobial</a:t>
            </a:r>
            <a:r>
              <a:rPr lang="en-US" sz="3200" dirty="0">
                <a:latin typeface="+mn-lt"/>
                <a:ea typeface="+mn-ea"/>
                <a:cs typeface="+mn-cs"/>
              </a:rPr>
              <a:t>.</a:t>
            </a:r>
            <a:endParaRPr lang="ar-EG" sz="3200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54412" y="16010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52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024E75-6196-43C5-89F8-F9974F127F7A}"/>
              </a:ext>
            </a:extLst>
          </p:cNvPr>
          <p:cNvSpPr txBox="1"/>
          <p:nvPr/>
        </p:nvSpPr>
        <p:spPr>
          <a:xfrm>
            <a:off x="323557" y="196947"/>
            <a:ext cx="11451102" cy="63248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Investigations: </a:t>
            </a: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b="1" i="1" dirty="0"/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Plain X-ray abdomen: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shows diffuse ground glass appearance.</a:t>
            </a:r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D) Laparoscopy: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It is highly diagnostic for TB lesions allowing biopsy, histopathology and culture which settles the diagnosis beyond doubt. Laparoscopy also show clearly the spleen, liver and allow for aimed biopsy if needed.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90393" y="11550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3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0D2B6A-0718-45EC-8131-52C59CF6594B}"/>
              </a:ext>
            </a:extLst>
          </p:cNvPr>
          <p:cNvSpPr txBox="1"/>
          <p:nvPr/>
        </p:nvSpPr>
        <p:spPr>
          <a:xfrm>
            <a:off x="323557" y="196947"/>
            <a:ext cx="11451102" cy="55861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Complications of cirrhotic ascites: </a:t>
            </a: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b="1" i="1" dirty="0"/>
          </a:p>
          <a:p>
            <a:pPr algn="just">
              <a:lnSpc>
                <a:spcPct val="150000"/>
              </a:lnSpc>
            </a:pPr>
            <a:r>
              <a:rPr lang="en-US" sz="3200" dirty="0"/>
              <a:t>1.	Infection: spontaneous bacterial peritonitis, secondary bacterial peritonitis.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2.	Hepatic hydrothorax.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3.	Abdominal hernias.</a:t>
            </a:r>
          </a:p>
          <a:p>
            <a:pPr marL="514350" indent="-514350" algn="just">
              <a:lnSpc>
                <a:spcPct val="150000"/>
              </a:lnSpc>
              <a:buAutoNum type="arabicPeriod" startAt="4"/>
            </a:pPr>
            <a:r>
              <a:rPr lang="en-US" sz="3200" dirty="0"/>
              <a:t>Refractory ascites.</a:t>
            </a:r>
          </a:p>
          <a:p>
            <a:pPr marL="514350" indent="-514350" algn="just">
              <a:lnSpc>
                <a:spcPct val="150000"/>
              </a:lnSpc>
              <a:buAutoNum type="arabicPeriod" startAt="4"/>
            </a:pPr>
            <a:r>
              <a:rPr lang="en-US" sz="3200" dirty="0"/>
              <a:t>Hepatorenal syndrome.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54412" y="20247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7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0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F09F71-6170-4249-BB62-C09FFD49FE5E}"/>
              </a:ext>
            </a:extLst>
          </p:cNvPr>
          <p:cNvSpPr txBox="1"/>
          <p:nvPr/>
        </p:nvSpPr>
        <p:spPr>
          <a:xfrm>
            <a:off x="323557" y="196947"/>
            <a:ext cx="11451102" cy="63248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Treatment of cirrhotic ascites: </a:t>
            </a: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b="1" i="1" dirty="0"/>
          </a:p>
          <a:p>
            <a:pPr algn="just">
              <a:lnSpc>
                <a:spcPct val="150000"/>
              </a:lnSpc>
            </a:pPr>
            <a:r>
              <a:rPr lang="en-US" sz="3200" dirty="0"/>
              <a:t>1.	Bed rest.</a:t>
            </a:r>
          </a:p>
          <a:p>
            <a:pPr marL="514350" indent="-514350" algn="just">
              <a:lnSpc>
                <a:spcPct val="150000"/>
              </a:lnSpc>
              <a:buAutoNum type="arabicPeriod" startAt="2"/>
            </a:pPr>
            <a:r>
              <a:rPr lang="en-US" sz="3200" dirty="0"/>
              <a:t>salt restriction.</a:t>
            </a:r>
          </a:p>
          <a:p>
            <a:pPr marL="514350" indent="-514350" algn="just">
              <a:lnSpc>
                <a:spcPct val="150000"/>
              </a:lnSpc>
              <a:buAutoNum type="arabicPeriod" startAt="2"/>
            </a:pPr>
            <a:r>
              <a:rPr lang="en-US" sz="3200" dirty="0"/>
              <a:t>Diuretics: spironolactone (100 up to 400 mg/day) ,</a:t>
            </a:r>
            <a:r>
              <a:rPr lang="en-US" sz="3200" dirty="0" err="1"/>
              <a:t>frusemide</a:t>
            </a:r>
            <a:r>
              <a:rPr lang="en-US" sz="3200" dirty="0"/>
              <a:t> (40 up to 160 mg/day).</a:t>
            </a:r>
          </a:p>
          <a:p>
            <a:pPr marL="514350" indent="-514350" algn="just">
              <a:lnSpc>
                <a:spcPct val="150000"/>
              </a:lnSpc>
              <a:buFontTx/>
              <a:buAutoNum type="arabicPeriod" startAt="2"/>
            </a:pPr>
            <a:r>
              <a:rPr lang="en-US" sz="3200" dirty="0"/>
              <a:t>Therapeutic </a:t>
            </a:r>
            <a:r>
              <a:rPr lang="en-US" sz="3200" dirty="0" err="1"/>
              <a:t>paracentesis</a:t>
            </a:r>
            <a:r>
              <a:rPr lang="en-US" sz="3200" dirty="0"/>
              <a:t> is generally a 2</a:t>
            </a:r>
            <a:r>
              <a:rPr lang="en-US" sz="3200" baseline="30000" dirty="0"/>
              <a:t>nd</a:t>
            </a:r>
            <a:r>
              <a:rPr lang="en-US" sz="3200" dirty="0"/>
              <a:t> line treatment except for patients with marked and refractory ascites. 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77437" y="9542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3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2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373E29-E5A7-4F16-A28E-B3228D626550}"/>
              </a:ext>
            </a:extLst>
          </p:cNvPr>
          <p:cNvSpPr txBox="1"/>
          <p:nvPr/>
        </p:nvSpPr>
        <p:spPr>
          <a:xfrm>
            <a:off x="323557" y="196947"/>
            <a:ext cx="11451102" cy="63248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Refractory ascites: </a:t>
            </a: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b="1" i="1" dirty="0"/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92D050"/>
                </a:solidFill>
              </a:rPr>
              <a:t>Definition: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/>
              <a:t>ascites that cannot be mobilized or prevented from recurring by medical therapy.    </a:t>
            </a:r>
            <a:r>
              <a:rPr lang="en-US" sz="3200" b="1" u="sng" dirty="0">
                <a:solidFill>
                  <a:srgbClr val="92D050"/>
                </a:solidFill>
              </a:rPr>
              <a:t>It is divided into: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FF00"/>
                </a:solidFill>
              </a:rPr>
              <a:t>Diuretic-resistant: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/>
              <a:t>ascites is not mobilized despite maximal diuretic dosage.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FF00"/>
                </a:solidFill>
              </a:rPr>
              <a:t>Diuretic-intractable: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/>
              <a:t>development of diuretic-induced complications that preclude the use of an effective diuretic dosage.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45528" y="108809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4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DAF7C0-410B-4885-98D3-8F8B6555C1DF}"/>
              </a:ext>
            </a:extLst>
          </p:cNvPr>
          <p:cNvSpPr txBox="1"/>
          <p:nvPr/>
        </p:nvSpPr>
        <p:spPr>
          <a:xfrm>
            <a:off x="323557" y="196947"/>
            <a:ext cx="11451102" cy="33701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Refractory ascites: </a:t>
            </a: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b="1" i="1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Dietary history, use of NSAIDs, ACEIs or ARBs, and patient compliance with the treatment regimen must be reviewed before confirming the diagnosis.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87505" y="3744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68AB66-5DC1-478E-8D3C-4C598B601FCC}"/>
              </a:ext>
            </a:extLst>
          </p:cNvPr>
          <p:cNvSpPr txBox="1"/>
          <p:nvPr/>
        </p:nvSpPr>
        <p:spPr>
          <a:xfrm>
            <a:off x="323557" y="196947"/>
            <a:ext cx="11451102" cy="48474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FFFF00"/>
                </a:solidFill>
              </a:rPr>
              <a:t>Treatment of refractory ascites: </a:t>
            </a:r>
            <a:endParaRPr lang="en-US" sz="1000" dirty="0"/>
          </a:p>
          <a:p>
            <a:pPr algn="just">
              <a:lnSpc>
                <a:spcPct val="150000"/>
              </a:lnSpc>
            </a:pPr>
            <a:endParaRPr lang="en-US" sz="1000" b="1" i="1" dirty="0"/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Repeated large volume paracentesis (LVP) with or without IV salt free albumin.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TIPS should be considered 2</a:t>
            </a:r>
            <a:r>
              <a:rPr lang="en-US" sz="3200" baseline="30000" dirty="0"/>
              <a:t>nd</a:t>
            </a:r>
            <a:r>
              <a:rPr lang="en-US" sz="3200" dirty="0"/>
              <a:t> line treatment, and reserved for patients who require frequent LVP.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Liver transplantation.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0353" y="182407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97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6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DF82BE-0F28-4C75-8E51-2737EB47FB5E}"/>
              </a:ext>
            </a:extLst>
          </p:cNvPr>
          <p:cNvSpPr txBox="1"/>
          <p:nvPr/>
        </p:nvSpPr>
        <p:spPr>
          <a:xfrm>
            <a:off x="3212692" y="2705725"/>
            <a:ext cx="5766617" cy="1446550"/>
          </a:xfrm>
          <a:prstGeom prst="rect">
            <a:avLst/>
          </a:prstGeom>
          <a:noFill/>
        </p:spPr>
        <p:txBody>
          <a:bodyPr wrap="square" rtlCol="1" anchor="ctr">
            <a:spAutoFit/>
          </a:bodyPr>
          <a:lstStyle/>
          <a:p>
            <a:pPr algn="ctr"/>
            <a:r>
              <a:rPr lang="en-US" sz="8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Thank you</a:t>
            </a:r>
            <a:endParaRPr lang="ar-EG" sz="8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3039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976</TotalTime>
  <Words>855</Words>
  <Application>Microsoft Office PowerPoint</Application>
  <PresentationFormat>Widescreen</PresentationFormat>
  <Paragraphs>162</Paragraphs>
  <Slides>27</Slides>
  <Notes>0</Notes>
  <HiddenSlides>0</HiddenSlides>
  <MMClips>27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Celestial</vt:lpstr>
      <vt:lpstr>PowerPoint Presentation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Mechanism of formation of cirrhotic ascites: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Investigations:  Diagnostic paracentesis: Spontaneous bacterial peritonitis Straw, turbid. transudate (protein &lt;2.5 gm/dl). SAAG: &gt;1.1 gm/dl. WBCs: PMNLs &gt; 250c/mm3 Culture: monomicrobial.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Abudeif</dc:creator>
  <cp:lastModifiedBy>Click Sohag</cp:lastModifiedBy>
  <cp:revision>99</cp:revision>
  <dcterms:created xsi:type="dcterms:W3CDTF">2017-10-27T19:23:12Z</dcterms:created>
  <dcterms:modified xsi:type="dcterms:W3CDTF">2020-10-31T01:00:06Z</dcterms:modified>
</cp:coreProperties>
</file>