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Lst>
  <p:sldIdLst>
    <p:sldId id="256" r:id="rId4"/>
    <p:sldId id="272" r:id="rId5"/>
    <p:sldId id="258" r:id="rId6"/>
    <p:sldId id="259" r:id="rId7"/>
    <p:sldId id="260" r:id="rId8"/>
    <p:sldId id="276" r:id="rId9"/>
    <p:sldId id="261" r:id="rId10"/>
    <p:sldId id="262" r:id="rId11"/>
    <p:sldId id="263" r:id="rId12"/>
    <p:sldId id="264" r:id="rId13"/>
    <p:sldId id="267" r:id="rId14"/>
    <p:sldId id="275" r:id="rId15"/>
    <p:sldId id="274" r:id="rId16"/>
    <p:sldId id="271" r:id="rId17"/>
    <p:sldId id="277" r:id="rId18"/>
    <p:sldId id="278" r:id="rId19"/>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38" autoAdjust="0"/>
    <p:restoredTop sz="94590" autoAdjust="0"/>
  </p:normalViewPr>
  <p:slideViewPr>
    <p:cSldViewPr>
      <p:cViewPr varScale="1">
        <p:scale>
          <a:sx n="101" d="100"/>
          <a:sy n="101" d="100"/>
        </p:scale>
        <p:origin x="2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FD95D96B-859D-4863-ADD3-992E428FE11C}" type="datetimeFigureOut">
              <a:rPr lang="ar-EG" smtClean="0"/>
              <a:t>09/04/1442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4087666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FD95D96B-859D-4863-ADD3-992E428FE11C}" type="datetimeFigureOut">
              <a:rPr lang="ar-EG" smtClean="0"/>
              <a:t>09/04/1442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12774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FD95D96B-859D-4863-ADD3-992E428FE11C}" type="datetimeFigureOut">
              <a:rPr lang="ar-EG" smtClean="0"/>
              <a:t>09/04/1442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1963398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p>
            <a:fld id="{FD95D96B-859D-4863-ADD3-992E428FE11C}" type="datetimeFigureOut">
              <a:rPr lang="ar-EG" smtClean="0"/>
              <a:t>09/04/1442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184395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p>
            <a:fld id="{FD95D96B-859D-4863-ADD3-992E428FE11C}" type="datetimeFigureOut">
              <a:rPr lang="ar-EG" smtClean="0"/>
              <a:t>09/04/1442</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840568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FD95D96B-859D-4863-ADD3-992E428FE11C}" type="datetimeFigureOut">
              <a:rPr lang="ar-EG" smtClean="0"/>
              <a:t>09/04/1442</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4001938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D95D96B-859D-4863-ADD3-992E428FE11C}" type="datetimeFigureOut">
              <a:rPr lang="ar-EG" smtClean="0"/>
              <a:t>09/04/1442</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1356508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FD95D96B-859D-4863-ADD3-992E428FE11C}" type="datetimeFigureOut">
              <a:rPr lang="ar-EG" smtClean="0"/>
              <a:t>09/04/1442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833340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FD95D96B-859D-4863-ADD3-992E428FE11C}" type="datetimeFigureOut">
              <a:rPr lang="ar-EG" smtClean="0"/>
              <a:t>09/04/1442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1045939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FD95D96B-859D-4863-ADD3-992E428FE11C}" type="datetimeFigureOut">
              <a:rPr lang="ar-EG" smtClean="0"/>
              <a:t>09/04/1442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927684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FD95D96B-859D-4863-ADD3-992E428FE11C}" type="datetimeFigureOut">
              <a:rPr lang="ar-EG" smtClean="0"/>
              <a:t>09/04/1442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CDBCFC8B-4C9E-4F5A-8C94-F6C84FBC7947}" type="slidenum">
              <a:rPr lang="ar-EG" smtClean="0"/>
              <a:t>‹#›</a:t>
            </a:fld>
            <a:endParaRPr lang="ar-EG"/>
          </a:p>
        </p:txBody>
      </p:sp>
    </p:spTree>
    <p:extLst>
      <p:ext uri="{BB962C8B-B14F-4D97-AF65-F5344CB8AC3E}">
        <p14:creationId xmlns:p14="http://schemas.microsoft.com/office/powerpoint/2010/main" val="12601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pPr>
              <a:defRPr/>
            </a:pPr>
            <a:fld id="{F47CCCDB-1A2C-45E3-860C-33464C4FE77A}"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D1BA4E1F-36E1-4830-A4A1-1D8A207F9EAD}"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2465679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pPr>
              <a:defRPr/>
            </a:pPr>
            <a:fld id="{CAE5CE4D-5524-4CF6-8B9C-BC01AC3732EA}"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1646CE08-C6F6-4943-9F81-8F3F17EDD01A}"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2137513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3A067A35-7F93-4F0C-84DD-CEFF39D6E2E0}"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3D1AE80-1106-4C02-AF9B-2CEC42609AED}"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3352303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3"/>
          <p:cNvSpPr>
            <a:spLocks noGrp="1"/>
          </p:cNvSpPr>
          <p:nvPr>
            <p:ph type="dt" sz="half" idx="10"/>
          </p:nvPr>
        </p:nvSpPr>
        <p:spPr/>
        <p:txBody>
          <a:bodyPr/>
          <a:lstStyle>
            <a:lvl1pPr>
              <a:defRPr/>
            </a:lvl1pPr>
          </a:lstStyle>
          <a:p>
            <a:pPr>
              <a:defRPr/>
            </a:pPr>
            <a:fld id="{40F3C299-30C2-4127-815E-C3EF3E87A541}" type="datetimeFigureOut">
              <a:rPr lang="ar-EG">
                <a:solidFill>
                  <a:prstClr val="black">
                    <a:tint val="75000"/>
                  </a:prstClr>
                </a:solidFill>
              </a:rPr>
              <a:pPr>
                <a:defRPr/>
              </a:pPr>
              <a:t>09/04/1442</a:t>
            </a:fld>
            <a:endParaRPr lang="ar-EG">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5616E1F9-0D33-48F5-8557-81D3E4A52EEE}"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4270024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3"/>
          <p:cNvSpPr>
            <a:spLocks noGrp="1"/>
          </p:cNvSpPr>
          <p:nvPr>
            <p:ph type="dt" sz="half" idx="10"/>
          </p:nvPr>
        </p:nvSpPr>
        <p:spPr/>
        <p:txBody>
          <a:bodyPr/>
          <a:lstStyle>
            <a:lvl1pPr>
              <a:defRPr/>
            </a:lvl1pPr>
          </a:lstStyle>
          <a:p>
            <a:pPr>
              <a:defRPr/>
            </a:pPr>
            <a:fld id="{B7B6413B-8680-4984-AE93-C73547B25DD9}" type="datetimeFigureOut">
              <a:rPr lang="ar-EG">
                <a:solidFill>
                  <a:prstClr val="black">
                    <a:tint val="75000"/>
                  </a:prstClr>
                </a:solidFill>
              </a:rPr>
              <a:pPr>
                <a:defRPr/>
              </a:pPr>
              <a:t>09/04/1442</a:t>
            </a:fld>
            <a:endParaRPr lang="ar-EG">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1FC28DD9-B5AF-45F5-BA67-F44234E0ACCA}"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3147450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3"/>
          <p:cNvSpPr>
            <a:spLocks noGrp="1"/>
          </p:cNvSpPr>
          <p:nvPr>
            <p:ph type="dt" sz="half" idx="10"/>
          </p:nvPr>
        </p:nvSpPr>
        <p:spPr/>
        <p:txBody>
          <a:bodyPr/>
          <a:lstStyle>
            <a:lvl1pPr>
              <a:defRPr/>
            </a:lvl1pPr>
          </a:lstStyle>
          <a:p>
            <a:pPr>
              <a:defRPr/>
            </a:pPr>
            <a:fld id="{7105D0E8-B1F6-40E5-91C8-EB36D66EEFC6}" type="datetimeFigureOut">
              <a:rPr lang="ar-EG">
                <a:solidFill>
                  <a:prstClr val="black">
                    <a:tint val="75000"/>
                  </a:prstClr>
                </a:solidFill>
              </a:rPr>
              <a:pPr>
                <a:defRPr/>
              </a:pPr>
              <a:t>09/04/1442</a:t>
            </a:fld>
            <a:endParaRPr lang="ar-EG">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E09D744E-E14F-40D7-B58B-7E3E62200F3A}"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946674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D8D1A30D-F08F-43F2-B4E1-11AC40126530}" type="datetimeFigureOut">
              <a:rPr lang="ar-EG">
                <a:solidFill>
                  <a:prstClr val="black">
                    <a:tint val="75000"/>
                  </a:prstClr>
                </a:solidFill>
              </a:rPr>
              <a:pPr>
                <a:defRPr/>
              </a:pPr>
              <a:t>09/04/1442</a:t>
            </a:fld>
            <a:endParaRPr lang="ar-EG">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C1347571-EEDA-49BF-B356-E0FB17E56812}"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36698145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B205467F-7FA5-403B-8FBA-849F80E72ADB}" type="datetimeFigureOut">
              <a:rPr lang="ar-EG">
                <a:solidFill>
                  <a:prstClr val="black">
                    <a:tint val="75000"/>
                  </a:prstClr>
                </a:solidFill>
              </a:rPr>
              <a:pPr>
                <a:defRPr/>
              </a:pPr>
              <a:t>09/04/1442</a:t>
            </a:fld>
            <a:endParaRPr lang="ar-EG">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60D97E9B-ADE1-4164-9BF7-3FC3FC9EBBAD}"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947301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BC1A2919-C35C-4F8B-A7B9-5723CB0C3887}" type="datetimeFigureOut">
              <a:rPr lang="ar-EG">
                <a:solidFill>
                  <a:prstClr val="black">
                    <a:tint val="75000"/>
                  </a:prstClr>
                </a:solidFill>
              </a:rPr>
              <a:pPr>
                <a:defRPr/>
              </a:pPr>
              <a:t>09/04/1442</a:t>
            </a:fld>
            <a:endParaRPr lang="ar-EG">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8372F942-B44C-4331-86C5-AA327F812EEB}"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3279027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pPr>
              <a:defRPr/>
            </a:pPr>
            <a:fld id="{D8E01C6F-823C-4E63-95CC-6FF32FD2205D}"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CC5A292C-FA71-4DA5-9D53-D0FBB56FFF55}"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4484623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pPr>
              <a:defRPr/>
            </a:pPr>
            <a:fld id="{991C4A4E-A550-4D9A-B079-5E95A786CF35}"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1C383FF-F371-4CCA-B725-D333A1828D86}"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40158538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pPr>
              <a:defRPr/>
            </a:pPr>
            <a:fld id="{F47CCCDB-1A2C-45E3-860C-33464C4FE77A}"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D1BA4E1F-36E1-4830-A4A1-1D8A207F9EAD}"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26777441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pPr>
              <a:defRPr/>
            </a:pPr>
            <a:fld id="{CAE5CE4D-5524-4CF6-8B9C-BC01AC3732EA}"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1646CE08-C6F6-4943-9F81-8F3F17EDD01A}"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5512705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3A067A35-7F93-4F0C-84DD-CEFF39D6E2E0}"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3D1AE80-1106-4C02-AF9B-2CEC42609AED}"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37229933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3"/>
          <p:cNvSpPr>
            <a:spLocks noGrp="1"/>
          </p:cNvSpPr>
          <p:nvPr>
            <p:ph type="dt" sz="half" idx="10"/>
          </p:nvPr>
        </p:nvSpPr>
        <p:spPr/>
        <p:txBody>
          <a:bodyPr/>
          <a:lstStyle>
            <a:lvl1pPr>
              <a:defRPr/>
            </a:lvl1pPr>
          </a:lstStyle>
          <a:p>
            <a:pPr>
              <a:defRPr/>
            </a:pPr>
            <a:fld id="{40F3C299-30C2-4127-815E-C3EF3E87A541}" type="datetimeFigureOut">
              <a:rPr lang="ar-EG">
                <a:solidFill>
                  <a:prstClr val="black">
                    <a:tint val="75000"/>
                  </a:prstClr>
                </a:solidFill>
              </a:rPr>
              <a:pPr>
                <a:defRPr/>
              </a:pPr>
              <a:t>09/04/1442</a:t>
            </a:fld>
            <a:endParaRPr lang="ar-EG">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5616E1F9-0D33-48F5-8557-81D3E4A52EEE}"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22789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3"/>
          <p:cNvSpPr>
            <a:spLocks noGrp="1"/>
          </p:cNvSpPr>
          <p:nvPr>
            <p:ph type="dt" sz="half" idx="10"/>
          </p:nvPr>
        </p:nvSpPr>
        <p:spPr/>
        <p:txBody>
          <a:bodyPr/>
          <a:lstStyle>
            <a:lvl1pPr>
              <a:defRPr/>
            </a:lvl1pPr>
          </a:lstStyle>
          <a:p>
            <a:pPr>
              <a:defRPr/>
            </a:pPr>
            <a:fld id="{B7B6413B-8680-4984-AE93-C73547B25DD9}" type="datetimeFigureOut">
              <a:rPr lang="ar-EG">
                <a:solidFill>
                  <a:prstClr val="black">
                    <a:tint val="75000"/>
                  </a:prstClr>
                </a:solidFill>
              </a:rPr>
              <a:pPr>
                <a:defRPr/>
              </a:pPr>
              <a:t>09/04/1442</a:t>
            </a:fld>
            <a:endParaRPr lang="ar-EG">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1FC28DD9-B5AF-45F5-BA67-F44234E0ACCA}"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2206680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3"/>
          <p:cNvSpPr>
            <a:spLocks noGrp="1"/>
          </p:cNvSpPr>
          <p:nvPr>
            <p:ph type="dt" sz="half" idx="10"/>
          </p:nvPr>
        </p:nvSpPr>
        <p:spPr/>
        <p:txBody>
          <a:bodyPr/>
          <a:lstStyle>
            <a:lvl1pPr>
              <a:defRPr/>
            </a:lvl1pPr>
          </a:lstStyle>
          <a:p>
            <a:pPr>
              <a:defRPr/>
            </a:pPr>
            <a:fld id="{7105D0E8-B1F6-40E5-91C8-EB36D66EEFC6}" type="datetimeFigureOut">
              <a:rPr lang="ar-EG">
                <a:solidFill>
                  <a:prstClr val="black">
                    <a:tint val="75000"/>
                  </a:prstClr>
                </a:solidFill>
              </a:rPr>
              <a:pPr>
                <a:defRPr/>
              </a:pPr>
              <a:t>09/04/1442</a:t>
            </a:fld>
            <a:endParaRPr lang="ar-EG">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E09D744E-E14F-40D7-B58B-7E3E62200F3A}"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589656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D8D1A30D-F08F-43F2-B4E1-11AC40126530}" type="datetimeFigureOut">
              <a:rPr lang="ar-EG">
                <a:solidFill>
                  <a:prstClr val="black">
                    <a:tint val="75000"/>
                  </a:prstClr>
                </a:solidFill>
              </a:rPr>
              <a:pPr>
                <a:defRPr/>
              </a:pPr>
              <a:t>09/04/1442</a:t>
            </a:fld>
            <a:endParaRPr lang="ar-EG">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C1347571-EEDA-49BF-B356-E0FB17E56812}"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32636861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B205467F-7FA5-403B-8FBA-849F80E72ADB}" type="datetimeFigureOut">
              <a:rPr lang="ar-EG">
                <a:solidFill>
                  <a:prstClr val="black">
                    <a:tint val="75000"/>
                  </a:prstClr>
                </a:solidFill>
              </a:rPr>
              <a:pPr>
                <a:defRPr/>
              </a:pPr>
              <a:t>09/04/1442</a:t>
            </a:fld>
            <a:endParaRPr lang="ar-EG">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60D97E9B-ADE1-4164-9BF7-3FC3FC9EBBAD}"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678612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BC1A2919-C35C-4F8B-A7B9-5723CB0C3887}" type="datetimeFigureOut">
              <a:rPr lang="ar-EG">
                <a:solidFill>
                  <a:prstClr val="black">
                    <a:tint val="75000"/>
                  </a:prstClr>
                </a:solidFill>
              </a:rPr>
              <a:pPr>
                <a:defRPr/>
              </a:pPr>
              <a:t>09/04/1442</a:t>
            </a:fld>
            <a:endParaRPr lang="ar-EG">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8372F942-B44C-4331-86C5-AA327F812EEB}"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2409193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pPr>
              <a:defRPr/>
            </a:pPr>
            <a:fld id="{D8E01C6F-823C-4E63-95CC-6FF32FD2205D}"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CC5A292C-FA71-4DA5-9D53-D0FBB56FFF55}"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2664288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pPr>
              <a:defRPr/>
            </a:pPr>
            <a:fld id="{991C4A4E-A550-4D9A-B079-5E95A786CF35}"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1C383FF-F371-4CCA-B725-D333A1828D86}"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1839097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95D96B-859D-4863-ADD3-992E428FE11C}" type="datetimeFigureOut">
              <a:rPr lang="ar-EG" smtClean="0"/>
              <a:t>09/04/1442</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DBCFC8B-4C9E-4F5A-8C94-F6C84FBC7947}" type="slidenum">
              <a:rPr lang="ar-EG" smtClean="0"/>
              <a:t>‹#›</a:t>
            </a:fld>
            <a:endParaRPr lang="ar-EG"/>
          </a:p>
        </p:txBody>
      </p:sp>
    </p:spTree>
    <p:extLst>
      <p:ext uri="{BB962C8B-B14F-4D97-AF65-F5344CB8AC3E}">
        <p14:creationId xmlns:p14="http://schemas.microsoft.com/office/powerpoint/2010/main" val="846656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ar-EG"/>
          </a:p>
        </p:txBody>
      </p:sp>
      <p:sp>
        <p:nvSpPr>
          <p:cNvPr id="1027"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5D4FDBC-90D7-468D-A65A-C944E05F57D1}"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162090F-8EA9-4041-A75A-5A8625E47730}"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4228629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ar-EG"/>
          </a:p>
        </p:txBody>
      </p:sp>
      <p:sp>
        <p:nvSpPr>
          <p:cNvPr id="1027"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5D4FDBC-90D7-468D-A65A-C944E05F57D1}" type="datetimeFigureOut">
              <a:rPr lang="ar-EG">
                <a:solidFill>
                  <a:prstClr val="black">
                    <a:tint val="75000"/>
                  </a:prstClr>
                </a:solidFill>
              </a:rPr>
              <a:pPr>
                <a:defRPr/>
              </a:pPr>
              <a:t>09/04/1442</a:t>
            </a:fld>
            <a:endParaRPr lang="ar-EG">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EG">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162090F-8EA9-4041-A75A-5A8625E47730}" type="slidenum">
              <a:rPr lang="ar-EG">
                <a:solidFill>
                  <a:prstClr val="black">
                    <a:tint val="75000"/>
                  </a:prstClr>
                </a:solidFill>
              </a:rPr>
              <a:pPr>
                <a:defRPr/>
              </a:pPr>
              <a:t>‹#›</a:t>
            </a:fld>
            <a:endParaRPr lang="ar-EG">
              <a:solidFill>
                <a:prstClr val="black">
                  <a:tint val="75000"/>
                </a:prstClr>
              </a:solidFill>
            </a:endParaRPr>
          </a:p>
        </p:txBody>
      </p:sp>
    </p:spTree>
    <p:extLst>
      <p:ext uri="{BB962C8B-B14F-4D97-AF65-F5344CB8AC3E}">
        <p14:creationId xmlns:p14="http://schemas.microsoft.com/office/powerpoint/2010/main" val="4799579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en-US" sz="6600" b="1" dirty="0">
                <a:solidFill>
                  <a:srgbClr val="FF0000"/>
                </a:solidFill>
              </a:rPr>
              <a:t>Brain Metabolism</a:t>
            </a:r>
            <a:endParaRPr lang="ar-EG" sz="6600" b="1" dirty="0">
              <a:solidFill>
                <a:srgbClr val="FF0000"/>
              </a:solidFill>
            </a:endParaRPr>
          </a:p>
        </p:txBody>
      </p:sp>
    </p:spTree>
    <p:extLst>
      <p:ext uri="{BB962C8B-B14F-4D97-AF65-F5344CB8AC3E}">
        <p14:creationId xmlns:p14="http://schemas.microsoft.com/office/powerpoint/2010/main" val="2813245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6000" b="1" dirty="0">
                <a:solidFill>
                  <a:srgbClr val="FF0000"/>
                </a:solidFill>
              </a:rPr>
              <a:t>Topics</a:t>
            </a:r>
            <a:endParaRPr lang="ar-EG" sz="6000" b="1" dirty="0">
              <a:solidFill>
                <a:srgbClr val="FF0000"/>
              </a:solidFill>
            </a:endParaRPr>
          </a:p>
        </p:txBody>
      </p:sp>
      <p:sp>
        <p:nvSpPr>
          <p:cNvPr id="3" name="عنصر نائب للمحتوى 2"/>
          <p:cNvSpPr>
            <a:spLocks noGrp="1"/>
          </p:cNvSpPr>
          <p:nvPr>
            <p:ph idx="1"/>
          </p:nvPr>
        </p:nvSpPr>
        <p:spPr>
          <a:xfrm>
            <a:off x="457200" y="1340768"/>
            <a:ext cx="8507288" cy="5184576"/>
          </a:xfrm>
        </p:spPr>
        <p:txBody>
          <a:bodyPr>
            <a:noAutofit/>
          </a:bodyPr>
          <a:lstStyle/>
          <a:p>
            <a:pPr marL="0" indent="0" algn="l">
              <a:buNone/>
            </a:pPr>
            <a:r>
              <a:rPr lang="en-US" b="1" dirty="0"/>
              <a:t>1- the need of brain to energy. </a:t>
            </a:r>
          </a:p>
          <a:p>
            <a:pPr marL="0" indent="0" algn="l">
              <a:buNone/>
            </a:pPr>
            <a:r>
              <a:rPr lang="en-US" b="1" dirty="0"/>
              <a:t>2-substrates used for energy production in brain.</a:t>
            </a:r>
          </a:p>
          <a:p>
            <a:pPr marL="0" indent="0" algn="l">
              <a:buNone/>
            </a:pPr>
            <a:r>
              <a:rPr lang="en-US" b="1" dirty="0"/>
              <a:t>and metabolism of carbohyrate in brain</a:t>
            </a:r>
          </a:p>
          <a:p>
            <a:pPr marL="0" indent="0" algn="l">
              <a:buNone/>
            </a:pPr>
            <a:r>
              <a:rPr lang="en-US" b="1" dirty="0"/>
              <a:t>3-Significance of oxygen supply to brain energy metabolism</a:t>
            </a:r>
          </a:p>
          <a:p>
            <a:pPr marL="0" indent="0" algn="l">
              <a:buNone/>
            </a:pPr>
            <a:r>
              <a:rPr lang="en-US" b="1" dirty="0"/>
              <a:t>4-amino acid content in brain</a:t>
            </a:r>
          </a:p>
          <a:p>
            <a:pPr marL="0" indent="0" algn="l">
              <a:buNone/>
            </a:pPr>
            <a:r>
              <a:rPr lang="en-US" b="1" dirty="0"/>
              <a:t>5-lipids in brain</a:t>
            </a:r>
          </a:p>
          <a:p>
            <a:pPr marL="0" indent="0" algn="l">
              <a:buNone/>
            </a:pPr>
            <a:r>
              <a:rPr lang="en-US" b="1" dirty="0"/>
              <a:t>6-hypoxia effect on brain</a:t>
            </a:r>
            <a:endParaRPr lang="ar-EG" b="1" dirty="0"/>
          </a:p>
        </p:txBody>
      </p:sp>
    </p:spTree>
    <p:extLst>
      <p:ext uri="{BB962C8B-B14F-4D97-AF65-F5344CB8AC3E}">
        <p14:creationId xmlns:p14="http://schemas.microsoft.com/office/powerpoint/2010/main" val="312302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93785"/>
            <a:ext cx="9036496" cy="5632311"/>
          </a:xfrm>
          <a:prstGeom prst="rect">
            <a:avLst/>
          </a:prstGeom>
        </p:spPr>
        <p:txBody>
          <a:bodyPr wrap="square">
            <a:spAutoFit/>
          </a:bodyPr>
          <a:lstStyle/>
          <a:p>
            <a:pPr algn="l"/>
            <a:r>
              <a:rPr lang="en-US" sz="3600" b="1" dirty="0">
                <a:solidFill>
                  <a:srgbClr val="FF0000"/>
                </a:solidFill>
              </a:rPr>
              <a:t>1- the need of brain to energy. Energy is needed for: </a:t>
            </a:r>
          </a:p>
          <a:p>
            <a:pPr algn="l"/>
            <a:r>
              <a:rPr lang="en-US" sz="3600" b="1" dirty="0"/>
              <a:t>1-Excitation and Conduction, which are reflected in the unceasing electrical activity of Cerebral tissue.</a:t>
            </a:r>
          </a:p>
          <a:p>
            <a:pPr algn="l"/>
            <a:r>
              <a:rPr lang="en-US" sz="3600" b="1" dirty="0"/>
              <a:t>2-Electrical energy is derived from chemical processes.</a:t>
            </a:r>
          </a:p>
          <a:p>
            <a:pPr algn="l"/>
            <a:r>
              <a:rPr lang="en-US" sz="3600" b="1" dirty="0"/>
              <a:t>3-Energy consumption used for active transport of ions to sustain and restore membrane potentials.</a:t>
            </a:r>
            <a:endParaRPr lang="ar-EG" sz="3600" b="1" dirty="0"/>
          </a:p>
        </p:txBody>
      </p:sp>
    </p:spTree>
    <p:extLst>
      <p:ext uri="{BB962C8B-B14F-4D97-AF65-F5344CB8AC3E}">
        <p14:creationId xmlns:p14="http://schemas.microsoft.com/office/powerpoint/2010/main" val="3055962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496944" cy="6494085"/>
          </a:xfrm>
          <a:prstGeom prst="rect">
            <a:avLst/>
          </a:prstGeom>
        </p:spPr>
        <p:txBody>
          <a:bodyPr wrap="square">
            <a:spAutoFit/>
          </a:bodyPr>
          <a:lstStyle/>
          <a:p>
            <a:pPr algn="l"/>
            <a:r>
              <a:rPr lang="en-US" sz="3200" b="1" dirty="0">
                <a:solidFill>
                  <a:srgbClr val="FF0000"/>
                </a:solidFill>
              </a:rPr>
              <a:t>Substrates used for energy production in cerebral tissue:</a:t>
            </a:r>
          </a:p>
          <a:p>
            <a:pPr algn="l"/>
            <a:r>
              <a:rPr lang="en-US" sz="3200" b="1" dirty="0"/>
              <a:t>•Glucose is the major substrate for energy production in cerebral tissue.</a:t>
            </a:r>
          </a:p>
          <a:p>
            <a:pPr algn="l"/>
            <a:r>
              <a:rPr lang="en-US" sz="3200" b="1" dirty="0"/>
              <a:t>•Cerebral tissue utilizes glucose directly from arterial blood.</a:t>
            </a:r>
          </a:p>
          <a:p>
            <a:pPr algn="l"/>
            <a:r>
              <a:rPr lang="en-US" sz="3200" b="1" dirty="0"/>
              <a:t>•About 0.1% Glycogen is stored in Cerebral tissue.</a:t>
            </a:r>
          </a:p>
          <a:p>
            <a:pPr algn="l"/>
            <a:r>
              <a:rPr lang="en-US" sz="3200" b="1" dirty="0"/>
              <a:t>•Insulin is not required for uptake of glucose by cerebral tissue.</a:t>
            </a:r>
          </a:p>
          <a:p>
            <a:pPr algn="l"/>
            <a:r>
              <a:rPr lang="en-US" sz="3200" b="1" dirty="0"/>
              <a:t>•When blood glucose is low, Glycogen stored in brain is used to maintain cerebral metabolism for a very short duration.</a:t>
            </a:r>
            <a:endParaRPr lang="ar-EG" sz="3200" b="1" dirty="0"/>
          </a:p>
        </p:txBody>
      </p:sp>
    </p:spTree>
    <p:extLst>
      <p:ext uri="{BB962C8B-B14F-4D97-AF65-F5344CB8AC3E}">
        <p14:creationId xmlns:p14="http://schemas.microsoft.com/office/powerpoint/2010/main" val="235469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188640"/>
            <a:ext cx="8424936" cy="6494085"/>
          </a:xfrm>
          <a:prstGeom prst="rect">
            <a:avLst/>
          </a:prstGeom>
        </p:spPr>
        <p:txBody>
          <a:bodyPr wrap="square">
            <a:spAutoFit/>
          </a:bodyPr>
          <a:lstStyle/>
          <a:p>
            <a:pPr algn="l"/>
            <a:r>
              <a:rPr lang="en-US" sz="3200" b="1" dirty="0"/>
              <a:t>•Mannose can easily cross the blood–brain barrier (BBB) and be converted to Fructose-6-Phosphate then joins glycolysis</a:t>
            </a:r>
          </a:p>
          <a:p>
            <a:pPr algn="l"/>
            <a:r>
              <a:rPr lang="en-US" sz="3200" b="1" dirty="0"/>
              <a:t>•Mannose is not normally present in the blood and cannot therefore be considered as a substrate for cerebral energy metabolism;</a:t>
            </a:r>
          </a:p>
          <a:p>
            <a:pPr algn="l"/>
            <a:r>
              <a:rPr lang="en-US" sz="3200" b="1" dirty="0"/>
              <a:t>•Fructose, Galactose, Lactate and Pyruvate have limited permeability across the BBB, therefore cannot directly serve as substrates for cerebral energy metabolism;</a:t>
            </a:r>
          </a:p>
          <a:p>
            <a:pPr algn="l"/>
            <a:r>
              <a:rPr lang="en-US" sz="3200" b="1" dirty="0"/>
              <a:t>•Lactate and Pyruvate when formed within the BBB are useful metabolic substrates for cerebral metabolism;</a:t>
            </a:r>
            <a:endParaRPr lang="ar-EG" sz="3200" b="1" dirty="0"/>
          </a:p>
        </p:txBody>
      </p:sp>
    </p:spTree>
    <p:extLst>
      <p:ext uri="{BB962C8B-B14F-4D97-AF65-F5344CB8AC3E}">
        <p14:creationId xmlns:p14="http://schemas.microsoft.com/office/powerpoint/2010/main" val="22094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332656"/>
            <a:ext cx="8424936" cy="5693866"/>
          </a:xfrm>
          <a:prstGeom prst="rect">
            <a:avLst/>
          </a:prstGeom>
        </p:spPr>
        <p:txBody>
          <a:bodyPr wrap="square">
            <a:spAutoFit/>
          </a:bodyPr>
          <a:lstStyle/>
          <a:p>
            <a:pPr algn="l"/>
            <a:r>
              <a:rPr lang="en-US" sz="2800" b="1" dirty="0" err="1">
                <a:solidFill>
                  <a:srgbClr val="FF0000"/>
                </a:solidFill>
              </a:rPr>
              <a:t>Metabolizm</a:t>
            </a:r>
            <a:r>
              <a:rPr lang="en-US" sz="2800" b="1" dirty="0">
                <a:solidFill>
                  <a:srgbClr val="FF0000"/>
                </a:solidFill>
              </a:rPr>
              <a:t> of carbohydrate in cerebral tissue</a:t>
            </a:r>
          </a:p>
          <a:p>
            <a:pPr algn="l"/>
            <a:r>
              <a:rPr lang="en-US" sz="2800" b="1" dirty="0">
                <a:solidFill>
                  <a:prstClr val="black"/>
                </a:solidFill>
              </a:rPr>
              <a:t>•Aerobic and Anaerobic Glycolysis occurs in cerebral tissue.</a:t>
            </a:r>
          </a:p>
          <a:p>
            <a:pPr algn="l"/>
            <a:r>
              <a:rPr lang="en-US" sz="2800" b="1" dirty="0">
                <a:solidFill>
                  <a:prstClr val="black"/>
                </a:solidFill>
              </a:rPr>
              <a:t>•HMP shunt occurs in cerebral tissue mainly for production of NADPH, required for biosynthesis of Fatty acids and Steroids.</a:t>
            </a:r>
          </a:p>
          <a:p>
            <a:pPr algn="l"/>
            <a:r>
              <a:rPr lang="en-US" sz="2800" b="1" dirty="0">
                <a:solidFill>
                  <a:prstClr val="black"/>
                </a:solidFill>
              </a:rPr>
              <a:t>•Major substrate used in Blood glucose.</a:t>
            </a:r>
          </a:p>
          <a:p>
            <a:pPr algn="l"/>
            <a:r>
              <a:rPr lang="en-US" sz="2800" b="1" dirty="0">
                <a:solidFill>
                  <a:prstClr val="black"/>
                </a:solidFill>
              </a:rPr>
              <a:t>•Other Carbohydrates (Maltose, Fructose, Galactose, Hexose-phosphates) and Intermediate metabolites (Lactate, Pyruvate and Glyceraldehydes) are used only after their conversion to Glucose via Gluconeogenesis in the liver.</a:t>
            </a:r>
          </a:p>
          <a:p>
            <a:pPr algn="l"/>
            <a:r>
              <a:rPr lang="en-US" sz="2800" b="1" dirty="0">
                <a:solidFill>
                  <a:prstClr val="black"/>
                </a:solidFill>
              </a:rPr>
              <a:t>•These compounds act by raising Blood Glucose Level</a:t>
            </a:r>
            <a:endParaRPr lang="ar-EG" sz="2800" b="1" dirty="0">
              <a:solidFill>
                <a:prstClr val="black"/>
              </a:solidFill>
            </a:endParaRPr>
          </a:p>
        </p:txBody>
      </p:sp>
    </p:spTree>
    <p:extLst>
      <p:ext uri="{BB962C8B-B14F-4D97-AF65-F5344CB8AC3E}">
        <p14:creationId xmlns:p14="http://schemas.microsoft.com/office/powerpoint/2010/main" val="2267302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188641"/>
            <a:ext cx="8136904" cy="6001643"/>
          </a:xfrm>
          <a:prstGeom prst="rect">
            <a:avLst/>
          </a:prstGeom>
        </p:spPr>
        <p:txBody>
          <a:bodyPr wrap="square">
            <a:spAutoFit/>
          </a:bodyPr>
          <a:lstStyle/>
          <a:p>
            <a:pPr algn="l"/>
            <a:r>
              <a:rPr lang="en-US" sz="3200" b="1" dirty="0">
                <a:solidFill>
                  <a:srgbClr val="FF0000"/>
                </a:solidFill>
              </a:rPr>
              <a:t>Significance of O2 supply to brain energy metabolism:</a:t>
            </a:r>
          </a:p>
          <a:p>
            <a:pPr algn="l"/>
            <a:r>
              <a:rPr lang="en-US" sz="3200" b="1" dirty="0"/>
              <a:t>•Brain represents 2 to 3% of total body weight of an average adult,however it  utilizes 20 to 25% of the total Oxygen consumed.</a:t>
            </a:r>
          </a:p>
          <a:p>
            <a:pPr algn="l"/>
            <a:r>
              <a:rPr lang="en-US" sz="3200" b="1" dirty="0"/>
              <a:t>•In children up to 4 years of age, the brain utilizes about 50% of the </a:t>
            </a:r>
            <a:r>
              <a:rPr lang="en-US" sz="3200" b="1" dirty="0" err="1"/>
              <a:t>totalOxygenconsumed</a:t>
            </a:r>
            <a:r>
              <a:rPr lang="en-US" sz="3200" b="1" dirty="0"/>
              <a:t>.</a:t>
            </a:r>
          </a:p>
          <a:p>
            <a:pPr algn="l"/>
            <a:r>
              <a:rPr lang="en-US" sz="3200" b="1" dirty="0"/>
              <a:t>•Cerebral tissue utilizes Oxygen more than other tissues.</a:t>
            </a:r>
          </a:p>
          <a:p>
            <a:pPr algn="l"/>
            <a:r>
              <a:rPr lang="en-US" sz="3200" b="1" dirty="0"/>
              <a:t>•Example, it utilizes about 20 times </a:t>
            </a:r>
            <a:r>
              <a:rPr lang="en-US" sz="3200" b="1" dirty="0" err="1"/>
              <a:t>moreOxygen</a:t>
            </a:r>
            <a:r>
              <a:rPr lang="en-US" sz="3200" b="1" dirty="0"/>
              <a:t> than muscle tissue at rest.</a:t>
            </a:r>
            <a:endParaRPr lang="ar-EG" sz="3200" b="1" dirty="0"/>
          </a:p>
        </p:txBody>
      </p:sp>
    </p:spTree>
    <p:extLst>
      <p:ext uri="{BB962C8B-B14F-4D97-AF65-F5344CB8AC3E}">
        <p14:creationId xmlns:p14="http://schemas.microsoft.com/office/powerpoint/2010/main" val="2177938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332657"/>
            <a:ext cx="8064896" cy="6494085"/>
          </a:xfrm>
          <a:prstGeom prst="rect">
            <a:avLst/>
          </a:prstGeom>
        </p:spPr>
        <p:txBody>
          <a:bodyPr wrap="square">
            <a:spAutoFit/>
          </a:bodyPr>
          <a:lstStyle/>
          <a:p>
            <a:pPr algn="l"/>
            <a:r>
              <a:rPr lang="en-US" sz="3200" b="1" dirty="0">
                <a:solidFill>
                  <a:srgbClr val="FF0000"/>
                </a:solidFill>
              </a:rPr>
              <a:t>Oxygen consumption varies throughout the brain:</a:t>
            </a:r>
          </a:p>
          <a:p>
            <a:pPr algn="l"/>
            <a:r>
              <a:rPr lang="en-US" sz="3200" b="1" dirty="0"/>
              <a:t>•Grey matter utilizes about twice more Oxygen than White matter</a:t>
            </a:r>
          </a:p>
          <a:p>
            <a:pPr algn="l"/>
            <a:r>
              <a:rPr lang="en-US" sz="3200" b="1" dirty="0"/>
              <a:t>•Sleep reduces cerebral Oxygen uptake by only 3%.</a:t>
            </a:r>
          </a:p>
          <a:p>
            <a:pPr algn="l"/>
            <a:r>
              <a:rPr lang="en-US" sz="3200" b="1" dirty="0"/>
              <a:t>•Amount of Oxygen stored in the brain is extremely small compared to the rate </a:t>
            </a:r>
            <a:r>
              <a:rPr lang="en-US" sz="3200" b="1" dirty="0" err="1"/>
              <a:t>ofutilization</a:t>
            </a:r>
            <a:r>
              <a:rPr lang="en-US" sz="3200" b="1" dirty="0"/>
              <a:t>.</a:t>
            </a:r>
          </a:p>
          <a:p>
            <a:pPr algn="l"/>
            <a:r>
              <a:rPr lang="en-US" sz="3200" b="1" dirty="0"/>
              <a:t>•Brain requires continuous replenishment of its Oxygen via the circulation;</a:t>
            </a:r>
          </a:p>
          <a:p>
            <a:pPr algn="l"/>
            <a:r>
              <a:rPr lang="en-US" sz="3200" b="1" dirty="0"/>
              <a:t>•Consciousness is lost when Cerebral </a:t>
            </a:r>
            <a:r>
              <a:rPr lang="en-US" sz="3200" b="1" dirty="0" err="1"/>
              <a:t>bloodflow</a:t>
            </a:r>
            <a:r>
              <a:rPr lang="en-US" sz="3200" b="1" dirty="0"/>
              <a:t> is interrupted.</a:t>
            </a:r>
            <a:endParaRPr lang="ar-EG" sz="3200" b="1" dirty="0"/>
          </a:p>
        </p:txBody>
      </p:sp>
    </p:spTree>
    <p:extLst>
      <p:ext uri="{BB962C8B-B14F-4D97-AF65-F5344CB8AC3E}">
        <p14:creationId xmlns:p14="http://schemas.microsoft.com/office/powerpoint/2010/main" val="3859419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188640"/>
            <a:ext cx="8136904" cy="5078313"/>
          </a:xfrm>
          <a:prstGeom prst="rect">
            <a:avLst/>
          </a:prstGeom>
        </p:spPr>
        <p:txBody>
          <a:bodyPr wrap="square">
            <a:spAutoFit/>
          </a:bodyPr>
          <a:lstStyle/>
          <a:p>
            <a:pPr algn="l"/>
            <a:r>
              <a:rPr lang="en-US" sz="3600" b="1" dirty="0">
                <a:solidFill>
                  <a:srgbClr val="FF0000"/>
                </a:solidFill>
              </a:rPr>
              <a:t>Reduced cerebral Oxygen uptake occurs under certain conditions that lead to depressed consciousness</a:t>
            </a:r>
            <a:r>
              <a:rPr lang="en-US" sz="3600" b="1" dirty="0"/>
              <a:t>:</a:t>
            </a:r>
          </a:p>
          <a:p>
            <a:pPr algn="l"/>
            <a:r>
              <a:rPr lang="en-US" sz="3600" b="1" dirty="0"/>
              <a:t>•Insulin induced hypoglycemia,</a:t>
            </a:r>
          </a:p>
          <a:p>
            <a:pPr algn="l"/>
            <a:r>
              <a:rPr lang="en-US" sz="3600" b="1" dirty="0"/>
              <a:t>•Diabetic coma,</a:t>
            </a:r>
          </a:p>
          <a:p>
            <a:pPr algn="l"/>
            <a:r>
              <a:rPr lang="en-US" sz="3600" b="1" dirty="0"/>
              <a:t>•Cerebral tumors,</a:t>
            </a:r>
          </a:p>
          <a:p>
            <a:pPr algn="l"/>
            <a:r>
              <a:rPr lang="en-US" sz="3600" b="1" dirty="0"/>
              <a:t>•Uremia,hepatic coma</a:t>
            </a:r>
          </a:p>
          <a:p>
            <a:pPr algn="l"/>
            <a:r>
              <a:rPr lang="en-US" sz="3600" b="1" dirty="0"/>
              <a:t>•Exposure to depressant drugs used during surgery</a:t>
            </a:r>
            <a:endParaRPr lang="ar-EG" sz="3600" b="1" dirty="0"/>
          </a:p>
        </p:txBody>
      </p:sp>
    </p:spTree>
    <p:extLst>
      <p:ext uri="{BB962C8B-B14F-4D97-AF65-F5344CB8AC3E}">
        <p14:creationId xmlns:p14="http://schemas.microsoft.com/office/powerpoint/2010/main" val="808451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476672"/>
            <a:ext cx="8568951" cy="5509200"/>
          </a:xfrm>
          <a:prstGeom prst="rect">
            <a:avLst/>
          </a:prstGeom>
        </p:spPr>
        <p:txBody>
          <a:bodyPr wrap="square">
            <a:spAutoFit/>
          </a:bodyPr>
          <a:lstStyle/>
          <a:p>
            <a:pPr algn="l"/>
            <a:r>
              <a:rPr lang="en-US" sz="3200" b="1" dirty="0">
                <a:solidFill>
                  <a:srgbClr val="FF0000"/>
                </a:solidFill>
              </a:rPr>
              <a:t>List some uses of O2 consumed by cerebral tissue?</a:t>
            </a:r>
          </a:p>
          <a:p>
            <a:pPr algn="l"/>
            <a:r>
              <a:rPr lang="en-US" sz="3200" b="1" dirty="0"/>
              <a:t>•Energy metabolism via Oxidative Phosphorylation</a:t>
            </a:r>
          </a:p>
          <a:p>
            <a:pPr algn="l"/>
            <a:r>
              <a:rPr lang="en-US" sz="3200" b="1" dirty="0"/>
              <a:t>•Maintenance of energy component in BBB</a:t>
            </a:r>
          </a:p>
          <a:p>
            <a:pPr algn="l"/>
            <a:r>
              <a:rPr lang="en-US" sz="3200" b="1" dirty="0"/>
              <a:t>•Impulse transmission (Ion pumps).</a:t>
            </a:r>
          </a:p>
          <a:p>
            <a:pPr algn="l"/>
            <a:r>
              <a:rPr lang="en-US" sz="3200" b="1" dirty="0"/>
              <a:t>•Signal transduction.</a:t>
            </a:r>
          </a:p>
          <a:p>
            <a:pPr algn="l"/>
            <a:r>
              <a:rPr lang="en-US" sz="3200" b="1" dirty="0"/>
              <a:t>•Functioning of specific enzyme systems:</a:t>
            </a:r>
          </a:p>
          <a:p>
            <a:pPr algn="l"/>
            <a:r>
              <a:rPr lang="en-US" sz="3200" b="1" dirty="0"/>
              <a:t>Mixed Functional Oxygenases used in the biosynthesis of Neurotransmitters and </a:t>
            </a:r>
            <a:r>
              <a:rPr lang="en-US" sz="3200" b="1" dirty="0" err="1"/>
              <a:t>otherbiologically</a:t>
            </a:r>
            <a:r>
              <a:rPr lang="en-US" sz="3200" b="1" dirty="0"/>
              <a:t> active compounds.</a:t>
            </a:r>
            <a:endParaRPr lang="ar-EG" sz="3200" b="1" dirty="0"/>
          </a:p>
        </p:txBody>
      </p:sp>
    </p:spTree>
    <p:extLst>
      <p:ext uri="{BB962C8B-B14F-4D97-AF65-F5344CB8AC3E}">
        <p14:creationId xmlns:p14="http://schemas.microsoft.com/office/powerpoint/2010/main" val="1278952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188640"/>
            <a:ext cx="8892480" cy="6124754"/>
          </a:xfrm>
          <a:prstGeom prst="rect">
            <a:avLst/>
          </a:prstGeom>
        </p:spPr>
        <p:txBody>
          <a:bodyPr wrap="square">
            <a:spAutoFit/>
          </a:bodyPr>
          <a:lstStyle/>
          <a:p>
            <a:pPr algn="l"/>
            <a:r>
              <a:rPr lang="en-US" sz="2800" b="1" dirty="0">
                <a:solidFill>
                  <a:srgbClr val="FF0000"/>
                </a:solidFill>
              </a:rPr>
              <a:t>The amino acid content in cerebral tissue</a:t>
            </a:r>
          </a:p>
          <a:p>
            <a:pPr algn="l"/>
            <a:r>
              <a:rPr lang="en-US" sz="2800" b="1" dirty="0"/>
              <a:t>•Cerebral tissue contains:</a:t>
            </a:r>
          </a:p>
          <a:p>
            <a:pPr algn="l"/>
            <a:r>
              <a:rPr lang="en-US" sz="2800" b="1" dirty="0"/>
              <a:t>•Very high conc. of free amino acids compared to plasma;</a:t>
            </a:r>
          </a:p>
          <a:p>
            <a:pPr algn="l"/>
            <a:r>
              <a:rPr lang="en-US" sz="2800" b="1" dirty="0"/>
              <a:t>•Highest amount of free Glutamate, compared to any other mammalian tissue.</a:t>
            </a:r>
          </a:p>
          <a:p>
            <a:pPr algn="l"/>
            <a:r>
              <a:rPr lang="en-US" sz="2800" b="1" dirty="0"/>
              <a:t>•Some unusual amino acids: </a:t>
            </a:r>
            <a:r>
              <a:rPr lang="en-US" sz="2800" b="1" dirty="0" err="1"/>
              <a:t>e.g.Gamma-Aminobutyrate</a:t>
            </a:r>
            <a:r>
              <a:rPr lang="en-US" sz="2800" b="1" dirty="0"/>
              <a:t>(GABA), N-Acetyl-Aspartate and Cystathione.</a:t>
            </a:r>
          </a:p>
          <a:p>
            <a:pPr algn="l"/>
            <a:r>
              <a:rPr lang="en-US" sz="2800" b="1" dirty="0"/>
              <a:t>•GABA is an inhibitory neurotransmitter that acts by increasing the passage of Chloride ions through the Postsynaptic membrane of Neurons.</a:t>
            </a:r>
          </a:p>
          <a:p>
            <a:pPr algn="l"/>
            <a:r>
              <a:rPr lang="en-US" sz="2800" b="1" dirty="0"/>
              <a:t>•</a:t>
            </a:r>
            <a:r>
              <a:rPr lang="en-US" sz="2800" b="1" dirty="0" err="1"/>
              <a:t>Glutamateis</a:t>
            </a:r>
            <a:r>
              <a:rPr lang="en-US" sz="2800" b="1" dirty="0"/>
              <a:t> involved in several metabolic processes: Biosynthesis of GABA, Detoxification of Ammonia and as Neurotransmitter.</a:t>
            </a:r>
            <a:endParaRPr lang="ar-EG" sz="2800" b="1" dirty="0"/>
          </a:p>
        </p:txBody>
      </p:sp>
    </p:spTree>
    <p:extLst>
      <p:ext uri="{BB962C8B-B14F-4D97-AF65-F5344CB8AC3E}">
        <p14:creationId xmlns:p14="http://schemas.microsoft.com/office/powerpoint/2010/main" val="3756452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404664"/>
            <a:ext cx="8424936" cy="10495181"/>
          </a:xfrm>
          <a:prstGeom prst="rect">
            <a:avLst/>
          </a:prstGeom>
          <a:noFill/>
        </p:spPr>
        <p:txBody>
          <a:bodyPr wrap="square" rtlCol="1">
            <a:spAutoFit/>
          </a:bodyPr>
          <a:lstStyle/>
          <a:p>
            <a:pPr algn="l"/>
            <a:r>
              <a:rPr lang="en-US" sz="3600" b="1" dirty="0">
                <a:solidFill>
                  <a:srgbClr val="FF0000"/>
                </a:solidFill>
              </a:rPr>
              <a:t>Lipids in brain:</a:t>
            </a:r>
          </a:p>
          <a:p>
            <a:pPr algn="l"/>
            <a:r>
              <a:rPr lang="en-US" sz="2000" b="1" dirty="0"/>
              <a:t>The brain has the second highest lipid content behind adipose tissue, and brain lipids </a:t>
            </a:r>
            <a:endParaRPr lang="ar-EG" sz="2000" b="1" dirty="0"/>
          </a:p>
          <a:p>
            <a:pPr algn="l"/>
            <a:r>
              <a:rPr lang="en-US" sz="2000" b="1" dirty="0"/>
              <a:t>constitute 50% of the brain dry weightthe brain. The brain utilizes acylated lipids to generate phospholipids for cell membrane.</a:t>
            </a:r>
          </a:p>
          <a:p>
            <a:pPr algn="l"/>
            <a:r>
              <a:rPr lang="en-US" sz="2000" b="1" dirty="0">
                <a:solidFill>
                  <a:srgbClr val="FF0000"/>
                </a:solidFill>
              </a:rPr>
              <a:t>1-Fatty Acids of the brain :</a:t>
            </a:r>
            <a:r>
              <a:rPr lang="en-US" sz="2000" b="1" dirty="0"/>
              <a:t>rich in long-chain polyunsaturated fatty acids (LC-PUFAs), particularly arachidonic acid (AA), eicosapentaenoic acid, and docosahexaenoic acid (DHA).</a:t>
            </a:r>
          </a:p>
          <a:p>
            <a:pPr algn="l"/>
            <a:r>
              <a:rPr lang="en-US" sz="2000" b="1" dirty="0">
                <a:solidFill>
                  <a:srgbClr val="FF0000"/>
                </a:solidFill>
              </a:rPr>
              <a:t>2-Cholesterol : </a:t>
            </a:r>
            <a:r>
              <a:rPr lang="en-US" sz="2000" b="1" dirty="0"/>
              <a:t>an essential component of neuronal physiology during both development and adulthood. Cholesterol depletion in neurons impairs vital functions, including synaptic vesicle exocytosis, neuronal activity, and neurotransmission and results in synaptic loss and neurodegeneration . Clinically, deficits in cholesterol homeostasis in the CNS manifest as severe primary neurological disorders such as Neimann–Pick C disease and Parkinson’s disease</a:t>
            </a:r>
          </a:p>
          <a:p>
            <a:pPr algn="l"/>
            <a:r>
              <a:rPr lang="en-US" sz="2000" b="1" dirty="0">
                <a:solidFill>
                  <a:srgbClr val="FF0000"/>
                </a:solidFill>
              </a:rPr>
              <a:t>3-Apolipoprotein E-containing lipoproteins :</a:t>
            </a:r>
            <a:r>
              <a:rPr lang="en-US" sz="2000" b="1" dirty="0"/>
              <a:t>ApoE play a major role in glia-neuronal lipid metabolism  and acts as a ligand for multiple receptors in neurons, which interact with a number of downstream physiological processes.</a:t>
            </a:r>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en-US" sz="2000" b="1" dirty="0"/>
          </a:p>
          <a:p>
            <a:pPr algn="l"/>
            <a:endParaRPr lang="ar-EG" sz="2000" b="1" dirty="0"/>
          </a:p>
        </p:txBody>
      </p:sp>
    </p:spTree>
    <p:extLst>
      <p:ext uri="{BB962C8B-B14F-4D97-AF65-F5344CB8AC3E}">
        <p14:creationId xmlns:p14="http://schemas.microsoft.com/office/powerpoint/2010/main" val="1838801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404664"/>
            <a:ext cx="7776864" cy="5262979"/>
          </a:xfrm>
          <a:prstGeom prst="rect">
            <a:avLst/>
          </a:prstGeom>
        </p:spPr>
        <p:txBody>
          <a:bodyPr wrap="square">
            <a:spAutoFit/>
          </a:bodyPr>
          <a:lstStyle/>
          <a:p>
            <a:pPr algn="l"/>
            <a:r>
              <a:rPr lang="en-US" sz="2800" b="1" dirty="0">
                <a:solidFill>
                  <a:srgbClr val="FF0000"/>
                </a:solidFill>
              </a:rPr>
              <a:t>How does hypoxia affect cerebral metabolism?</a:t>
            </a:r>
          </a:p>
          <a:p>
            <a:pPr algn="l"/>
            <a:r>
              <a:rPr lang="en-US" sz="2800" b="1" dirty="0"/>
              <a:t>•After a brief period of hypoxia:</a:t>
            </a:r>
          </a:p>
          <a:p>
            <a:pPr algn="l"/>
            <a:r>
              <a:rPr lang="en-US" sz="2800" b="1" dirty="0"/>
              <a:t>•There is drastic slowdown in Oxidative Phosphorylation.</a:t>
            </a:r>
          </a:p>
          <a:p>
            <a:pPr algn="l"/>
            <a:r>
              <a:rPr lang="en-US" sz="2800" b="1" dirty="0"/>
              <a:t> •Rate of Glycolysis is increased.</a:t>
            </a:r>
          </a:p>
          <a:p>
            <a:pPr algn="l"/>
            <a:r>
              <a:rPr lang="en-US" sz="2800" b="1" dirty="0"/>
              <a:t>•Lactic acid production is increased, which can consequently lead to intracellular acidosis.</a:t>
            </a:r>
          </a:p>
          <a:p>
            <a:pPr algn="l"/>
            <a:r>
              <a:rPr lang="en-US" sz="2800" b="1" dirty="0"/>
              <a:t>•These changes are due to the Pasteur effect.</a:t>
            </a:r>
          </a:p>
          <a:p>
            <a:pPr algn="l"/>
            <a:r>
              <a:rPr lang="en-US" sz="2800" b="1" dirty="0"/>
              <a:t>•Inhibition of Glycolysis in the presence of oxygen.</a:t>
            </a:r>
          </a:p>
          <a:p>
            <a:pPr algn="l"/>
            <a:r>
              <a:rPr lang="en-US" sz="2800" b="1" dirty="0"/>
              <a:t>•Pasteur effect reflects the increased energy yield obtained via Aerobic metabolism of glucose as </a:t>
            </a:r>
          </a:p>
          <a:p>
            <a:pPr algn="l"/>
            <a:r>
              <a:rPr lang="en-US" sz="2800" b="1" dirty="0"/>
              <a:t>compared to Anaerobic metabolism.</a:t>
            </a:r>
          </a:p>
        </p:txBody>
      </p:sp>
    </p:spTree>
    <p:extLst>
      <p:ext uri="{BB962C8B-B14F-4D97-AF65-F5344CB8AC3E}">
        <p14:creationId xmlns:p14="http://schemas.microsoft.com/office/powerpoint/2010/main" val="2396818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88640"/>
            <a:ext cx="8712968" cy="6186309"/>
          </a:xfrm>
          <a:prstGeom prst="rect">
            <a:avLst/>
          </a:prstGeom>
        </p:spPr>
        <p:txBody>
          <a:bodyPr wrap="square">
            <a:spAutoFit/>
          </a:bodyPr>
          <a:lstStyle/>
          <a:p>
            <a:pPr algn="l"/>
            <a:r>
              <a:rPr lang="en-US" sz="4400" b="1" dirty="0"/>
              <a:t>•Hypoxia causes an increase in Glucose utilization from cerebral blood stream, followed by a decrease in cerebral glucose concentration.</a:t>
            </a:r>
          </a:p>
          <a:p>
            <a:pPr algn="l"/>
            <a:r>
              <a:rPr lang="en-US" sz="4400" b="1" dirty="0"/>
              <a:t>•Resulting is an increase in Lactic acid production in cerebral tissue.</a:t>
            </a:r>
          </a:p>
          <a:p>
            <a:pPr algn="l"/>
            <a:r>
              <a:rPr lang="en-US" sz="4400" b="1" dirty="0"/>
              <a:t>•Gradual increase in Spinal fluid Lactate level occurs during hypoxia.</a:t>
            </a:r>
            <a:endParaRPr lang="ar-EG" sz="4400" b="1" dirty="0"/>
          </a:p>
        </p:txBody>
      </p:sp>
    </p:spTree>
    <p:extLst>
      <p:ext uri="{BB962C8B-B14F-4D97-AF65-F5344CB8AC3E}">
        <p14:creationId xmlns:p14="http://schemas.microsoft.com/office/powerpoint/2010/main" val="1521451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وان 1"/>
          <p:cNvSpPr>
            <a:spLocks noGrp="1"/>
          </p:cNvSpPr>
          <p:nvPr>
            <p:ph type="title"/>
          </p:nvPr>
        </p:nvSpPr>
        <p:spPr/>
        <p:txBody>
          <a:bodyPr/>
          <a:lstStyle/>
          <a:p>
            <a:pPr algn="l" eaLnBrk="1" hangingPunct="1"/>
            <a:r>
              <a:rPr lang="en-US" b="1">
                <a:solidFill>
                  <a:srgbClr val="FF0000"/>
                </a:solidFill>
                <a:cs typeface="Times New Roman" pitchFamily="18" charset="0"/>
              </a:rPr>
              <a:t>Quiz</a:t>
            </a:r>
            <a:endParaRPr lang="ar-EG" b="1">
              <a:solidFill>
                <a:srgbClr val="FF0000"/>
              </a:solidFill>
            </a:endParaRPr>
          </a:p>
        </p:txBody>
      </p:sp>
      <p:sp>
        <p:nvSpPr>
          <p:cNvPr id="16387" name="عنصر نائب للمحتوى 2"/>
          <p:cNvSpPr>
            <a:spLocks noGrp="1"/>
          </p:cNvSpPr>
          <p:nvPr>
            <p:ph idx="1"/>
          </p:nvPr>
        </p:nvSpPr>
        <p:spPr/>
        <p:txBody>
          <a:bodyPr/>
          <a:lstStyle/>
          <a:p>
            <a:pPr marL="0" indent="0" algn="l" eaLnBrk="1" hangingPunct="1">
              <a:buFont typeface="Arial" pitchFamily="34" charset="0"/>
              <a:buNone/>
            </a:pPr>
            <a:r>
              <a:rPr lang="en-US">
                <a:cs typeface="Arial" pitchFamily="34" charset="0"/>
              </a:rPr>
              <a:t>1.The main substrate used for brain energy production is:</a:t>
            </a:r>
          </a:p>
          <a:p>
            <a:pPr marL="0" indent="0" algn="l" eaLnBrk="1" hangingPunct="1">
              <a:buFont typeface="Arial" pitchFamily="34" charset="0"/>
              <a:buNone/>
            </a:pPr>
            <a:r>
              <a:rPr lang="en-US">
                <a:cs typeface="Arial" pitchFamily="34" charset="0"/>
              </a:rPr>
              <a:t>A-glucose</a:t>
            </a:r>
          </a:p>
          <a:p>
            <a:pPr marL="0" indent="0" algn="l" eaLnBrk="1" hangingPunct="1">
              <a:buFont typeface="Arial" pitchFamily="34" charset="0"/>
              <a:buNone/>
            </a:pPr>
            <a:r>
              <a:rPr lang="en-US">
                <a:cs typeface="Arial" pitchFamily="34" charset="0"/>
              </a:rPr>
              <a:t>B-mannose</a:t>
            </a:r>
          </a:p>
          <a:p>
            <a:pPr marL="0" indent="0" algn="l" eaLnBrk="1" hangingPunct="1">
              <a:buFont typeface="Arial" pitchFamily="34" charset="0"/>
              <a:buNone/>
            </a:pPr>
            <a:r>
              <a:rPr lang="en-US">
                <a:cs typeface="Arial" pitchFamily="34" charset="0"/>
              </a:rPr>
              <a:t>c- amino acids</a:t>
            </a:r>
          </a:p>
          <a:p>
            <a:pPr marL="0" indent="0" algn="l" eaLnBrk="1" hangingPunct="1">
              <a:buFont typeface="Arial" pitchFamily="34" charset="0"/>
              <a:buNone/>
            </a:pPr>
            <a:r>
              <a:rPr lang="en-US">
                <a:cs typeface="Arial" pitchFamily="34" charset="0"/>
              </a:rPr>
              <a:t>D-starch</a:t>
            </a:r>
            <a:endParaRPr lang="ar-EG"/>
          </a:p>
        </p:txBody>
      </p:sp>
    </p:spTree>
    <p:extLst>
      <p:ext uri="{BB962C8B-B14F-4D97-AF65-F5344CB8AC3E}">
        <p14:creationId xmlns:p14="http://schemas.microsoft.com/office/powerpoint/2010/main" val="2774232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9275"/>
            <a:ext cx="8229600" cy="5576888"/>
          </a:xfrm>
        </p:spPr>
        <p:txBody>
          <a:bodyPr rtlCol="1">
            <a:normAutofit fontScale="92500" lnSpcReduction="10000"/>
          </a:bodyPr>
          <a:lstStyle/>
          <a:p>
            <a:pPr marL="0" indent="0" algn="l" eaLnBrk="1" fontAlgn="auto" hangingPunct="1">
              <a:spcAft>
                <a:spcPts val="0"/>
              </a:spcAft>
              <a:buFont typeface="Arial" pitchFamily="34" charset="0"/>
              <a:buNone/>
              <a:defRPr/>
            </a:pPr>
            <a:r>
              <a:rPr lang="en-US" dirty="0"/>
              <a:t>2-In hypoxic states, there is increase in</a:t>
            </a:r>
          </a:p>
          <a:p>
            <a:pPr marL="0" indent="0" algn="l" eaLnBrk="1" fontAlgn="auto" hangingPunct="1">
              <a:spcAft>
                <a:spcPts val="0"/>
              </a:spcAft>
              <a:buFont typeface="Arial" pitchFamily="34" charset="0"/>
              <a:buNone/>
              <a:defRPr/>
            </a:pPr>
            <a:r>
              <a:rPr lang="en-US" dirty="0"/>
              <a:t>a-spinal fluid glucose</a:t>
            </a:r>
          </a:p>
          <a:p>
            <a:pPr marL="0" indent="0" algn="l" eaLnBrk="1" fontAlgn="auto" hangingPunct="1">
              <a:spcAft>
                <a:spcPts val="0"/>
              </a:spcAft>
              <a:buFont typeface="Arial" pitchFamily="34" charset="0"/>
              <a:buNone/>
              <a:defRPr/>
            </a:pPr>
            <a:r>
              <a:rPr lang="en-US" dirty="0"/>
              <a:t>b-spinal fluid lactate</a:t>
            </a:r>
          </a:p>
          <a:p>
            <a:pPr marL="0" indent="0" algn="l" eaLnBrk="1" fontAlgn="auto" hangingPunct="1">
              <a:spcAft>
                <a:spcPts val="0"/>
              </a:spcAft>
              <a:buFont typeface="Arial" pitchFamily="34" charset="0"/>
              <a:buNone/>
              <a:defRPr/>
            </a:pPr>
            <a:r>
              <a:rPr lang="en-US" dirty="0"/>
              <a:t>c-brain amino acids</a:t>
            </a:r>
          </a:p>
          <a:p>
            <a:pPr marL="0" indent="0" algn="l" eaLnBrk="1" fontAlgn="auto" hangingPunct="1">
              <a:spcAft>
                <a:spcPts val="0"/>
              </a:spcAft>
              <a:buFont typeface="Arial" pitchFamily="34" charset="0"/>
              <a:buNone/>
              <a:defRPr/>
            </a:pPr>
            <a:r>
              <a:rPr lang="en-US" dirty="0"/>
              <a:t>d-brain glucose</a:t>
            </a:r>
          </a:p>
          <a:p>
            <a:pPr marL="0" indent="0" algn="l" eaLnBrk="1" fontAlgn="auto" hangingPunct="1">
              <a:spcAft>
                <a:spcPts val="0"/>
              </a:spcAft>
              <a:buFont typeface="Arial" pitchFamily="34" charset="0"/>
              <a:buNone/>
              <a:defRPr/>
            </a:pPr>
            <a:r>
              <a:rPr lang="en-US" dirty="0"/>
              <a:t>3-Consciousness loss during Cerebral blood flow interruption due to:</a:t>
            </a:r>
          </a:p>
          <a:p>
            <a:pPr marL="0" indent="0" algn="l" eaLnBrk="1" fontAlgn="auto" hangingPunct="1">
              <a:spcAft>
                <a:spcPts val="0"/>
              </a:spcAft>
              <a:buFont typeface="Arial" pitchFamily="34" charset="0"/>
              <a:buNone/>
              <a:defRPr/>
            </a:pPr>
            <a:r>
              <a:rPr lang="en-US" dirty="0"/>
              <a:t>A-Lack of oxygen</a:t>
            </a:r>
          </a:p>
          <a:p>
            <a:pPr marL="0" indent="0" algn="l" eaLnBrk="1" fontAlgn="auto" hangingPunct="1">
              <a:spcAft>
                <a:spcPts val="0"/>
              </a:spcAft>
              <a:buFont typeface="Arial" pitchFamily="34" charset="0"/>
              <a:buNone/>
              <a:defRPr/>
            </a:pPr>
            <a:r>
              <a:rPr lang="en-US" dirty="0"/>
              <a:t>B-Lack of glucose</a:t>
            </a:r>
          </a:p>
          <a:p>
            <a:pPr marL="0" indent="0" algn="l" eaLnBrk="1" fontAlgn="auto" hangingPunct="1">
              <a:spcAft>
                <a:spcPts val="0"/>
              </a:spcAft>
              <a:buFont typeface="Arial" pitchFamily="34" charset="0"/>
              <a:buNone/>
              <a:defRPr/>
            </a:pPr>
            <a:r>
              <a:rPr lang="en-US" dirty="0"/>
              <a:t>C-Lack of glutamate</a:t>
            </a:r>
          </a:p>
          <a:p>
            <a:pPr marL="0" indent="0" algn="l" eaLnBrk="1" fontAlgn="auto" hangingPunct="1">
              <a:spcAft>
                <a:spcPts val="0"/>
              </a:spcAft>
              <a:buFont typeface="Arial" pitchFamily="34" charset="0"/>
              <a:buNone/>
              <a:defRPr/>
            </a:pPr>
            <a:r>
              <a:rPr lang="en-US" dirty="0"/>
              <a:t>D-lack of serotonin</a:t>
            </a:r>
            <a:endParaRPr lang="ar-EG" dirty="0"/>
          </a:p>
        </p:txBody>
      </p:sp>
    </p:spTree>
    <p:extLst>
      <p:ext uri="{BB962C8B-B14F-4D97-AF65-F5344CB8AC3E}">
        <p14:creationId xmlns:p14="http://schemas.microsoft.com/office/powerpoint/2010/main" val="2424495225"/>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1060</Words>
  <Application>Microsoft Office PowerPoint</Application>
  <PresentationFormat>On-screen Show (4:3)</PresentationFormat>
  <Paragraphs>106</Paragraphs>
  <Slides>16</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16</vt:i4>
      </vt:variant>
    </vt:vector>
  </HeadingPairs>
  <TitlesOfParts>
    <vt:vector size="21" baseType="lpstr">
      <vt:lpstr>Arial</vt:lpstr>
      <vt:lpstr>Calibri</vt:lpstr>
      <vt:lpstr>نسق Office</vt:lpstr>
      <vt:lpstr>1_نسق Office</vt:lpstr>
      <vt:lpstr>2_نسق Office</vt:lpstr>
      <vt:lpstr>Brain Metabolism</vt:lpstr>
      <vt:lpstr>Topics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Quiz</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Salman</dc:creator>
  <cp:lastModifiedBy>Mohamed Aboghareb</cp:lastModifiedBy>
  <cp:revision>35</cp:revision>
  <dcterms:created xsi:type="dcterms:W3CDTF">2020-10-26T07:57:54Z</dcterms:created>
  <dcterms:modified xsi:type="dcterms:W3CDTF">2020-11-24T19:11:55Z</dcterms:modified>
</cp:coreProperties>
</file>