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0"/>
  </p:notesMasterIdLst>
  <p:sldIdLst>
    <p:sldId id="329" r:id="rId2"/>
    <p:sldId id="351" r:id="rId3"/>
    <p:sldId id="352" r:id="rId4"/>
    <p:sldId id="345" r:id="rId5"/>
    <p:sldId id="384" r:id="rId6"/>
    <p:sldId id="385" r:id="rId7"/>
    <p:sldId id="386" r:id="rId8"/>
    <p:sldId id="387" r:id="rId9"/>
    <p:sldId id="379" r:id="rId10"/>
    <p:sldId id="388" r:id="rId11"/>
    <p:sldId id="389" r:id="rId12"/>
    <p:sldId id="346" r:id="rId13"/>
    <p:sldId id="390" r:id="rId14"/>
    <p:sldId id="353" r:id="rId15"/>
    <p:sldId id="391" r:id="rId16"/>
    <p:sldId id="347" r:id="rId17"/>
    <p:sldId id="348" r:id="rId18"/>
    <p:sldId id="356" r:id="rId19"/>
    <p:sldId id="358" r:id="rId20"/>
    <p:sldId id="305" r:id="rId21"/>
    <p:sldId id="349" r:id="rId22"/>
    <p:sldId id="357" r:id="rId23"/>
    <p:sldId id="359" r:id="rId24"/>
    <p:sldId id="365" r:id="rId25"/>
    <p:sldId id="366" r:id="rId26"/>
    <p:sldId id="306" r:id="rId27"/>
    <p:sldId id="339" r:id="rId28"/>
    <p:sldId id="341" r:id="rId29"/>
    <p:sldId id="340" r:id="rId30"/>
    <p:sldId id="382" r:id="rId31"/>
    <p:sldId id="381" r:id="rId32"/>
    <p:sldId id="368" r:id="rId33"/>
    <p:sldId id="369" r:id="rId34"/>
    <p:sldId id="370" r:id="rId35"/>
    <p:sldId id="371" r:id="rId36"/>
    <p:sldId id="308" r:id="rId37"/>
    <p:sldId id="372" r:id="rId38"/>
    <p:sldId id="312" r:id="rId39"/>
    <p:sldId id="392" r:id="rId40"/>
    <p:sldId id="393" r:id="rId41"/>
    <p:sldId id="309" r:id="rId42"/>
    <p:sldId id="397" r:id="rId43"/>
    <p:sldId id="394" r:id="rId44"/>
    <p:sldId id="311" r:id="rId45"/>
    <p:sldId id="313" r:id="rId46"/>
    <p:sldId id="395" r:id="rId47"/>
    <p:sldId id="396" r:id="rId48"/>
    <p:sldId id="373" r:id="rId49"/>
    <p:sldId id="374" r:id="rId50"/>
    <p:sldId id="334" r:id="rId51"/>
    <p:sldId id="375" r:id="rId52"/>
    <p:sldId id="376" r:id="rId53"/>
    <p:sldId id="377" r:id="rId54"/>
    <p:sldId id="425" r:id="rId55"/>
    <p:sldId id="324" r:id="rId56"/>
    <p:sldId id="378" r:id="rId57"/>
    <p:sldId id="326" r:id="rId58"/>
    <p:sldId id="316" r:id="rId59"/>
    <p:sldId id="424" r:id="rId60"/>
    <p:sldId id="327" r:id="rId61"/>
    <p:sldId id="303" r:id="rId62"/>
    <p:sldId id="338" r:id="rId63"/>
    <p:sldId id="317" r:id="rId64"/>
    <p:sldId id="318" r:id="rId65"/>
    <p:sldId id="277" r:id="rId66"/>
    <p:sldId id="398" r:id="rId67"/>
    <p:sldId id="320" r:id="rId68"/>
    <p:sldId id="399" r:id="rId69"/>
    <p:sldId id="400" r:id="rId70"/>
    <p:sldId id="401" r:id="rId71"/>
    <p:sldId id="402" r:id="rId72"/>
    <p:sldId id="322" r:id="rId73"/>
    <p:sldId id="403" r:id="rId74"/>
    <p:sldId id="323" r:id="rId75"/>
    <p:sldId id="404" r:id="rId76"/>
    <p:sldId id="405" r:id="rId77"/>
    <p:sldId id="406" r:id="rId78"/>
    <p:sldId id="407" r:id="rId79"/>
    <p:sldId id="408" r:id="rId80"/>
    <p:sldId id="409" r:id="rId81"/>
    <p:sldId id="410" r:id="rId82"/>
    <p:sldId id="411" r:id="rId83"/>
    <p:sldId id="412" r:id="rId84"/>
    <p:sldId id="413" r:id="rId85"/>
    <p:sldId id="292" r:id="rId86"/>
    <p:sldId id="414" r:id="rId87"/>
    <p:sldId id="343" r:id="rId88"/>
    <p:sldId id="415" r:id="rId89"/>
    <p:sldId id="416" r:id="rId90"/>
    <p:sldId id="417" r:id="rId91"/>
    <p:sldId id="418" r:id="rId92"/>
    <p:sldId id="419" r:id="rId93"/>
    <p:sldId id="300" r:id="rId94"/>
    <p:sldId id="420" r:id="rId95"/>
    <p:sldId id="344" r:id="rId96"/>
    <p:sldId id="421" r:id="rId97"/>
    <p:sldId id="422" r:id="rId98"/>
    <p:sldId id="423" r:id="rId9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9D03"/>
    <a:srgbClr val="00CC66"/>
    <a:srgbClr val="D60093"/>
    <a:srgbClr val="6600FF"/>
    <a:srgbClr val="BD056E"/>
    <a:srgbClr val="A6021D"/>
    <a:srgbClr val="FF3300"/>
    <a:srgbClr val="CC00CC"/>
  </p:clrMru>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1" autoAdjust="0"/>
    <p:restoredTop sz="94803" autoAdjust="0"/>
  </p:normalViewPr>
  <p:slideViewPr>
    <p:cSldViewPr>
      <p:cViewPr>
        <p:scale>
          <a:sx n="66" d="100"/>
          <a:sy n="66" d="100"/>
        </p:scale>
        <p:origin x="-912" y="-2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13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92163"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921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21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92166"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endParaRPr lang="en-US"/>
          </a:p>
        </p:txBody>
      </p:sp>
      <p:sp>
        <p:nvSpPr>
          <p:cNvPr id="92167"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fld id="{F2995E75-DE47-4D66-931B-734F82DA1771}" type="slidenum">
              <a:rPr lang="ar-SA"/>
              <a:pPr/>
              <a:t>‹#›</a:t>
            </a:fld>
            <a:endParaRPr lang="en-GB"/>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r" rtl="1" fontAlgn="base">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r" rtl="1" fontAlgn="base">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r" rtl="1" fontAlgn="base">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r" rtl="1" fontAlgn="base">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BC8A98-4276-4881-B013-7C3C58798590}" type="slidenum">
              <a:rPr lang="ar-SA"/>
              <a:pPr/>
              <a:t>1</a:t>
            </a:fld>
            <a:endParaRPr lang="en-GB"/>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B4CEC4-1CE8-4ED0-8E0F-9AFAF09B07B7}" type="slidenum">
              <a:rPr lang="ar-SA"/>
              <a:pPr/>
              <a:t>8</a:t>
            </a:fld>
            <a:endParaRPr lang="en-GB"/>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ar-E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2C611E-FCCF-402A-8B16-5833B195FD38}" type="slidenum">
              <a:rPr lang="ar-SA"/>
              <a:pPr/>
              <a:t>20</a:t>
            </a:fld>
            <a:endParaRPr lang="en-GB"/>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ar-E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2E2B89-C0E0-498E-8438-951172FA1AAE}" type="slidenum">
              <a:rPr lang="ar-SA"/>
              <a:pPr/>
              <a:t>26</a:t>
            </a:fld>
            <a:endParaRPr lang="en-GB"/>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ar-EG"/>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3145BD-E195-4170-A980-F169159492EC}" type="slidenum">
              <a:rPr lang="ar-SA"/>
              <a:pPr/>
              <a:t>27</a:t>
            </a:fld>
            <a:endParaRPr lang="en-GB"/>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ar-EG"/>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C0207C-B116-44D2-9D41-2A46E6637F6A}" type="slidenum">
              <a:rPr lang="ar-SA"/>
              <a:pPr/>
              <a:t>28</a:t>
            </a:fld>
            <a:endParaRPr lang="en-GB"/>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ar-EG"/>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CD4E11-2A68-4E57-8955-CE852A5B78DA}" type="slidenum">
              <a:rPr lang="ar-SA"/>
              <a:pPr/>
              <a:t>29</a:t>
            </a:fld>
            <a:endParaRPr lang="en-GB"/>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ar-EG"/>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A5ECFD-283B-422B-8CD1-022A9128F786}" type="slidenum">
              <a:rPr lang="ar-SA"/>
              <a:pPr/>
              <a:t>36</a:t>
            </a:fld>
            <a:endParaRPr lang="en-GB"/>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ar-EG"/>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30B927-1782-409F-9273-AEE913D6CBFC}" type="slidenum">
              <a:rPr lang="ar-SA"/>
              <a:pPr/>
              <a:t>38</a:t>
            </a:fld>
            <a:endParaRPr lang="en-GB"/>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3AC781-9090-4FAF-B251-F4F2D0A75B7B}" type="slidenum">
              <a:rPr lang="ar-SA"/>
              <a:pPr/>
              <a:t>41</a:t>
            </a:fld>
            <a:endParaRPr lang="en-GB"/>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1348EE-BE83-4877-8A0E-0633AAA8BC7C}" type="slidenum">
              <a:rPr lang="ar-SA"/>
              <a:pPr/>
              <a:t>44</a:t>
            </a:fld>
            <a:endParaRPr lang="en-GB"/>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D08641-B9CE-4A92-8AA7-42852063745D}" type="slidenum">
              <a:rPr lang="ar-SA"/>
              <a:pPr/>
              <a:t>45</a:t>
            </a:fld>
            <a:endParaRPr lang="en-GB"/>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D87FF-F5C4-4843-A517-31D7DC2D5687}" type="slidenum">
              <a:rPr lang="ar-SA"/>
              <a:pPr/>
              <a:t>50</a:t>
            </a:fld>
            <a:endParaRPr lang="en-GB"/>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C58904-7383-4B47-B5A2-A0DFF301387D}" type="slidenum">
              <a:rPr lang="ar-SA"/>
              <a:pPr/>
              <a:t>55</a:t>
            </a:fld>
            <a:endParaRPr lang="en-GB"/>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8F54C5-C8D7-4C6F-B95D-0B37B4D9964B}" type="slidenum">
              <a:rPr lang="ar-SA"/>
              <a:pPr/>
              <a:t>57</a:t>
            </a:fld>
            <a:endParaRPr lang="en-GB"/>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0BC36-36A0-41CC-8EB5-FD006D0C2366}" type="slidenum">
              <a:rPr lang="ar-SA"/>
              <a:pPr/>
              <a:t>58</a:t>
            </a:fld>
            <a:endParaRPr lang="en-GB"/>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E83C32-FFD9-46C0-9250-F65AFC9B2F0C}" type="slidenum">
              <a:rPr lang="ar-SA"/>
              <a:pPr/>
              <a:t>60</a:t>
            </a:fld>
            <a:endParaRPr lang="en-GB"/>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B755E7-4937-4780-AFF6-7E8257570191}" type="slidenum">
              <a:rPr lang="ar-SA"/>
              <a:pPr/>
              <a:t>61</a:t>
            </a:fld>
            <a:endParaRPr lang="en-GB"/>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ar-EG"/>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CE5706-89BA-450D-9901-5AAD810FDD5E}" type="slidenum">
              <a:rPr lang="ar-SA"/>
              <a:pPr/>
              <a:t>62</a:t>
            </a:fld>
            <a:endParaRPr lang="en-GB"/>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4F4C01-7DE7-463D-8E62-346921F7B73D}" type="slidenum">
              <a:rPr lang="ar-SA"/>
              <a:pPr/>
              <a:t>63</a:t>
            </a:fld>
            <a:endParaRPr lang="en-GB"/>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7FFB04-5A8A-4091-A2B0-015E61C3F2A0}" type="slidenum">
              <a:rPr lang="ar-SA"/>
              <a:pPr/>
              <a:t>64</a:t>
            </a:fld>
            <a:endParaRPr lang="en-GB"/>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EC5789-CD11-4AF8-AC37-5900236A6EE5}" type="slidenum">
              <a:rPr lang="ar-SA"/>
              <a:pPr/>
              <a:t>65</a:t>
            </a:fld>
            <a:endParaRPr lang="en-GB"/>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7928EC-5816-4565-B13C-3E2FB10CBB06}" type="slidenum">
              <a:rPr lang="ar-SA"/>
              <a:pPr/>
              <a:t>67</a:t>
            </a:fld>
            <a:endParaRPr lang="en-GB"/>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9F71C9-0C93-49B4-BDC9-67B3D813E8F8}" type="slidenum">
              <a:rPr lang="ar-SA"/>
              <a:pPr/>
              <a:t>72</a:t>
            </a:fld>
            <a:endParaRPr lang="en-GB"/>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D1214F-2518-455D-94F4-AC7B9E9C67B6}" type="slidenum">
              <a:rPr lang="ar-SA"/>
              <a:pPr/>
              <a:t>74</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C3F683-F59E-40AF-9ED8-BC23261FB12A}" type="slidenum">
              <a:rPr lang="ar-SA"/>
              <a:pPr/>
              <a:t>85</a:t>
            </a:fld>
            <a:endParaRPr lang="en-GB"/>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7A88EE-1F49-492C-BBBF-D3C7597E9C22}" type="slidenum">
              <a:rPr lang="ar-SA"/>
              <a:pPr/>
              <a:t>87</a:t>
            </a:fld>
            <a:endParaRPr lang="en-GB"/>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17E35D-5A35-408A-8CDB-D0C60ADCEF0F}" type="slidenum">
              <a:rPr lang="ar-SA"/>
              <a:pPr/>
              <a:t>93</a:t>
            </a:fld>
            <a:endParaRPr lang="en-GB"/>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ar-EG"/>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523B3E-6D4B-4793-AE7E-BAF9FB21D4DB}" type="slidenum">
              <a:rPr lang="ar-SA"/>
              <a:pPr/>
              <a:t>95</a:t>
            </a:fld>
            <a:endParaRPr lang="en-GB"/>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sz="quarter"/>
          </p:nvPr>
        </p:nvSpPr>
        <p:spPr>
          <a:xfrm>
            <a:off x="3581400" y="685800"/>
            <a:ext cx="5561013" cy="3352800"/>
          </a:xfrm>
        </p:spPr>
        <p:txBody>
          <a:bodyPr/>
          <a:lstStyle>
            <a:lvl1pPr>
              <a:defRPr>
                <a:solidFill>
                  <a:schemeClr val="bg2"/>
                </a:solidFill>
                <a:effectLst>
                  <a:outerShdw blurRad="38100" dist="38100" dir="2700000" algn="tl">
                    <a:srgbClr val="000000"/>
                  </a:outerShdw>
                </a:effectLst>
              </a:defRPr>
            </a:lvl1pPr>
          </a:lstStyle>
          <a:p>
            <a:r>
              <a:rPr lang="en-US" smtClean="0"/>
              <a:t>Click to edit Master title style</a:t>
            </a:r>
            <a:endParaRPr lang="en-US"/>
          </a:p>
        </p:txBody>
      </p:sp>
      <p:sp>
        <p:nvSpPr>
          <p:cNvPr id="11267" name="Rectangle 3"/>
          <p:cNvSpPr>
            <a:spLocks noGrp="1" noChangeArrowheads="1"/>
          </p:cNvSpPr>
          <p:nvPr>
            <p:ph type="subTitle" sz="quarter" idx="1"/>
          </p:nvPr>
        </p:nvSpPr>
        <p:spPr>
          <a:xfrm>
            <a:off x="5181600" y="4038600"/>
            <a:ext cx="3960813" cy="1752600"/>
          </a:xfrm>
          <a:ln w="9525">
            <a:headEnd/>
            <a:tailEnd/>
          </a:ln>
        </p:spPr>
        <p:txBody>
          <a:bodyPr lIns="92075" tIns="46038" rIns="92075" bIns="46038" anchor="ctr"/>
          <a:lstStyle>
            <a:lvl1pPr marL="0" indent="0" algn="ctr">
              <a:buFont typeface="Wingdings" pitchFamily="2" charset="2"/>
              <a:buNone/>
              <a:defRPr>
                <a:solidFill>
                  <a:schemeClr val="bg2"/>
                </a:solidFill>
              </a:defRPr>
            </a:lvl1pPr>
          </a:lstStyle>
          <a:p>
            <a:r>
              <a:rPr lang="en-US" smtClean="0"/>
              <a:t>Click to edit Master subtitle style</a:t>
            </a:r>
            <a:endParaRPr lang="en-US"/>
          </a:p>
        </p:txBody>
      </p:sp>
      <p:sp>
        <p:nvSpPr>
          <p:cNvPr id="11268" name="Rectangle 4"/>
          <p:cNvSpPr>
            <a:spLocks noGrp="1" noChangeArrowheads="1"/>
          </p:cNvSpPr>
          <p:nvPr>
            <p:ph type="dt" sz="quarter" idx="2"/>
          </p:nvPr>
        </p:nvSpPr>
        <p:spPr>
          <a:xfrm>
            <a:off x="685800" y="6248400"/>
            <a:ext cx="1905000" cy="457200"/>
          </a:xfrm>
        </p:spPr>
        <p:txBody>
          <a:bodyPr/>
          <a:lstStyle>
            <a:lvl1pPr>
              <a:defRPr>
                <a:solidFill>
                  <a:srgbClr val="EAEAEA"/>
                </a:solidFill>
              </a:defRPr>
            </a:lvl1pPr>
          </a:lstStyle>
          <a:p>
            <a:endParaRPr lang="en-US"/>
          </a:p>
        </p:txBody>
      </p:sp>
      <p:sp>
        <p:nvSpPr>
          <p:cNvPr id="11269" name="Rectangle 5"/>
          <p:cNvSpPr>
            <a:spLocks noGrp="1" noChangeArrowheads="1"/>
          </p:cNvSpPr>
          <p:nvPr>
            <p:ph type="ftr" sz="quarter" idx="3"/>
          </p:nvPr>
        </p:nvSpPr>
        <p:spPr>
          <a:xfrm>
            <a:off x="3124200" y="6248400"/>
            <a:ext cx="2895600" cy="457200"/>
          </a:xfrm>
        </p:spPr>
        <p:txBody>
          <a:bodyPr/>
          <a:lstStyle>
            <a:lvl1pPr>
              <a:defRPr>
                <a:solidFill>
                  <a:srgbClr val="EAEAEA"/>
                </a:solidFill>
              </a:defRPr>
            </a:lvl1pPr>
          </a:lstStyle>
          <a:p>
            <a:endParaRPr lang="en-US"/>
          </a:p>
        </p:txBody>
      </p:sp>
      <p:sp>
        <p:nvSpPr>
          <p:cNvPr id="11270" name="Rectangle 6"/>
          <p:cNvSpPr>
            <a:spLocks noGrp="1" noChangeArrowheads="1"/>
          </p:cNvSpPr>
          <p:nvPr>
            <p:ph type="sldNum" sz="quarter" idx="4"/>
          </p:nvPr>
        </p:nvSpPr>
        <p:spPr>
          <a:xfrm>
            <a:off x="6553200" y="6248400"/>
            <a:ext cx="1905000" cy="457200"/>
          </a:xfrm>
        </p:spPr>
        <p:txBody>
          <a:bodyPr/>
          <a:lstStyle>
            <a:lvl1pPr>
              <a:defRPr>
                <a:solidFill>
                  <a:srgbClr val="EAEAEA"/>
                </a:solidFill>
              </a:defRPr>
            </a:lvl1pPr>
          </a:lstStyle>
          <a:p>
            <a:fld id="{2A2C0BA7-D3A1-47E9-ABD2-135EE1BCFD28}" type="slidenum">
              <a:rPr lang="ar-SA" smtClean="0"/>
              <a:pPr/>
              <a:t>‹#›</a:t>
            </a:fld>
            <a:endParaRPr lang="en-US"/>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54AD54-7F58-4C5E-BBEA-404C80A5C1FB}" type="slidenum">
              <a:rPr lang="ar-SA" smtClean="0"/>
              <a:pPr/>
              <a:t>‹#›</a:t>
            </a:fld>
            <a:endParaRPr lang="en-US"/>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DBF1B1-9C96-4721-97B2-E4DF54F5B79C}" type="slidenum">
              <a:rPr lang="ar-SA" smtClean="0"/>
              <a:pPr/>
              <a:t>‹#›</a:t>
            </a:fld>
            <a:endParaRPr lang="en-US"/>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13716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52578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011B943-E73D-449D-835F-78C22DD157F4}" type="slidenum">
              <a:rPr lang="ar-SA" smtClean="0"/>
              <a:pPr/>
              <a:t>‹#›</a:t>
            </a:fld>
            <a:endParaRPr lang="en-US"/>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C446EA4-8D13-4EBA-963F-B00DAEF05205}" type="slidenum">
              <a:rPr lang="ar-SA" smtClean="0"/>
              <a:pPr/>
              <a:t>‹#›</a:t>
            </a:fld>
            <a:endParaRPr lang="en-US"/>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5F757E6-7D40-43F3-B16B-7CCBFCF0398F}" type="slidenum">
              <a:rPr lang="ar-SA" smtClean="0"/>
              <a:pPr/>
              <a:t>‹#›</a:t>
            </a:fld>
            <a:endParaRPr lang="en-US"/>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A99A95D-3F6B-4550-B7E7-C94A5387BC3D}" type="slidenum">
              <a:rPr lang="ar-SA" smtClean="0"/>
              <a:pPr/>
              <a:t>‹#›</a:t>
            </a:fld>
            <a:endParaRPr lang="en-US"/>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A3F526C-A79C-488F-9825-C14F2A2964D1}" type="slidenum">
              <a:rPr lang="ar-SA" smtClean="0"/>
              <a:pPr/>
              <a:t>‹#›</a:t>
            </a:fld>
            <a:endParaRPr lang="en-US"/>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88C3ED7-1357-4F52-8336-D17F1A9BB7A0}" type="slidenum">
              <a:rPr lang="ar-SA" smtClean="0"/>
              <a:pPr/>
              <a:t>‹#›</a:t>
            </a:fld>
            <a:endParaRPr lang="en-US"/>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BB24AF-4D15-45C8-A26E-83841D5CA392}" type="slidenum">
              <a:rPr lang="ar-SA" smtClean="0"/>
              <a:pPr/>
              <a:t>‹#›</a:t>
            </a:fld>
            <a:endParaRPr lang="en-US"/>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533400"/>
            <a:ext cx="1905000" cy="5562600"/>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1371600" y="533400"/>
            <a:ext cx="55626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271D04-5B62-496B-A8E1-3FDDDCFE4DB1}" type="slidenum">
              <a:rPr lang="ar-SA" smtClean="0"/>
              <a:pPr/>
              <a:t>‹#›</a:t>
            </a:fld>
            <a:endParaRPr lang="en-US"/>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1371600" y="533400"/>
            <a:ext cx="75438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243" name="Rectangle 3"/>
          <p:cNvSpPr>
            <a:spLocks noGrp="1" noChangeArrowheads="1"/>
          </p:cNvSpPr>
          <p:nvPr>
            <p:ph type="dt" sz="half" idx="2"/>
          </p:nvPr>
        </p:nvSpPr>
        <p:spPr bwMode="auto">
          <a:xfrm>
            <a:off x="1371600" y="6248400"/>
            <a:ext cx="16764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a:lvl1pPr>
          </a:lstStyle>
          <a:p>
            <a:endParaRPr lang="en-US"/>
          </a:p>
        </p:txBody>
      </p:sp>
      <p:sp>
        <p:nvSpPr>
          <p:cNvPr id="10244" name="Rectangle 4"/>
          <p:cNvSpPr>
            <a:spLocks noGrp="1" noChangeArrowheads="1"/>
          </p:cNvSpPr>
          <p:nvPr>
            <p:ph type="ftr" sz="quarter" idx="3"/>
          </p:nvPr>
        </p:nvSpPr>
        <p:spPr bwMode="auto">
          <a:xfrm>
            <a:off x="3429000" y="6248400"/>
            <a:ext cx="3429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spcBef>
                <a:spcPct val="50000"/>
              </a:spcBef>
              <a:defRPr sz="1400"/>
            </a:lvl1pPr>
          </a:lstStyle>
          <a:p>
            <a:endParaRPr lang="en-US"/>
          </a:p>
        </p:txBody>
      </p:sp>
      <p:sp>
        <p:nvSpPr>
          <p:cNvPr id="10245" name="Rectangle 5"/>
          <p:cNvSpPr>
            <a:spLocks noGrp="1" noChangeArrowheads="1"/>
          </p:cNvSpPr>
          <p:nvPr>
            <p:ph type="sldNum" sz="quarter" idx="4"/>
          </p:nvPr>
        </p:nvSpPr>
        <p:spPr bwMode="auto">
          <a:xfrm>
            <a:off x="72390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A43F8078-1367-4386-AF1B-250CAF69A66D}" type="slidenum">
              <a:rPr lang="ar-SA" smtClean="0"/>
              <a:pPr/>
              <a:t>‹#›</a:t>
            </a:fld>
            <a:endParaRPr lang="en-US"/>
          </a:p>
        </p:txBody>
      </p:sp>
      <p:pic>
        <p:nvPicPr>
          <p:cNvPr id="10246" name="Picture 6" descr="C:\WINNT\Profiles\rebeccal\Personal\pics\strtegic1.jpg"/>
          <p:cNvPicPr>
            <a:picLocks noChangeAspect="1" noChangeArrowheads="1"/>
          </p:cNvPicPr>
          <p:nvPr/>
        </p:nvPicPr>
        <p:blipFill>
          <a:blip r:embed="rId13" cstate="print"/>
          <a:srcRect/>
          <a:stretch>
            <a:fillRect/>
          </a:stretch>
        </p:blipFill>
        <p:spPr bwMode="auto">
          <a:xfrm>
            <a:off x="0" y="0"/>
            <a:ext cx="1219200" cy="6858000"/>
          </a:xfrm>
          <a:prstGeom prst="rect">
            <a:avLst/>
          </a:prstGeom>
          <a:noFill/>
        </p:spPr>
      </p:pic>
      <p:sp>
        <p:nvSpPr>
          <p:cNvPr id="10247" name="Rectangle 7"/>
          <p:cNvSpPr>
            <a:spLocks noGrp="1" noChangeArrowheads="1"/>
          </p:cNvSpPr>
          <p:nvPr>
            <p:ph type="body" idx="1"/>
          </p:nvPr>
        </p:nvSpPr>
        <p:spPr bwMode="auto">
          <a:xfrm>
            <a:off x="1371600" y="1981200"/>
            <a:ext cx="76200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fade thruBlk="1"/>
  </p:transition>
  <p:txStyles>
    <p:titleStyle>
      <a:lvl1pPr algn="ctr" rtl="1" eaLnBrk="1" fontAlgn="base" hangingPunct="1">
        <a:spcBef>
          <a:spcPct val="0"/>
        </a:spcBef>
        <a:spcAft>
          <a:spcPct val="0"/>
        </a:spcAft>
        <a:defRPr sz="4400">
          <a:solidFill>
            <a:schemeClr val="tx2"/>
          </a:solidFill>
          <a:latin typeface="+mj-lt"/>
          <a:ea typeface="+mj-ea"/>
          <a:cs typeface="+mj-cs"/>
        </a:defRPr>
      </a:lvl1pPr>
      <a:lvl2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2pPr>
      <a:lvl3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3pPr>
      <a:lvl4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4pPr>
      <a:lvl5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5pPr>
      <a:lvl6pPr marL="4572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r" rtl="1" eaLnBrk="1" fontAlgn="base" hangingPunct="1">
        <a:spcBef>
          <a:spcPct val="20000"/>
        </a:spcBef>
        <a:spcAft>
          <a:spcPct val="0"/>
        </a:spcAft>
        <a:buClr>
          <a:schemeClr val="tx2"/>
        </a:buClr>
        <a:buFont typeface="Wingdings" pitchFamily="2" charset="2"/>
        <a:buChar char="w"/>
        <a:defRPr sz="3200">
          <a:solidFill>
            <a:schemeClr val="tx1"/>
          </a:solidFill>
          <a:latin typeface="+mn-lt"/>
          <a:ea typeface="+mn-ea"/>
          <a:cs typeface="+mn-cs"/>
        </a:defRPr>
      </a:lvl1pPr>
      <a:lvl2pPr marL="742950" indent="-285750" algn="r" rtl="1" eaLnBrk="1" fontAlgn="base" hangingPunct="1">
        <a:spcBef>
          <a:spcPct val="20000"/>
        </a:spcBef>
        <a:spcAft>
          <a:spcPct val="0"/>
        </a:spcAft>
        <a:buSzPct val="95000"/>
        <a:buChar char="–"/>
        <a:defRPr sz="2800">
          <a:solidFill>
            <a:schemeClr val="tx1"/>
          </a:solidFill>
          <a:latin typeface="+mn-lt"/>
          <a:cs typeface="+mn-cs"/>
        </a:defRPr>
      </a:lvl2pPr>
      <a:lvl3pPr marL="1143000" indent="-228600" algn="r" rtl="1" eaLnBrk="1" fontAlgn="base" hangingPunct="1">
        <a:spcBef>
          <a:spcPct val="20000"/>
        </a:spcBef>
        <a:spcAft>
          <a:spcPct val="0"/>
        </a:spcAft>
        <a:buChar char="•"/>
        <a:defRPr sz="2400">
          <a:solidFill>
            <a:schemeClr val="tx1"/>
          </a:solidFill>
          <a:latin typeface="+mn-lt"/>
          <a:cs typeface="+mn-cs"/>
        </a:defRPr>
      </a:lvl3pPr>
      <a:lvl4pPr marL="1600200" indent="-228600" algn="r" rtl="1" eaLnBrk="1" fontAlgn="base" hangingPunct="1">
        <a:spcBef>
          <a:spcPct val="20000"/>
        </a:spcBef>
        <a:spcAft>
          <a:spcPct val="0"/>
        </a:spcAft>
        <a:buChar char="–"/>
        <a:defRPr sz="2000">
          <a:solidFill>
            <a:schemeClr val="tx1"/>
          </a:solidFill>
          <a:latin typeface="+mn-lt"/>
          <a:cs typeface="+mn-cs"/>
        </a:defRPr>
      </a:lvl4pPr>
      <a:lvl5pPr marL="2057400" indent="-228600" algn="r" rtl="1" eaLnBrk="1" fontAlgn="base" hangingPunct="1">
        <a:spcBef>
          <a:spcPct val="20000"/>
        </a:spcBef>
        <a:spcAft>
          <a:spcPct val="0"/>
        </a:spcAft>
        <a:buChar char="•"/>
        <a:defRPr sz="2000">
          <a:solidFill>
            <a:schemeClr val="tx1"/>
          </a:solidFill>
          <a:latin typeface="+mn-lt"/>
          <a:cs typeface="+mn-cs"/>
        </a:defRPr>
      </a:lvl5pPr>
      <a:lvl6pPr marL="2514600" indent="-228600" algn="r" rtl="1" eaLnBrk="1" fontAlgn="base" hangingPunct="1">
        <a:spcBef>
          <a:spcPct val="20000"/>
        </a:spcBef>
        <a:spcAft>
          <a:spcPct val="0"/>
        </a:spcAft>
        <a:buChar char="•"/>
        <a:defRPr sz="2000">
          <a:solidFill>
            <a:schemeClr val="tx1"/>
          </a:solidFill>
          <a:latin typeface="+mn-lt"/>
          <a:cs typeface="+mn-cs"/>
        </a:defRPr>
      </a:lvl6pPr>
      <a:lvl7pPr marL="2971800" indent="-228600" algn="r" rtl="1" eaLnBrk="1" fontAlgn="base" hangingPunct="1">
        <a:spcBef>
          <a:spcPct val="20000"/>
        </a:spcBef>
        <a:spcAft>
          <a:spcPct val="0"/>
        </a:spcAft>
        <a:buChar char="•"/>
        <a:defRPr sz="2000">
          <a:solidFill>
            <a:schemeClr val="tx1"/>
          </a:solidFill>
          <a:latin typeface="+mn-lt"/>
          <a:cs typeface="+mn-cs"/>
        </a:defRPr>
      </a:lvl7pPr>
      <a:lvl8pPr marL="3429000" indent="-228600" algn="r" rtl="1" eaLnBrk="1" fontAlgn="base" hangingPunct="1">
        <a:spcBef>
          <a:spcPct val="20000"/>
        </a:spcBef>
        <a:spcAft>
          <a:spcPct val="0"/>
        </a:spcAft>
        <a:buChar char="•"/>
        <a:defRPr sz="2000">
          <a:solidFill>
            <a:schemeClr val="tx1"/>
          </a:solidFill>
          <a:latin typeface="+mn-lt"/>
          <a:cs typeface="+mn-cs"/>
        </a:defRPr>
      </a:lvl8pPr>
      <a:lvl9pPr marL="3886200" indent="-228600" algn="r" rtl="1" eaLnBrk="1" fontAlgn="base" hangingPunct="1">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google.com.eg/url?sa=i&amp;rct=j&amp;q=&amp;esrc=s&amp;source=images&amp;cd=&amp;cad=rja&amp;uact=8&amp;ved=0ahUKEwjOpbC5ve3JAhXGOBQKHYhICQIQjRwIBw&amp;url=http://mscadavers.tumblr.com/post/98851241523/nomnomnom-project-in-the-works-mscadaver&amp;bvm=bv.110151844,d.d2s&amp;psig=AFQjCNHK8CnJoBQ1cKMyPY0y-n9RIUaQSg&amp;ust=1450805386491890"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images.google.com.eg/imgres?imgurl=http://www.californiasids.com/Images/NOAHblanket2.jpg&amp;imgrefurl=http://www.californiasids.com/Universal/MainPage.cfm?P=20&amp;h=600&amp;w=823&amp;sz=80&amp;hl=ar&amp;start=4&amp;um=1&amp;usg=__Ei7oum_UfrG17bkLAQQ60HHBIuU=&amp;tbnid=kMFRu8L2T0ZNyM:&amp;tbnh=105&amp;tbnw=144&amp;prev=/images?q=sudden+infant+death+syndrome&amp;um=1&amp;hl=ar&amp;rlz=1T4RNWN_enEG286EG287&amp;sa=N"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images.google.com.eg/imgres?imgurl=http://www.environmentalhomecenter.com/images/crib.jpg&amp;imgrefurl=http://www.environmentalhomecenter.com/learn.shtml?Directory_Code=projectsmain&amp;Page_Code=kidsroom&amp;h=259&amp;w=391&amp;sz=36&amp;hl=ar&amp;start=17&amp;um=1&amp;usg=__ZEGPcYXCdPKhzWIMcekBGpenUM0=&amp;tbnid=m8q1Z8rMdoKT4M:&amp;tbnh=81&amp;tbnw=123&amp;prev=/images?q=sudden+infant+death+syndrome&amp;um=1&amp;hl=ar&amp;rlz=1T4RNWN_enEG286EG287&amp;sa=N"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WordArt 3" descr="Woven mat"/>
          <p:cNvSpPr>
            <a:spLocks noChangeArrowheads="1" noChangeShapeType="1" noTextEdit="1"/>
          </p:cNvSpPr>
          <p:nvPr/>
        </p:nvSpPr>
        <p:spPr bwMode="auto">
          <a:xfrm>
            <a:off x="1676400" y="1295400"/>
            <a:ext cx="7162800" cy="4191000"/>
          </a:xfrm>
          <a:prstGeom prst="rect">
            <a:avLst/>
          </a:prstGeom>
        </p:spPr>
        <p:txBody>
          <a:bodyPr wrap="none" fromWordArt="1">
            <a:prstTxWarp prst="textInflateTop">
              <a:avLst>
                <a:gd name="adj" fmla="val 5981"/>
              </a:avLst>
            </a:prstTxWarp>
            <a:scene3d>
              <a:camera prst="perspectiveRelaxedModerately"/>
              <a:lightRig rig="threePt" dir="t"/>
            </a:scene3d>
          </a:bodyPr>
          <a:lstStyle/>
          <a:p>
            <a:pPr algn="ctr"/>
            <a:r>
              <a:rPr lang="en-GB" sz="3600" b="1" kern="10" dirty="0">
                <a:ln w="1905"/>
                <a:solidFill>
                  <a:srgbClr val="C00000"/>
                </a:solidFill>
                <a:effectLst>
                  <a:glow rad="228600">
                    <a:schemeClr val="accent1">
                      <a:satMod val="175000"/>
                      <a:alpha val="40000"/>
                    </a:schemeClr>
                  </a:glow>
                  <a:outerShdw blurRad="50800" dist="38100" dir="10800000" algn="r" rotWithShape="0">
                    <a:prstClr val="black">
                      <a:alpha val="40000"/>
                    </a:prstClr>
                  </a:outerShdw>
                </a:effectLst>
              </a:rPr>
              <a:t>Death </a:t>
            </a:r>
            <a:endParaRPr lang="en-GB" sz="3600" b="1" kern="10" dirty="0" smtClean="0">
              <a:ln w="1905"/>
              <a:solidFill>
                <a:srgbClr val="C00000"/>
              </a:solidFill>
              <a:effectLst>
                <a:glow rad="228600">
                  <a:schemeClr val="accent1">
                    <a:satMod val="175000"/>
                    <a:alpha val="40000"/>
                  </a:schemeClr>
                </a:glow>
                <a:outerShdw blurRad="50800" dist="38100" dir="10800000" algn="r" rotWithShape="0">
                  <a:prstClr val="black">
                    <a:alpha val="40000"/>
                  </a:prstClr>
                </a:outerShdw>
              </a:effectLst>
            </a:endParaRPr>
          </a:p>
          <a:p>
            <a:pPr algn="ctr"/>
            <a:r>
              <a:rPr lang="en-GB" sz="3600" b="1" kern="10" dirty="0" smtClean="0">
                <a:ln w="1905"/>
                <a:solidFill>
                  <a:srgbClr val="C00000"/>
                </a:solidFill>
                <a:effectLst>
                  <a:glow rad="228600">
                    <a:schemeClr val="accent1">
                      <a:satMod val="175000"/>
                      <a:alpha val="40000"/>
                    </a:schemeClr>
                  </a:glow>
                  <a:outerShdw blurRad="50800" dist="38100" dir="10800000" algn="r" rotWithShape="0">
                    <a:prstClr val="black">
                      <a:alpha val="40000"/>
                    </a:prstClr>
                  </a:outerShdw>
                </a:effectLst>
              </a:rPr>
              <a:t>and </a:t>
            </a:r>
            <a:endParaRPr lang="en-GB" sz="3600" b="1" kern="10" dirty="0">
              <a:ln w="1905"/>
              <a:solidFill>
                <a:srgbClr val="C00000"/>
              </a:solidFill>
              <a:effectLst>
                <a:glow rad="228600">
                  <a:schemeClr val="accent1">
                    <a:satMod val="175000"/>
                    <a:alpha val="40000"/>
                  </a:schemeClr>
                </a:glow>
                <a:outerShdw blurRad="50800" dist="38100" dir="10800000" algn="r" rotWithShape="0">
                  <a:prstClr val="black">
                    <a:alpha val="40000"/>
                  </a:prstClr>
                </a:outerShdw>
              </a:effectLst>
            </a:endParaRPr>
          </a:p>
          <a:p>
            <a:pPr algn="ctr"/>
            <a:r>
              <a:rPr lang="en-GB" sz="3600" b="1" kern="10" dirty="0">
                <a:ln w="1905"/>
                <a:solidFill>
                  <a:srgbClr val="C00000"/>
                </a:solidFill>
                <a:effectLst>
                  <a:glow rad="228600">
                    <a:schemeClr val="accent1">
                      <a:satMod val="175000"/>
                      <a:alpha val="40000"/>
                    </a:schemeClr>
                  </a:glow>
                  <a:outerShdw blurRad="50800" dist="38100" dir="10800000" algn="r" rotWithShape="0">
                    <a:prstClr val="black">
                      <a:alpha val="40000"/>
                    </a:prstClr>
                  </a:outerShdw>
                </a:effectLst>
              </a:rPr>
              <a:t>Post-mortem Changes</a:t>
            </a:r>
            <a:endParaRPr lang="ar-EG" sz="3600" b="1" kern="10" dirty="0">
              <a:ln w="1905"/>
              <a:solidFill>
                <a:srgbClr val="C00000"/>
              </a:solidFill>
              <a:effectLst>
                <a:glow rad="228600">
                  <a:schemeClr val="accent1">
                    <a:satMod val="175000"/>
                    <a:alpha val="40000"/>
                  </a:schemeClr>
                </a:glow>
                <a:outerShdw blurRad="50800" dist="38100" dir="10800000" algn="r" rotWithShape="0">
                  <a:prstClr val="black">
                    <a:alpha val="40000"/>
                  </a:prst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Effect transition="in" filter="wipe(down)">
                                      <p:cBhvr>
                                        <p:cTn id="7" dur="500"/>
                                        <p:tgtEl>
                                          <p:spTgt spid="167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7939">
                                            <p:txEl>
                                              <p:pRg st="1" end="1"/>
                                            </p:txEl>
                                          </p:spTgt>
                                        </p:tgtEl>
                                        <p:attrNameLst>
                                          <p:attrName>style.visibility</p:attrName>
                                        </p:attrNameLst>
                                      </p:cBhvr>
                                      <p:to>
                                        <p:strVal val="visible"/>
                                      </p:to>
                                    </p:set>
                                    <p:animEffect transition="in" filter="wipe(down)">
                                      <p:cBhvr>
                                        <p:cTn id="12" dur="500"/>
                                        <p:tgtEl>
                                          <p:spTgt spid="167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7939">
                                            <p:txEl>
                                              <p:pRg st="2" end="2"/>
                                            </p:txEl>
                                          </p:spTgt>
                                        </p:tgtEl>
                                        <p:attrNameLst>
                                          <p:attrName>style.visibility</p:attrName>
                                        </p:attrNameLst>
                                      </p:cBhvr>
                                      <p:to>
                                        <p:strVal val="visible"/>
                                      </p:to>
                                    </p:set>
                                    <p:animEffect transition="in" filter="wipe(down)">
                                      <p:cBhvr>
                                        <p:cTn id="17" dur="500"/>
                                        <p:tgtEl>
                                          <p:spTgt spid="167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95400" y="76200"/>
            <a:ext cx="7772400" cy="12954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normAutofit fontScale="90000" lnSpcReduction="10000"/>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Nature and Definition of Death:</a:t>
            </a:r>
            <a:r>
              <a:rPr kumimoji="0" lang="en-US" sz="4400" b="0"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
            </a:r>
            <a:br>
              <a:rPr kumimoji="0" lang="en-US" sz="4400" b="0"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br>
            <a:endParaRPr kumimoji="0" lang="en-US" sz="4400" b="0"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5" name="Rectangle 3"/>
          <p:cNvSpPr txBox="1">
            <a:spLocks noChangeArrowheads="1"/>
          </p:cNvSpPr>
          <p:nvPr/>
        </p:nvSpPr>
        <p:spPr bwMode="auto">
          <a:xfrm>
            <a:off x="1143000" y="1143000"/>
            <a:ext cx="7772400" cy="51054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Death is the cessation of life in a previously viable organism. A dead person is an individual who has sustained either:</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1-	</a:t>
            </a:r>
            <a:r>
              <a:rPr kumimoji="0" lang="en-US" sz="2800" b="1" i="0" u="sng" strike="noStrike" kern="0" cap="none" spc="0" normalizeH="0" baseline="0" noProof="0" dirty="0" smtClean="0">
                <a:ln>
                  <a:noFill/>
                </a:ln>
                <a:solidFill>
                  <a:schemeClr val="tx1"/>
                </a:solidFill>
                <a:effectLst/>
                <a:uLnTx/>
                <a:uFillTx/>
                <a:latin typeface="+mn-lt"/>
                <a:ea typeface="+mn-ea"/>
                <a:cs typeface="+mn-cs"/>
              </a:rPr>
              <a:t>Irreversible </a:t>
            </a:r>
            <a:r>
              <a:rPr kumimoji="0" lang="en-US" sz="2800" b="1" i="0" u="none" strike="noStrike" kern="0" cap="none" spc="0" normalizeH="0" baseline="0" noProof="0" dirty="0" smtClean="0">
                <a:ln>
                  <a:noFill/>
                </a:ln>
                <a:solidFill>
                  <a:schemeClr val="tx1"/>
                </a:solidFill>
                <a:effectLst/>
                <a:uLnTx/>
                <a:uFillTx/>
                <a:latin typeface="+mn-lt"/>
                <a:ea typeface="+mn-ea"/>
                <a:cs typeface="+mn-cs"/>
              </a:rPr>
              <a:t>cessation of circulatory and respiratory functions or</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2-	</a:t>
            </a:r>
            <a:r>
              <a:rPr kumimoji="0" lang="en-US" sz="2800" b="1" i="0" u="sng" strike="noStrike" kern="0" cap="none" spc="0" normalizeH="0" baseline="0" noProof="0" dirty="0" smtClean="0">
                <a:ln>
                  <a:noFill/>
                </a:ln>
                <a:solidFill>
                  <a:schemeClr val="tx1"/>
                </a:solidFill>
                <a:effectLst/>
                <a:uLnTx/>
                <a:uFillTx/>
                <a:latin typeface="+mn-lt"/>
                <a:ea typeface="+mn-ea"/>
                <a:cs typeface="+mn-cs"/>
              </a:rPr>
              <a:t>Irreversible</a:t>
            </a:r>
            <a:r>
              <a:rPr kumimoji="0" lang="en-US" sz="2800" b="1" i="0" u="none" strike="noStrike" kern="0" cap="none" spc="0" normalizeH="0" baseline="0" noProof="0" dirty="0" smtClean="0">
                <a:ln>
                  <a:noFill/>
                </a:ln>
                <a:solidFill>
                  <a:schemeClr val="tx1"/>
                </a:solidFill>
                <a:effectLst/>
                <a:uLnTx/>
                <a:uFillTx/>
                <a:latin typeface="+mn-lt"/>
                <a:ea typeface="+mn-ea"/>
                <a:cs typeface="+mn-cs"/>
              </a:rPr>
              <a:t> cessation of all functions of the entire brain, including the brain-stem.</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524000" y="457200"/>
            <a:ext cx="7772400" cy="11430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6000" b="1" i="1"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Phases of death:</a:t>
            </a:r>
            <a:r>
              <a:rPr kumimoji="0" lang="en-US" sz="4400" b="0"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 </a:t>
            </a:r>
            <a:endParaRPr kumimoji="0" lang="en-US" sz="4400" b="0"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447800" y="1752600"/>
            <a:ext cx="7391400" cy="3810000"/>
          </a:xfrm>
          <a:prstGeom prst="rect">
            <a:avLst/>
          </a:prstGeom>
        </p:spPr>
        <p:txBody>
          <a:bodyPr>
            <a:normAutofit/>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1) Somatic death or clinical death</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2) Cellular or molecular death:</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“period of warm ischemia” or </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“period of molecular life”</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pPr algn="just" rtl="0"/>
            <a:r>
              <a:rPr lang="en-US" b="1" dirty="0">
                <a:solidFill>
                  <a:srgbClr val="C00000"/>
                </a:solidFill>
                <a:effectLst>
                  <a:outerShdw blurRad="38100" dist="38100" dir="2700000" algn="tl">
                    <a:srgbClr val="000000">
                      <a:alpha val="43137"/>
                    </a:srgbClr>
                  </a:outerShdw>
                </a:effectLst>
              </a:rPr>
              <a:t>Diagnosis of somatic death</a:t>
            </a:r>
          </a:p>
        </p:txBody>
      </p:sp>
      <p:sp>
        <p:nvSpPr>
          <p:cNvPr id="212995" name="Rectangle 3"/>
          <p:cNvSpPr>
            <a:spLocks noGrp="1" noChangeArrowheads="1"/>
          </p:cNvSpPr>
          <p:nvPr>
            <p:ph idx="1"/>
          </p:nvPr>
        </p:nvSpPr>
        <p:spPr>
          <a:xfrm>
            <a:off x="1371600" y="1981200"/>
            <a:ext cx="6477000" cy="4114800"/>
          </a:xfrm>
        </p:spPr>
        <p:txBody>
          <a:bodyPr/>
          <a:lstStyle/>
          <a:p>
            <a:pPr marL="609600" indent="-609600" algn="just" rtl="0">
              <a:lnSpc>
                <a:spcPct val="200000"/>
              </a:lnSpc>
              <a:buFontTx/>
              <a:buAutoNum type="arabicPeriod"/>
            </a:pPr>
            <a:r>
              <a:rPr lang="en-US" b="1" dirty="0"/>
              <a:t>Cessation of circulation</a:t>
            </a:r>
          </a:p>
          <a:p>
            <a:pPr marL="609600" indent="-609600" algn="just" rtl="0">
              <a:lnSpc>
                <a:spcPct val="200000"/>
              </a:lnSpc>
              <a:buFontTx/>
              <a:buAutoNum type="arabicPeriod"/>
            </a:pPr>
            <a:r>
              <a:rPr lang="en-US" b="1" dirty="0"/>
              <a:t>Cessation of respiration</a:t>
            </a:r>
          </a:p>
          <a:p>
            <a:pPr marL="609600" indent="-609600" algn="just" rtl="0">
              <a:lnSpc>
                <a:spcPct val="200000"/>
              </a:lnSpc>
              <a:buFontTx/>
              <a:buAutoNum type="arabicPeriod"/>
            </a:pPr>
            <a:r>
              <a:rPr lang="en-US" b="1" dirty="0"/>
              <a:t>Cessation of brain function</a:t>
            </a:r>
          </a:p>
          <a:p>
            <a:pPr marL="609600" indent="-609600" algn="just" rtl="0">
              <a:lnSpc>
                <a:spcPct val="200000"/>
              </a:lnSpc>
              <a:buFontTx/>
              <a:buAutoNum type="arabicPeriod"/>
            </a:pPr>
            <a:endParaRPr lang="en-US" b="1"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2994"/>
                                        </p:tgtEl>
                                        <p:attrNameLst>
                                          <p:attrName>style.visibility</p:attrName>
                                        </p:attrNameLst>
                                      </p:cBhvr>
                                      <p:to>
                                        <p:strVal val="visible"/>
                                      </p:to>
                                    </p:set>
                                    <p:anim calcmode="lin" valueType="num">
                                      <p:cBhvr additive="base">
                                        <p:cTn id="7" dur="500" fill="hold"/>
                                        <p:tgtEl>
                                          <p:spTgt spid="212994"/>
                                        </p:tgtEl>
                                        <p:attrNameLst>
                                          <p:attrName>ppt_x</p:attrName>
                                        </p:attrNameLst>
                                      </p:cBhvr>
                                      <p:tavLst>
                                        <p:tav tm="0">
                                          <p:val>
                                            <p:strVal val="#ppt_x"/>
                                          </p:val>
                                        </p:tav>
                                        <p:tav tm="100000">
                                          <p:val>
                                            <p:strVal val="#ppt_x"/>
                                          </p:val>
                                        </p:tav>
                                      </p:tavLst>
                                    </p:anim>
                                    <p:anim calcmode="lin" valueType="num">
                                      <p:cBhvr additive="base">
                                        <p:cTn id="8" dur="500" fill="hold"/>
                                        <p:tgtEl>
                                          <p:spTgt spid="2129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2995">
                                            <p:txEl>
                                              <p:pRg st="0" end="0"/>
                                            </p:txEl>
                                          </p:spTgt>
                                        </p:tgtEl>
                                        <p:attrNameLst>
                                          <p:attrName>style.visibility</p:attrName>
                                        </p:attrNameLst>
                                      </p:cBhvr>
                                      <p:to>
                                        <p:strVal val="visible"/>
                                      </p:to>
                                    </p:set>
                                    <p:anim calcmode="lin" valueType="num">
                                      <p:cBhvr additive="base">
                                        <p:cTn id="13" dur="500" fill="hold"/>
                                        <p:tgtEl>
                                          <p:spTgt spid="21299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29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2995">
                                            <p:txEl>
                                              <p:pRg st="1" end="1"/>
                                            </p:txEl>
                                          </p:spTgt>
                                        </p:tgtEl>
                                        <p:attrNameLst>
                                          <p:attrName>style.visibility</p:attrName>
                                        </p:attrNameLst>
                                      </p:cBhvr>
                                      <p:to>
                                        <p:strVal val="visible"/>
                                      </p:to>
                                    </p:set>
                                    <p:anim calcmode="lin" valueType="num">
                                      <p:cBhvr additive="base">
                                        <p:cTn id="19" dur="500" fill="hold"/>
                                        <p:tgtEl>
                                          <p:spTgt spid="21299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29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2995">
                                            <p:txEl>
                                              <p:pRg st="2" end="2"/>
                                            </p:txEl>
                                          </p:spTgt>
                                        </p:tgtEl>
                                        <p:attrNameLst>
                                          <p:attrName>style.visibility</p:attrName>
                                        </p:attrNameLst>
                                      </p:cBhvr>
                                      <p:to>
                                        <p:strVal val="visible"/>
                                      </p:to>
                                    </p:set>
                                    <p:anim calcmode="lin" valueType="num">
                                      <p:cBhvr additive="base">
                                        <p:cTn id="25" dur="500" fill="hold"/>
                                        <p:tgtEl>
                                          <p:spTgt spid="21299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29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p:bldP spid="2129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447800" y="304800"/>
            <a:ext cx="7772400" cy="1143000"/>
          </a:xfrm>
          <a:prstGeom prst="rect">
            <a:avLst/>
          </a:prstGeom>
        </p:spPr>
        <p:txBody>
          <a:bodyPr>
            <a:normAutofit fontScale="90000" lnSpcReduction="20000"/>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Early diagnosis of death: </a:t>
            </a:r>
          </a:p>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(Signs of somatic death)</a:t>
            </a:r>
            <a:endParaRPr kumimoji="0" lang="en-US" sz="4400" b="0"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219200" y="1600200"/>
            <a:ext cx="7924800" cy="51054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1- Unconsciousness, loss of all reflexes, and complete lack of response to painful stimuli.</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2- Complete and irreversible cessation of heart beat and respiratory movements.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3- Muscular flaccidity.</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Primary: due to loss of tone.</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Contact flattening: due to loss of elasticity.</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228600"/>
            <a:ext cx="7391400" cy="6248400"/>
          </a:xfrm>
          <a:prstGeom prst="rect">
            <a:avLst/>
          </a:prstGeom>
        </p:spPr>
        <p:txBody>
          <a:bodyPr>
            <a:normAutofit fontScale="92500"/>
          </a:bodyPr>
          <a:lstStyle/>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4000" b="1" i="0" u="sng" strike="noStrike" kern="0" cap="none" spc="0" normalizeH="0" baseline="0" noProof="0" dirty="0" smtClean="0">
                <a:ln>
                  <a:noFill/>
                </a:ln>
                <a:solidFill>
                  <a:schemeClr val="tx1">
                    <a:lumMod val="85000"/>
                    <a:lumOff val="15000"/>
                  </a:schemeClr>
                </a:solidFill>
                <a:effectLst>
                  <a:outerShdw blurRad="38100" dist="38100" dir="2700000" algn="tl">
                    <a:srgbClr val="000000">
                      <a:alpha val="43137"/>
                    </a:srgbClr>
                  </a:outerShdw>
                </a:effectLst>
                <a:uLnTx/>
                <a:uFillTx/>
                <a:latin typeface="+mn-lt"/>
                <a:ea typeface="+mn-ea"/>
                <a:cs typeface="+mn-cs"/>
              </a:rPr>
              <a:t>4-Ocular signs:</a:t>
            </a:r>
            <a:endParaRPr kumimoji="0" lang="en-US" sz="4000" b="0" i="0" u="sng" strike="noStrike" kern="0" cap="none" spc="0" normalizeH="0" baseline="0" noProof="0" dirty="0" smtClean="0">
              <a:ln>
                <a:noFill/>
              </a:ln>
              <a:solidFill>
                <a:schemeClr val="tx1">
                  <a:lumMod val="85000"/>
                  <a:lumOff val="15000"/>
                </a:schemeClr>
              </a:solidFill>
              <a:effectLst>
                <a:outerShdw blurRad="38100" dist="38100" dir="2700000" algn="tl">
                  <a:srgbClr val="000000">
                    <a:alpha val="43137"/>
                  </a:srgbClr>
                </a:outerShdw>
              </a:effectLst>
              <a:uLnTx/>
              <a:uFillTx/>
              <a:latin typeface="+mn-lt"/>
              <a:ea typeface="+mn-ea"/>
              <a:cs typeface="+mn-cs"/>
            </a:endParaRPr>
          </a:p>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a-Failure of the pupils to react to light, though they respond to drugs such as atropine for many hours.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b-Loss of corneal reflex.</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c-The eyeballs become soft due to rapid decrease in the intraocular tension, as it depends upon arterial pressure for its maintenance.</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447800" y="304800"/>
            <a:ext cx="7315200" cy="6248400"/>
          </a:xfrm>
          <a:prstGeom prst="rect">
            <a:avLst/>
          </a:prstGeom>
        </p:spPr>
        <p:txBody>
          <a:bodyPr>
            <a:normAutofit/>
          </a:bodyPr>
          <a:lstStyle/>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3200" b="1" i="0" u="sng" strike="noStrike" kern="0" cap="none" spc="0" normalizeH="0" baseline="0" noProof="0" dirty="0" smtClean="0">
                <a:ln>
                  <a:noFill/>
                </a:ln>
                <a:effectLst>
                  <a:outerShdw blurRad="38100" dist="38100" dir="2700000" algn="tl">
                    <a:srgbClr val="000000">
                      <a:alpha val="43137"/>
                    </a:srgbClr>
                  </a:outerShdw>
                </a:effectLst>
                <a:uLnTx/>
                <a:uFillTx/>
                <a:latin typeface="+mn-lt"/>
                <a:ea typeface="+mn-ea"/>
                <a:cs typeface="+mn-cs"/>
              </a:rPr>
              <a:t> 4-Ocular signs:</a:t>
            </a:r>
          </a:p>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d-The cornea loses its normal glistening reflectivity due to laxity and failure of </a:t>
            </a:r>
            <a:r>
              <a:rPr kumimoji="0" lang="en-US" sz="2800" b="1" i="0" u="none" strike="noStrike" kern="0" cap="none" spc="0" normalizeH="0" baseline="0" noProof="0" dirty="0" err="1" smtClean="0">
                <a:ln>
                  <a:noFill/>
                </a:ln>
                <a:solidFill>
                  <a:schemeClr val="tx1"/>
                </a:solidFill>
                <a:effectLst/>
                <a:uLnTx/>
                <a:uFillTx/>
                <a:latin typeface="+mn-lt"/>
                <a:ea typeface="+mn-ea"/>
                <a:cs typeface="+mn-cs"/>
              </a:rPr>
              <a:t>lacrimal</a:t>
            </a:r>
            <a:r>
              <a:rPr kumimoji="0" lang="en-US" sz="2800" b="1" i="0" u="none" strike="noStrike" kern="0" cap="none" spc="0" normalizeH="0" baseline="0" noProof="0" dirty="0" smtClean="0">
                <a:ln>
                  <a:noFill/>
                </a:ln>
                <a:solidFill>
                  <a:schemeClr val="tx1"/>
                </a:solidFill>
                <a:effectLst/>
                <a:uLnTx/>
                <a:uFillTx/>
                <a:latin typeface="+mn-lt"/>
                <a:ea typeface="+mn-ea"/>
                <a:cs typeface="+mn-cs"/>
              </a:rPr>
              <a:t> moistening.</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e-The columns of blood in the vessels may be broken up into segments called “trucking”, similar to trucks in railway train.</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descr="12"/>
          <p:cNvPicPr>
            <a:picLocks noChangeAspect="1" noChangeArrowheads="1"/>
          </p:cNvPicPr>
          <p:nvPr/>
        </p:nvPicPr>
        <p:blipFill>
          <a:blip r:embed="rId3" cstate="print"/>
          <a:srcRect/>
          <a:stretch>
            <a:fillRect/>
          </a:stretch>
        </p:blipFill>
        <p:spPr bwMode="auto">
          <a:xfrm>
            <a:off x="1219200" y="228600"/>
            <a:ext cx="4419600" cy="4648200"/>
          </a:xfrm>
          <a:prstGeom prst="rect">
            <a:avLst/>
          </a:prstGeom>
          <a:noFill/>
        </p:spPr>
      </p:pic>
      <p:sp>
        <p:nvSpPr>
          <p:cNvPr id="3" name="Rectangle 2"/>
          <p:cNvSpPr/>
          <p:nvPr/>
        </p:nvSpPr>
        <p:spPr>
          <a:xfrm>
            <a:off x="1371600" y="4648200"/>
            <a:ext cx="7543800" cy="2138534"/>
          </a:xfrm>
          <a:prstGeom prst="rect">
            <a:avLst/>
          </a:prstGeom>
        </p:spPr>
        <p:txBody>
          <a:bodyPr wrap="square">
            <a:spAutoFit/>
          </a:bodyPr>
          <a:lstStyle/>
          <a:p>
            <a:pPr algn="ctr">
              <a:lnSpc>
                <a:spcPct val="150000"/>
              </a:lnSpc>
              <a:buFontTx/>
              <a:buNone/>
            </a:pPr>
            <a:r>
              <a:rPr lang="en-US" sz="3600" b="1" dirty="0" err="1" smtClean="0">
                <a:solidFill>
                  <a:srgbClr val="FF0000"/>
                </a:solidFill>
                <a:effectLst>
                  <a:outerShdw blurRad="38100" dist="38100" dir="2700000" algn="tl">
                    <a:srgbClr val="000000">
                      <a:alpha val="43137"/>
                    </a:srgbClr>
                  </a:outerShdw>
                </a:effectLst>
              </a:rPr>
              <a:t>Taches</a:t>
            </a:r>
            <a:r>
              <a:rPr lang="en-US" sz="3600" b="1" dirty="0" smtClean="0">
                <a:solidFill>
                  <a:srgbClr val="FF0000"/>
                </a:solidFill>
                <a:effectLst>
                  <a:outerShdw blurRad="38100" dist="38100" dir="2700000" algn="tl">
                    <a:srgbClr val="000000">
                      <a:alpha val="43137"/>
                    </a:srgbClr>
                  </a:outerShdw>
                </a:effectLst>
              </a:rPr>
              <a:t> </a:t>
            </a:r>
            <a:r>
              <a:rPr lang="en-US" sz="3600" b="1" dirty="0" err="1" smtClean="0">
                <a:solidFill>
                  <a:srgbClr val="FF0000"/>
                </a:solidFill>
                <a:effectLst>
                  <a:outerShdw blurRad="38100" dist="38100" dir="2700000" algn="tl">
                    <a:srgbClr val="000000">
                      <a:alpha val="43137"/>
                    </a:srgbClr>
                  </a:outerShdw>
                </a:effectLst>
              </a:rPr>
              <a:t>Noires</a:t>
            </a:r>
            <a:endParaRPr lang="en-US" sz="3600" b="1" dirty="0" smtClean="0">
              <a:solidFill>
                <a:srgbClr val="FF0000"/>
              </a:solidFill>
              <a:effectLst>
                <a:outerShdw blurRad="38100" dist="38100" dir="2700000" algn="tl">
                  <a:srgbClr val="000000">
                    <a:alpha val="43137"/>
                  </a:srgbClr>
                </a:outerShdw>
              </a:effectLst>
            </a:endParaRPr>
          </a:p>
          <a:p>
            <a:pPr algn="just">
              <a:lnSpc>
                <a:spcPct val="150000"/>
              </a:lnSpc>
            </a:pPr>
            <a:r>
              <a:rPr lang="en-US" sz="2800" b="1" dirty="0" smtClean="0"/>
              <a:t>Brownish </a:t>
            </a:r>
            <a:r>
              <a:rPr lang="en-US" sz="2800" b="1" dirty="0" err="1" smtClean="0"/>
              <a:t>discolouration</a:t>
            </a:r>
            <a:r>
              <a:rPr lang="en-US" sz="2800" b="1" dirty="0" smtClean="0"/>
              <a:t> of the sclera due to cellular debris and dust</a:t>
            </a:r>
            <a:endParaRPr lang="en-US" sz="3600" b="1" dirty="0">
              <a:solidFill>
                <a:srgbClr val="FF0000"/>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4" cstate="print"/>
          <a:srcRect/>
          <a:stretch>
            <a:fillRect/>
          </a:stretch>
        </p:blipFill>
        <p:spPr bwMode="auto">
          <a:xfrm>
            <a:off x="5715000" y="304800"/>
            <a:ext cx="3429000" cy="4648084"/>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95400" y="228600"/>
            <a:ext cx="8229600" cy="1143000"/>
          </a:xfrm>
          <a:prstGeom prst="rect">
            <a:avLst/>
          </a:prstGeom>
        </p:spPr>
        <p:txBody>
          <a:body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j-lt"/>
                <a:ea typeface="+mj-ea"/>
                <a:cs typeface="+mj-cs"/>
              </a:rPr>
              <a:t>Suspended Animation</a:t>
            </a:r>
            <a:endParaRPr kumimoji="0" lang="en-US" sz="4400" b="1" i="0" u="sng"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447800" y="1447800"/>
            <a:ext cx="7391400" cy="50292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None/>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It is a condition in which the vital functions of the body are at such a low level that they cannot be appreciated by clinical examination</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None/>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Apparent death</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None/>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This may last few seconds to minutes. </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None/>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Voluntary- by yogis</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None/>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Involuntary – drowning, electrocution, heat stroke, typhoid fever etc. </a:t>
            </a:r>
            <a:endParaRPr kumimoji="0" lang="en-US"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371600" y="152400"/>
            <a:ext cx="7772400" cy="1295400"/>
          </a:xfrm>
          <a:prstGeom prst="rect">
            <a:avLst/>
          </a:prstGeom>
        </p:spPr>
        <p:txBody>
          <a:bodyPr>
            <a:normAutofit fontScale="90000" lnSpcReduction="10000"/>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Medico-legal importance of early diagnosis of death:</a:t>
            </a:r>
            <a:endParaRPr kumimoji="0" lang="en-US" sz="4400" b="0"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371600" y="1600200"/>
            <a:ext cx="7467600" cy="4953000"/>
          </a:xfrm>
          <a:prstGeom prst="rect">
            <a:avLst/>
          </a:prstGeom>
        </p:spPr>
        <p:txBody>
          <a:bodyPr>
            <a:normAutofit fontScale="92500"/>
          </a:bodyPr>
          <a:lstStyle/>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1. The earliest determination of death for prompt taking of organs for transplantation purposes. </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2. The legality of discontinuation of life-supporting equipments.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3. The determination of the time of death in criminal and civil problems.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371600" y="1600200"/>
            <a:ext cx="7467600" cy="4953000"/>
          </a:xfrm>
          <a:prstGeom prst="rect">
            <a:avLst/>
          </a:prstGeom>
        </p:spPr>
        <p:txBody>
          <a:bodyPr>
            <a:normAutofit/>
          </a:bodyPr>
          <a:lstStyle/>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4. Early determination of death at time of epidemics is desirable.</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5.Differentiation between death and suspended animation (death-like state), to prevent premature burial: involuntarily, voluntarily.</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
        <p:nvSpPr>
          <p:cNvPr id="3" name="Rectangle 2"/>
          <p:cNvSpPr txBox="1">
            <a:spLocks noChangeArrowheads="1"/>
          </p:cNvSpPr>
          <p:nvPr/>
        </p:nvSpPr>
        <p:spPr>
          <a:xfrm>
            <a:off x="1143000" y="152400"/>
            <a:ext cx="8001000" cy="1295400"/>
          </a:xfrm>
          <a:prstGeom prst="rect">
            <a:avLst/>
          </a:prstGeom>
        </p:spPr>
        <p:txBody>
          <a:bodyPr>
            <a:normAutofit fontScale="90000" lnSpcReduction="10000"/>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Medico-legal importance of early diagnosis of death:</a:t>
            </a:r>
            <a:endParaRPr kumimoji="0" lang="en-US" sz="4400" b="0"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en-US" sz="5400" b="1" i="1" u="sng" dirty="0">
                <a:solidFill>
                  <a:srgbClr val="C00000"/>
                </a:solidFill>
                <a:effectLst>
                  <a:outerShdw blurRad="38100" dist="38100" dir="2700000" algn="tl">
                    <a:srgbClr val="000000">
                      <a:alpha val="43137"/>
                    </a:srgbClr>
                  </a:outerShdw>
                </a:effectLst>
              </a:rPr>
              <a:t>Brain death:</a:t>
            </a:r>
          </a:p>
        </p:txBody>
      </p:sp>
      <p:sp>
        <p:nvSpPr>
          <p:cNvPr id="214019" name="Rectangle 3"/>
          <p:cNvSpPr>
            <a:spLocks noGrp="1" noChangeArrowheads="1"/>
          </p:cNvSpPr>
          <p:nvPr>
            <p:ph idx="1"/>
          </p:nvPr>
        </p:nvSpPr>
        <p:spPr>
          <a:xfrm>
            <a:off x="1371600" y="1981200"/>
            <a:ext cx="6248400" cy="4114800"/>
          </a:xfrm>
        </p:spPr>
        <p:txBody>
          <a:bodyPr/>
          <a:lstStyle/>
          <a:p>
            <a:pPr algn="just" rtl="0">
              <a:lnSpc>
                <a:spcPct val="200000"/>
              </a:lnSpc>
            </a:pPr>
            <a:r>
              <a:rPr lang="en-US" sz="4400" b="1" dirty="0"/>
              <a:t>Cortical death</a:t>
            </a:r>
          </a:p>
          <a:p>
            <a:pPr algn="just" rtl="0">
              <a:lnSpc>
                <a:spcPct val="200000"/>
              </a:lnSpc>
            </a:pPr>
            <a:r>
              <a:rPr lang="en-US" sz="4400" b="1" dirty="0"/>
              <a:t>Brain stem death</a:t>
            </a:r>
            <a:endParaRPr lang="ar-SA" sz="4400" b="1" dirty="0"/>
          </a:p>
          <a:p>
            <a:pPr algn="just" rtl="0">
              <a:lnSpc>
                <a:spcPct val="200000"/>
              </a:lnSpc>
            </a:pPr>
            <a:endParaRPr lang="en-GB" sz="4400" b="1" dirty="0"/>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1295400" y="304800"/>
            <a:ext cx="7543800" cy="762000"/>
          </a:xfrm>
        </p:spPr>
        <p:txBody>
          <a:bodyPr>
            <a:normAutofit fontScale="90000"/>
          </a:bodyPr>
          <a:lstStyle/>
          <a:p>
            <a:pPr algn="l" rtl="0"/>
            <a:r>
              <a:rPr lang="en-US" sz="4000" b="1" u="sng" dirty="0" smtClean="0">
                <a:solidFill>
                  <a:srgbClr val="C00000"/>
                </a:solidFill>
                <a:effectLst>
                  <a:outerShdw blurRad="38100" dist="38100" dir="2700000" algn="tl">
                    <a:srgbClr val="000000">
                      <a:alpha val="43137"/>
                    </a:srgbClr>
                  </a:outerShdw>
                </a:effectLst>
              </a:rPr>
              <a:t>Vegetative state</a:t>
            </a:r>
            <a:r>
              <a:rPr lang="en-US" sz="4000" b="1" u="sng" dirty="0">
                <a:solidFill>
                  <a:srgbClr val="C00000"/>
                </a:solidFill>
                <a:effectLst>
                  <a:outerShdw blurRad="38100" dist="38100" dir="2700000" algn="tl">
                    <a:srgbClr val="000000">
                      <a:alpha val="43137"/>
                    </a:srgbClr>
                  </a:outerShdw>
                </a:effectLst>
              </a:rPr>
              <a:t/>
            </a:r>
            <a:br>
              <a:rPr lang="en-US" sz="4000" b="1" u="sng" dirty="0">
                <a:solidFill>
                  <a:srgbClr val="C00000"/>
                </a:solidFill>
                <a:effectLst>
                  <a:outerShdw blurRad="38100" dist="38100" dir="2700000" algn="tl">
                    <a:srgbClr val="000000">
                      <a:alpha val="43137"/>
                    </a:srgbClr>
                  </a:outerShdw>
                </a:effectLst>
              </a:rPr>
            </a:br>
            <a:endParaRPr lang="en-US" sz="4000" b="1" u="sng" dirty="0">
              <a:solidFill>
                <a:srgbClr val="C00000"/>
              </a:solidFill>
              <a:effectLst>
                <a:outerShdw blurRad="38100" dist="38100" dir="2700000" algn="tl">
                  <a:srgbClr val="000000">
                    <a:alpha val="43137"/>
                  </a:srgbClr>
                </a:outerShdw>
              </a:effectLst>
            </a:endParaRPr>
          </a:p>
        </p:txBody>
      </p:sp>
      <p:sp>
        <p:nvSpPr>
          <p:cNvPr id="218115" name="Rectangle 3"/>
          <p:cNvSpPr>
            <a:spLocks noGrp="1" noChangeArrowheads="1"/>
          </p:cNvSpPr>
          <p:nvPr>
            <p:ph idx="1"/>
          </p:nvPr>
        </p:nvSpPr>
        <p:spPr>
          <a:xfrm>
            <a:off x="1295400" y="685800"/>
            <a:ext cx="7696200" cy="6172200"/>
          </a:xfrm>
        </p:spPr>
        <p:txBody>
          <a:bodyPr>
            <a:normAutofit fontScale="85000" lnSpcReduction="10000"/>
          </a:bodyPr>
          <a:lstStyle/>
          <a:p>
            <a:pPr algn="just" rtl="0">
              <a:lnSpc>
                <a:spcPct val="160000"/>
              </a:lnSpc>
              <a:buNone/>
            </a:pPr>
            <a:r>
              <a:rPr lang="en-US" b="1" u="sng" dirty="0" smtClean="0">
                <a:solidFill>
                  <a:srgbClr val="00B050"/>
                </a:solidFill>
                <a:effectLst>
                  <a:outerShdw blurRad="38100" dist="38100" dir="2700000" algn="tl">
                    <a:srgbClr val="000000">
                      <a:alpha val="43137"/>
                    </a:srgbClr>
                  </a:outerShdw>
                </a:effectLst>
              </a:rPr>
              <a:t>Def:</a:t>
            </a:r>
          </a:p>
          <a:p>
            <a:pPr algn="just" rtl="0">
              <a:lnSpc>
                <a:spcPct val="160000"/>
              </a:lnSpc>
              <a:buNone/>
            </a:pPr>
            <a:r>
              <a:rPr lang="en-US" b="1" dirty="0" smtClean="0"/>
              <a:t>is </a:t>
            </a:r>
            <a:r>
              <a:rPr lang="en-US" b="1" dirty="0"/>
              <a:t>a condition of patients with severe </a:t>
            </a:r>
            <a:r>
              <a:rPr lang="en-US" b="1" dirty="0">
                <a:solidFill>
                  <a:srgbClr val="BD056E"/>
                </a:solidFill>
              </a:rPr>
              <a:t>brain damage</a:t>
            </a:r>
            <a:r>
              <a:rPr lang="en-US" b="1" dirty="0"/>
              <a:t> who were in </a:t>
            </a:r>
            <a:r>
              <a:rPr lang="en-US" b="1" dirty="0" smtClean="0"/>
              <a:t>a deep coma with persistence of spontaneous breathing and cardiac function.</a:t>
            </a:r>
          </a:p>
          <a:p>
            <a:pPr algn="just" rtl="0">
              <a:lnSpc>
                <a:spcPct val="160000"/>
              </a:lnSpc>
              <a:buNone/>
            </a:pPr>
            <a:r>
              <a:rPr lang="en-US" b="1" dirty="0" smtClean="0"/>
              <a:t>It </a:t>
            </a:r>
            <a:r>
              <a:rPr lang="en-US" b="1" dirty="0"/>
              <a:t>is classified as a </a:t>
            </a:r>
            <a:r>
              <a:rPr lang="en-US" b="1" dirty="0">
                <a:solidFill>
                  <a:schemeClr val="accent6">
                    <a:lumMod val="75000"/>
                  </a:schemeClr>
                </a:solidFill>
              </a:rPr>
              <a:t>Permanent Vegetative State</a:t>
            </a:r>
            <a:r>
              <a:rPr lang="en-US" b="1" dirty="0"/>
              <a:t> (PVS) after approximately 1 year of being in a </a:t>
            </a:r>
            <a:r>
              <a:rPr lang="en-US" b="1" dirty="0">
                <a:solidFill>
                  <a:schemeClr val="accent6"/>
                </a:solidFill>
              </a:rPr>
              <a:t>Persistent Vegetative State </a:t>
            </a:r>
            <a:r>
              <a:rPr lang="en-US" b="1" dirty="0"/>
              <a:t>which is called so after 4 weeks in a Vegetative State (VS). </a:t>
            </a: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66800" y="0"/>
            <a:ext cx="7772400" cy="1143000"/>
          </a:xfrm>
          <a:prstGeom prst="rect">
            <a:avLst/>
          </a:prstGeom>
        </p:spPr>
        <p:txBody>
          <a:bodyPr>
            <a:normAutofit fontScale="92500"/>
          </a:bodyPr>
          <a:lstStyle/>
          <a:p>
            <a:pPr marL="0" marR="0" lvl="0" indent="0" algn="just" defTabSz="914400" rtl="1" eaLnBrk="1" fontAlgn="base" latinLnBrk="0" hangingPunct="1">
              <a:lnSpc>
                <a:spcPct val="100000"/>
              </a:lnSpc>
              <a:spcBef>
                <a:spcPct val="0"/>
              </a:spcBef>
              <a:spcAft>
                <a:spcPct val="0"/>
              </a:spcAft>
              <a:buClrTx/>
              <a:buSzTx/>
              <a:buFontTx/>
              <a:buNone/>
              <a:tabLst/>
              <a:defRPr/>
            </a:pPr>
            <a:r>
              <a:rPr kumimoji="0" lang="en-US" sz="5400" b="1" i="1"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Criteria of brain stem death:</a:t>
            </a:r>
            <a:endParaRPr kumimoji="0" lang="en-US" sz="5400" b="0"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143000" y="1219200"/>
            <a:ext cx="8001000" cy="5943600"/>
          </a:xfrm>
          <a:prstGeom prst="rect">
            <a:avLst/>
          </a:prstGeom>
        </p:spPr>
        <p:txBody>
          <a:bodyPr>
            <a:normAutofit fontScale="77500" lnSpcReduction="20000"/>
          </a:bodyPr>
          <a:lstStyle/>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sym typeface="Symbol" pitchFamily="18" charset="2"/>
              </a:rPr>
              <a:t></a:t>
            </a:r>
            <a:r>
              <a:rPr kumimoji="0" lang="en-US" sz="3600" b="1" i="0" u="none" strike="noStrike" kern="0" cap="none" spc="0" normalizeH="0" baseline="0" noProof="0" dirty="0" smtClean="0">
                <a:ln>
                  <a:noFill/>
                </a:ln>
                <a:solidFill>
                  <a:schemeClr val="tx1"/>
                </a:solidFill>
                <a:effectLst/>
                <a:uLnTx/>
                <a:uFillTx/>
                <a:latin typeface="+mn-lt"/>
                <a:ea typeface="+mn-ea"/>
                <a:cs typeface="+mn-cs"/>
              </a:rPr>
              <a:t>	The patient must be in a deep coma (depressant drugs, metabolic or endocrine disorders or hypothermia must be excluded).</a:t>
            </a:r>
            <a:endParaRPr kumimoji="0" lang="en-US" sz="3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60000"/>
              </a:lnSpc>
              <a:spcBef>
                <a:spcPct val="20000"/>
              </a:spcBef>
              <a:spcAft>
                <a:spcPct val="0"/>
              </a:spcAft>
              <a:buClr>
                <a:schemeClr val="tx2"/>
              </a:buClr>
              <a:buSzTx/>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sym typeface="Symbol" pitchFamily="18" charset="2"/>
              </a:rPr>
              <a:t></a:t>
            </a:r>
            <a:r>
              <a:rPr kumimoji="0" lang="en-US" sz="3600" b="1" i="0" u="none" strike="noStrike" kern="0" cap="none" spc="0" normalizeH="0" baseline="0" noProof="0" dirty="0" smtClean="0">
                <a:ln>
                  <a:noFill/>
                </a:ln>
                <a:solidFill>
                  <a:schemeClr val="tx1"/>
                </a:solidFill>
                <a:effectLst/>
                <a:uLnTx/>
                <a:uFillTx/>
                <a:latin typeface="+mn-lt"/>
                <a:ea typeface="+mn-ea"/>
                <a:cs typeface="+mn-cs"/>
              </a:rPr>
              <a:t>	The patient must be on mechanical ventilation (neuromuscular blocking agents and curare like drugs must be excluded).</a:t>
            </a:r>
          </a:p>
          <a:p>
            <a:pPr marL="342900" lvl="0" indent="-342900" algn="just">
              <a:lnSpc>
                <a:spcPct val="160000"/>
              </a:lnSpc>
              <a:spcBef>
                <a:spcPct val="20000"/>
              </a:spcBef>
              <a:buClr>
                <a:schemeClr val="tx2"/>
              </a:buClr>
              <a:defRPr/>
            </a:pPr>
            <a:r>
              <a:rPr lang="en-US" sz="3600" b="1" kern="0" dirty="0" smtClean="0">
                <a:sym typeface="Symbol" pitchFamily="18" charset="2"/>
              </a:rPr>
              <a:t> </a:t>
            </a:r>
            <a:r>
              <a:rPr lang="en-US" sz="3600" b="1" kern="0" dirty="0" smtClean="0">
                <a:latin typeface="+mn-lt"/>
                <a:cs typeface="+mn-cs"/>
              </a:rPr>
              <a:t>No sever metabolic or endocrine disturbance.</a:t>
            </a:r>
            <a:r>
              <a:rPr kumimoji="0" lang="en-US" sz="3600" b="1" i="0" u="none" strike="noStrike" kern="0" cap="none" spc="0" normalizeH="0" baseline="0" noProof="0" dirty="0" smtClean="0">
                <a:ln>
                  <a:noFill/>
                </a:ln>
                <a:solidFill>
                  <a:schemeClr val="tx1"/>
                </a:solidFill>
                <a:effectLst/>
                <a:uLnTx/>
                <a:uFillTx/>
                <a:latin typeface="+mn-lt"/>
                <a:ea typeface="+mn-ea"/>
                <a:cs typeface="+mn-cs"/>
              </a:rPr>
              <a:t> </a:t>
            </a:r>
            <a:endParaRPr kumimoji="0" lang="en-US" sz="36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533400"/>
            <a:ext cx="7620000" cy="5791200"/>
          </a:xfrm>
          <a:prstGeom prst="rect">
            <a:avLst/>
          </a:prstGeom>
        </p:spPr>
        <p:txBody>
          <a:bodyPr>
            <a:normAutofit fontScale="77500" lnSpcReduction="20000"/>
          </a:bodyPr>
          <a:lstStyle/>
          <a:p>
            <a:pPr marL="342900" marR="0" lvl="0" indent="-342900" algn="just" defTabSz="914400" eaLnBrk="1" fontAlgn="base" latinLnBrk="0" hangingPunct="1">
              <a:lnSpc>
                <a:spcPct val="160000"/>
              </a:lnSpc>
              <a:spcBef>
                <a:spcPct val="20000"/>
              </a:spcBef>
              <a:spcAft>
                <a:spcPct val="0"/>
              </a:spcAft>
              <a:buClr>
                <a:schemeClr val="tx2"/>
              </a:buClr>
              <a:buSzTx/>
              <a:buFont typeface="Wingdings" pitchFamily="2" charset="2"/>
              <a:buChar char="v"/>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 Firm diagnosis of the cause of death, has been persistent for at least 6 hours.</a:t>
            </a:r>
            <a:endParaRPr kumimoji="0" lang="en-US" sz="3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60000"/>
              </a:lnSpc>
              <a:spcBef>
                <a:spcPct val="20000"/>
              </a:spcBef>
              <a:spcAft>
                <a:spcPct val="0"/>
              </a:spcAft>
              <a:buClr>
                <a:schemeClr val="tx2"/>
              </a:buClr>
              <a:buSzTx/>
              <a:buFont typeface="Wingdings" pitchFamily="2" charset="2"/>
              <a:buChar char="v"/>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 Absence of motor response to painful    stimulation.</a:t>
            </a:r>
            <a:endParaRPr kumimoji="0" lang="en-US" sz="3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60000"/>
              </a:lnSpc>
              <a:spcBef>
                <a:spcPct val="20000"/>
              </a:spcBef>
              <a:spcAft>
                <a:spcPct val="0"/>
              </a:spcAft>
              <a:buClr>
                <a:schemeClr val="tx2"/>
              </a:buClr>
              <a:buSzTx/>
              <a:buFont typeface="Wingdings" pitchFamily="2" charset="2"/>
              <a:buChar char="v"/>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sym typeface="Symbol" pitchFamily="18" charset="2"/>
              </a:rPr>
              <a:t> </a:t>
            </a:r>
            <a:r>
              <a:rPr kumimoji="0" lang="en-US" sz="3600" b="1" i="0" u="none" strike="noStrike" kern="0" cap="none" spc="0" normalizeH="0" baseline="0" noProof="0" dirty="0" smtClean="0">
                <a:ln>
                  <a:noFill/>
                </a:ln>
                <a:solidFill>
                  <a:schemeClr val="tx1"/>
                </a:solidFill>
                <a:effectLst/>
                <a:uLnTx/>
                <a:uFillTx/>
                <a:latin typeface="+mn-lt"/>
                <a:ea typeface="+mn-ea"/>
                <a:cs typeface="+mn-cs"/>
              </a:rPr>
              <a:t>Absence of brain-stem reflexes: these tests should be done in the following order, if any of these reflexes are preserved, no need to proceed any further.</a:t>
            </a:r>
            <a:endParaRPr kumimoji="0" lang="en-US" sz="36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1066800" y="-228600"/>
            <a:ext cx="7543800" cy="1143000"/>
          </a:xfrm>
        </p:spPr>
        <p:txBody>
          <a:bodyPr>
            <a:normAutofit fontScale="90000"/>
          </a:bodyPr>
          <a:lstStyle/>
          <a:p>
            <a:r>
              <a:rPr lang="en-US" sz="4800" b="1" i="1" u="sng" dirty="0">
                <a:solidFill>
                  <a:srgbClr val="C00000"/>
                </a:solidFill>
                <a:effectLst>
                  <a:outerShdw blurRad="38100" dist="38100" dir="2700000" algn="tl">
                    <a:srgbClr val="000000">
                      <a:alpha val="43137"/>
                    </a:srgbClr>
                  </a:outerShdw>
                </a:effectLst>
              </a:rPr>
              <a:t>diagnosis of brain stem death:</a:t>
            </a:r>
          </a:p>
        </p:txBody>
      </p:sp>
      <p:sp>
        <p:nvSpPr>
          <p:cNvPr id="215043" name="Rectangle 3"/>
          <p:cNvSpPr>
            <a:spLocks noGrp="1" noChangeArrowheads="1"/>
          </p:cNvSpPr>
          <p:nvPr>
            <p:ph idx="1"/>
          </p:nvPr>
        </p:nvSpPr>
        <p:spPr>
          <a:xfrm>
            <a:off x="1447800" y="762000"/>
            <a:ext cx="7543800" cy="6096000"/>
          </a:xfrm>
        </p:spPr>
        <p:txBody>
          <a:bodyPr/>
          <a:lstStyle/>
          <a:p>
            <a:pPr marL="609600" indent="-609600" algn="just" rtl="0">
              <a:lnSpc>
                <a:spcPct val="150000"/>
              </a:lnSpc>
              <a:buNone/>
            </a:pPr>
            <a:r>
              <a:rPr lang="en-US" b="1" u="sng" dirty="0">
                <a:solidFill>
                  <a:schemeClr val="accent2"/>
                </a:solidFill>
              </a:rPr>
              <a:t>Exclusions</a:t>
            </a:r>
          </a:p>
          <a:p>
            <a:pPr marL="609600" indent="-609600" algn="just" rtl="0">
              <a:lnSpc>
                <a:spcPct val="150000"/>
              </a:lnSpc>
              <a:buFontTx/>
              <a:buAutoNum type="alphaLcParenR"/>
            </a:pPr>
            <a:r>
              <a:rPr lang="en-US" b="1" dirty="0"/>
              <a:t>The patient should not be under the effect of </a:t>
            </a:r>
            <a:r>
              <a:rPr lang="en-US" b="1" dirty="0" smtClean="0"/>
              <a:t>drugs.</a:t>
            </a:r>
            <a:endParaRPr lang="en-US" b="1" dirty="0"/>
          </a:p>
          <a:p>
            <a:pPr marL="609600" indent="-609600" algn="just" rtl="0">
              <a:lnSpc>
                <a:spcPct val="150000"/>
              </a:lnSpc>
              <a:buFontTx/>
              <a:buAutoNum type="alphaLcParenR"/>
            </a:pPr>
            <a:r>
              <a:rPr lang="en-US" b="1" dirty="0"/>
              <a:t>The core temp. should not be below 35˚C </a:t>
            </a:r>
            <a:r>
              <a:rPr lang="en-US" b="1" dirty="0" smtClean="0"/>
              <a:t>.</a:t>
            </a:r>
            <a:endParaRPr lang="en-US" b="1" dirty="0"/>
          </a:p>
          <a:p>
            <a:pPr marL="609600" indent="-609600" algn="just" rtl="0">
              <a:lnSpc>
                <a:spcPct val="150000"/>
              </a:lnSpc>
              <a:buFontTx/>
              <a:buAutoNum type="alphaLcParenR"/>
            </a:pPr>
            <a:r>
              <a:rPr lang="en-US" b="1" dirty="0"/>
              <a:t>The patient should not be suffering from severe metabolic or endocrine </a:t>
            </a:r>
            <a:r>
              <a:rPr lang="en-US" b="1" dirty="0" smtClean="0"/>
              <a:t>disturbance.</a:t>
            </a:r>
            <a:endParaRPr lang="en-US" b="1" dirty="0"/>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1371600" y="0"/>
            <a:ext cx="7543800" cy="1143000"/>
          </a:xfrm>
        </p:spPr>
        <p:txBody>
          <a:bodyPr/>
          <a:lstStyle/>
          <a:p>
            <a:r>
              <a:rPr lang="en-US" sz="4800" b="1" dirty="0">
                <a:solidFill>
                  <a:srgbClr val="C00000"/>
                </a:solidFill>
                <a:effectLst>
                  <a:outerShdw blurRad="38100" dist="38100" dir="2700000" algn="tl">
                    <a:srgbClr val="000000">
                      <a:alpha val="43137"/>
                    </a:srgbClr>
                  </a:outerShdw>
                </a:effectLst>
              </a:rPr>
              <a:t>personnel</a:t>
            </a:r>
          </a:p>
        </p:txBody>
      </p:sp>
      <p:sp>
        <p:nvSpPr>
          <p:cNvPr id="216067" name="Rectangle 3"/>
          <p:cNvSpPr>
            <a:spLocks noGrp="1" noChangeArrowheads="1"/>
          </p:cNvSpPr>
          <p:nvPr>
            <p:ph idx="1"/>
          </p:nvPr>
        </p:nvSpPr>
        <p:spPr>
          <a:xfrm>
            <a:off x="1143000" y="1143000"/>
            <a:ext cx="8001000" cy="5029200"/>
          </a:xfrm>
        </p:spPr>
        <p:txBody>
          <a:bodyPr>
            <a:normAutofit fontScale="92500" lnSpcReduction="20000"/>
          </a:bodyPr>
          <a:lstStyle/>
          <a:p>
            <a:pPr algn="just" rtl="0">
              <a:lnSpc>
                <a:spcPct val="160000"/>
              </a:lnSpc>
            </a:pPr>
            <a:r>
              <a:rPr lang="en-US" sz="2800" b="1" dirty="0"/>
              <a:t>The tests should be performed by two medical practitioners each separately .</a:t>
            </a:r>
            <a:endParaRPr lang="ar-SA" sz="2800" b="1" dirty="0"/>
          </a:p>
          <a:p>
            <a:pPr algn="just" rtl="0">
              <a:lnSpc>
                <a:spcPct val="160000"/>
              </a:lnSpc>
            </a:pPr>
            <a:r>
              <a:rPr lang="en-US" sz="2800" b="1" dirty="0"/>
              <a:t>The doctors involved should be experts in this field…….</a:t>
            </a:r>
            <a:r>
              <a:rPr lang="en-US" sz="2800" b="1" dirty="0">
                <a:solidFill>
                  <a:srgbClr val="CC00CC"/>
                </a:solidFill>
              </a:rPr>
              <a:t>No transplant surgeons</a:t>
            </a:r>
            <a:r>
              <a:rPr lang="en-US" sz="2800" b="1" dirty="0"/>
              <a:t>.</a:t>
            </a:r>
          </a:p>
          <a:p>
            <a:pPr algn="just" rtl="0">
              <a:lnSpc>
                <a:spcPct val="160000"/>
              </a:lnSpc>
            </a:pPr>
            <a:r>
              <a:rPr lang="en-US" sz="2800" b="1" dirty="0"/>
              <a:t>At least one of the doctors should be a consult not junior</a:t>
            </a:r>
          </a:p>
          <a:p>
            <a:pPr algn="just" rtl="0">
              <a:lnSpc>
                <a:spcPct val="160000"/>
              </a:lnSpc>
            </a:pPr>
            <a:r>
              <a:rPr lang="en-US" sz="2800" b="1" dirty="0"/>
              <a:t>Each doctor should perform twice separately with an interval 6 hours at least. </a:t>
            </a:r>
          </a:p>
          <a:p>
            <a:pPr algn="just" rtl="0">
              <a:lnSpc>
                <a:spcPct val="160000"/>
              </a:lnSpc>
            </a:pPr>
            <a:endParaRPr lang="en-US" sz="2800" b="1" dirty="0"/>
          </a:p>
          <a:p>
            <a:pPr algn="just" rtl="0">
              <a:lnSpc>
                <a:spcPct val="160000"/>
              </a:lnSpc>
            </a:pPr>
            <a:endParaRPr lang="en-US" sz="2800" b="1" dirty="0"/>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72400" cy="11430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6600" b="1" i="1"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Tests:</a:t>
            </a:r>
            <a:endParaRPr kumimoji="0" lang="en-US" sz="6600" b="0" i="1"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371600" y="1295400"/>
            <a:ext cx="7543800" cy="49530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Ø"/>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Absent papillary response to light.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Ø"/>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Absent corneal reflex.</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Ø"/>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a:t>
            </a:r>
            <a:r>
              <a:rPr kumimoji="0" lang="en-US" sz="2800" b="1" i="0" u="none" strike="noStrike" kern="0" cap="none" spc="0" normalizeH="0" baseline="0" noProof="0" dirty="0" err="1" smtClean="0">
                <a:ln>
                  <a:noFill/>
                </a:ln>
                <a:solidFill>
                  <a:schemeClr val="tx1"/>
                </a:solidFill>
                <a:effectLst/>
                <a:uLnTx/>
                <a:uFillTx/>
                <a:latin typeface="+mn-lt"/>
                <a:ea typeface="+mn-ea"/>
                <a:cs typeface="+mn-cs"/>
              </a:rPr>
              <a:t>Oculocephalic</a:t>
            </a:r>
            <a:r>
              <a:rPr kumimoji="0" lang="en-US" sz="2800" b="1" i="0" u="none" strike="noStrike" kern="0" cap="none" spc="0" normalizeH="0" baseline="0" noProof="0" dirty="0" smtClean="0">
                <a:ln>
                  <a:noFill/>
                </a:ln>
                <a:solidFill>
                  <a:schemeClr val="tx1"/>
                </a:solidFill>
                <a:effectLst/>
                <a:uLnTx/>
                <a:uFillTx/>
                <a:latin typeface="+mn-lt"/>
                <a:ea typeface="+mn-ea"/>
                <a:cs typeface="+mn-cs"/>
              </a:rPr>
              <a:t> reflex (doll’s eye) is absent.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Ø"/>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a:t>
            </a:r>
            <a:r>
              <a:rPr kumimoji="0" lang="en-US" sz="2800" b="1" i="0" u="none" strike="noStrike" kern="0" cap="none" spc="0" normalizeH="0" baseline="0" noProof="0" dirty="0" err="1" smtClean="0">
                <a:ln>
                  <a:noFill/>
                </a:ln>
                <a:solidFill>
                  <a:schemeClr val="tx1"/>
                </a:solidFill>
                <a:effectLst/>
                <a:uLnTx/>
                <a:uFillTx/>
                <a:latin typeface="+mn-lt"/>
                <a:ea typeface="+mn-ea"/>
                <a:cs typeface="+mn-cs"/>
              </a:rPr>
              <a:t>Vestibulo</a:t>
            </a:r>
            <a:r>
              <a:rPr kumimoji="0" lang="en-US" sz="2800" b="1" i="0" u="none" strike="noStrike" kern="0" cap="none" spc="0" normalizeH="0" baseline="0" noProof="0" dirty="0" smtClean="0">
                <a:ln>
                  <a:noFill/>
                </a:ln>
                <a:solidFill>
                  <a:schemeClr val="tx1"/>
                </a:solidFill>
                <a:effectLst/>
                <a:uLnTx/>
                <a:uFillTx/>
                <a:latin typeface="+mn-lt"/>
                <a:ea typeface="+mn-ea"/>
                <a:cs typeface="+mn-cs"/>
              </a:rPr>
              <a:t>-ocular reflex is negative when ice-water is introduced into the ears.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Ø"/>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Pharyngeal and tracheal reflexes are absent (gagging and coughing).</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descr="C:\Users\EGY LAP\Desktop\identi\Vestibulo_ocular_reflex.jpg"/>
          <p:cNvPicPr>
            <a:picLocks noChangeAspect="1" noChangeArrowheads="1"/>
          </p:cNvPicPr>
          <p:nvPr/>
        </p:nvPicPr>
        <p:blipFill>
          <a:blip r:embed="rId2" cstate="print"/>
          <a:srcRect/>
          <a:stretch>
            <a:fillRect/>
          </a:stretch>
        </p:blipFill>
        <p:spPr bwMode="auto">
          <a:xfrm>
            <a:off x="883419" y="0"/>
            <a:ext cx="8260581" cy="6858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9" name="Picture 5" descr="C:\Users\EGY LAP\Desktop\identi\positive_oculocephalic_reflex1360889142795.jpg"/>
          <p:cNvPicPr>
            <a:picLocks noChangeAspect="1" noChangeArrowheads="1"/>
          </p:cNvPicPr>
          <p:nvPr/>
        </p:nvPicPr>
        <p:blipFill>
          <a:blip r:embed="rId3" cstate="print"/>
          <a:srcRect r="8333"/>
          <a:stretch>
            <a:fillRect/>
          </a:stretch>
        </p:blipFill>
        <p:spPr bwMode="auto">
          <a:xfrm>
            <a:off x="1295400" y="533400"/>
            <a:ext cx="7620000" cy="6096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1295400" y="0"/>
            <a:ext cx="7543800" cy="1143000"/>
          </a:xfrm>
        </p:spPr>
        <p:txBody>
          <a:bodyPr/>
          <a:lstStyle/>
          <a:p>
            <a:r>
              <a:rPr lang="en-US" b="1" u="sng" dirty="0">
                <a:solidFill>
                  <a:srgbClr val="C00000"/>
                </a:solidFill>
                <a:effectLst>
                  <a:outerShdw blurRad="38100" dist="38100" dir="2700000" algn="tl">
                    <a:srgbClr val="000000">
                      <a:alpha val="43137"/>
                    </a:srgbClr>
                  </a:outerShdw>
                </a:effectLst>
              </a:rPr>
              <a:t>Doll's eye sign </a:t>
            </a:r>
          </a:p>
        </p:txBody>
      </p:sp>
      <p:pic>
        <p:nvPicPr>
          <p:cNvPr id="217094" name="Picture 6" descr="C:\Users\EGY LAP\Desktop\identi\18099_20_09_12_2_22_33.jpg"/>
          <p:cNvPicPr>
            <a:picLocks noChangeAspect="1" noChangeArrowheads="1"/>
          </p:cNvPicPr>
          <p:nvPr/>
        </p:nvPicPr>
        <p:blipFill>
          <a:blip r:embed="rId2" cstate="print"/>
          <a:srcRect/>
          <a:stretch>
            <a:fillRect/>
          </a:stretch>
        </p:blipFill>
        <p:spPr bwMode="auto">
          <a:xfrm>
            <a:off x="1143000" y="1143000"/>
            <a:ext cx="7747000" cy="56007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371600" y="990600"/>
            <a:ext cx="7391400" cy="52578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Ø"/>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Testing for apnea (failure of spontaneous respiration) </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Ø"/>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if all previous clinical tests are lost, an apnea test should be done.</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371600" y="457200"/>
            <a:ext cx="7772400" cy="11430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60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N.B.</a:t>
            </a:r>
            <a:r>
              <a:rPr kumimoji="0" lang="en-US" sz="6000" b="1" i="0" u="none"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a:t>
            </a:r>
            <a:endParaRPr kumimoji="0" lang="en-US" sz="60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219200" y="1981200"/>
            <a:ext cx="7848600" cy="4648200"/>
          </a:xfrm>
          <a:prstGeom prst="rect">
            <a:avLst/>
          </a:prstGeom>
        </p:spPr>
        <p:txBody>
          <a:bodyPr>
            <a:noAutofit/>
          </a:bodyPr>
          <a:lstStyle/>
          <a:p>
            <a:pPr marL="342900" marR="0" lvl="0" indent="-342900" algn="just" defTabSz="914400" eaLnBrk="1" fontAlgn="base" latinLnBrk="0" hangingPunct="1">
              <a:lnSpc>
                <a:spcPct val="160000"/>
              </a:lnSpc>
              <a:spcBef>
                <a:spcPct val="20000"/>
              </a:spcBef>
              <a:spcAft>
                <a:spcPct val="0"/>
              </a:spcAft>
              <a:buClr>
                <a:schemeClr val="tx2"/>
              </a:buClr>
              <a:buSzTx/>
              <a:buFont typeface="Wingdings" pitchFamily="2" charset="2"/>
              <a:buChar char="Ø"/>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 Testing must be carried out with a core temperature not less than </a:t>
            </a:r>
            <a:r>
              <a:rPr kumimoji="0" lang="en-US" sz="3200" b="1" i="1" u="none" strike="noStrike" kern="0" cap="none" spc="0" normalizeH="0" baseline="0" noProof="0" dirty="0" smtClean="0">
                <a:ln>
                  <a:noFill/>
                </a:ln>
                <a:solidFill>
                  <a:schemeClr val="tx1"/>
                </a:solidFill>
                <a:effectLst/>
                <a:uLnTx/>
                <a:uFillTx/>
                <a:latin typeface="+mn-lt"/>
                <a:ea typeface="+mn-ea"/>
                <a:cs typeface="+mn-cs"/>
              </a:rPr>
              <a:t>35</a:t>
            </a:r>
            <a:r>
              <a:rPr kumimoji="0" lang="en-US" sz="3200" b="1" i="1" u="none" strike="noStrike" kern="0" cap="none" spc="0" normalizeH="0" baseline="30000" noProof="0" dirty="0" smtClean="0">
                <a:ln>
                  <a:noFill/>
                </a:ln>
                <a:solidFill>
                  <a:schemeClr val="tx1"/>
                </a:solidFill>
                <a:effectLst/>
                <a:uLnTx/>
                <a:uFillTx/>
                <a:latin typeface="+mn-lt"/>
                <a:ea typeface="+mn-ea"/>
                <a:cs typeface="+mn-cs"/>
              </a:rPr>
              <a:t>0</a:t>
            </a:r>
            <a:r>
              <a:rPr kumimoji="0" lang="en-US" sz="3200" b="1" i="1" u="none" strike="noStrike" kern="0" cap="none" spc="0" normalizeH="0" baseline="0" noProof="0" dirty="0" smtClean="0">
                <a:ln>
                  <a:noFill/>
                </a:ln>
                <a:solidFill>
                  <a:schemeClr val="tx1"/>
                </a:solidFill>
                <a:effectLst/>
                <a:uLnTx/>
                <a:uFillTx/>
                <a:latin typeface="+mn-lt"/>
                <a:ea typeface="+mn-ea"/>
                <a:cs typeface="+mn-cs"/>
              </a:rPr>
              <a:t>C </a:t>
            </a:r>
            <a:r>
              <a:rPr kumimoji="0" lang="en-US" sz="3200" b="1" i="0" u="none" strike="noStrike" kern="0" cap="none" spc="0" normalizeH="0" baseline="0" noProof="0" dirty="0" smtClean="0">
                <a:ln>
                  <a:noFill/>
                </a:ln>
                <a:solidFill>
                  <a:schemeClr val="tx1"/>
                </a:solidFill>
                <a:effectLst/>
                <a:uLnTx/>
                <a:uFillTx/>
                <a:latin typeface="+mn-lt"/>
                <a:ea typeface="+mn-ea"/>
                <a:cs typeface="+mn-cs"/>
              </a:rPr>
              <a:t>to avoid hypothermia.</a:t>
            </a:r>
          </a:p>
          <a:p>
            <a:pPr marL="342900" marR="0" lvl="0" indent="-342900" algn="just" defTabSz="914400" eaLnBrk="1" fontAlgn="base" latinLnBrk="0" hangingPunct="1">
              <a:lnSpc>
                <a:spcPct val="160000"/>
              </a:lnSpc>
              <a:spcBef>
                <a:spcPct val="20000"/>
              </a:spcBef>
              <a:spcAft>
                <a:spcPct val="0"/>
              </a:spcAft>
              <a:buClr>
                <a:schemeClr val="tx2"/>
              </a:buClr>
              <a:buSzTx/>
              <a:buFont typeface="Wingdings" pitchFamily="2" charset="2"/>
              <a:buChar char="Ø"/>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 The tests should be repeated at least once.</a:t>
            </a:r>
            <a:endParaRPr kumimoji="0" lang="en-US" sz="3200"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295400" y="381000"/>
            <a:ext cx="7772400" cy="1143000"/>
          </a:xfrm>
          <a:prstGeom prst="rect">
            <a:avLst/>
          </a:prstGeom>
        </p:spPr>
        <p:txBody>
          <a:bodyPr>
            <a:normAutofit/>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6000" b="1" i="0" u="sng" strike="noStrike" kern="0" cap="none" spc="0" normalizeH="0" baseline="0" noProof="0" smtClean="0">
                <a:ln>
                  <a:noFill/>
                </a:ln>
                <a:solidFill>
                  <a:srgbClr val="C00000"/>
                </a:solidFill>
                <a:effectLst>
                  <a:outerShdw blurRad="38100" dist="38100" dir="2700000" algn="tl">
                    <a:srgbClr val="000000">
                      <a:alpha val="43137"/>
                    </a:srgbClr>
                  </a:outerShdw>
                </a:effectLst>
                <a:uLnTx/>
                <a:uFillTx/>
                <a:latin typeface="+mj-lt"/>
                <a:ea typeface="+mj-ea"/>
                <a:cs typeface="+mj-cs"/>
              </a:rPr>
              <a:t>Death Certification:</a:t>
            </a:r>
            <a:endParaRPr kumimoji="0" lang="en-US" sz="60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4" name="Rectangle 3"/>
          <p:cNvSpPr txBox="1">
            <a:spLocks noChangeArrowheads="1"/>
          </p:cNvSpPr>
          <p:nvPr/>
        </p:nvSpPr>
        <p:spPr>
          <a:xfrm>
            <a:off x="1219200" y="1752600"/>
            <a:ext cx="7924800" cy="70104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lumMod val="95000"/>
                    <a:lumOff val="5000"/>
                  </a:schemeClr>
                </a:solidFill>
                <a:effectLst/>
                <a:uLnTx/>
                <a:uFillTx/>
                <a:latin typeface="+mn-lt"/>
                <a:ea typeface="+mn-ea"/>
                <a:cs typeface="+mn-cs"/>
              </a:rPr>
              <a:t>This is provided by the doctor where death is known or believed to be due to natural disease and where there are no suspicious or unusual circumstances.</a:t>
            </a:r>
            <a:endParaRPr kumimoji="0" lang="en-US" sz="3200" b="0" i="0" u="none" strike="noStrike" kern="0" cap="none" spc="0" normalizeH="0" baseline="0" noProof="0" dirty="0" smtClean="0">
              <a:ln>
                <a:noFill/>
              </a:ln>
              <a:solidFill>
                <a:schemeClr val="tx1">
                  <a:lumMod val="95000"/>
                  <a:lumOff val="5000"/>
                </a:schemeClr>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0"/>
            <a:ext cx="7543800" cy="6858000"/>
          </a:xfrm>
          <a:prstGeom prst="rect">
            <a:avLst/>
          </a:prstGeom>
        </p:spPr>
        <p:txBody>
          <a:bodyPr>
            <a:normAutofit fontScale="40000" lnSpcReduction="20000"/>
          </a:bodyPr>
          <a:lstStyle/>
          <a:p>
            <a:pPr marL="342900" lvl="0" indent="-342900" algn="just">
              <a:lnSpc>
                <a:spcPct val="170000"/>
              </a:lnSpc>
              <a:spcBef>
                <a:spcPct val="20000"/>
              </a:spcBef>
              <a:buClr>
                <a:schemeClr val="tx2"/>
              </a:buClr>
              <a:defRPr/>
            </a:pPr>
            <a:r>
              <a:rPr kumimoji="0" lang="en-US" sz="5800" b="1" i="0" u="sng"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mn-cs"/>
              </a:rPr>
              <a:t> </a:t>
            </a:r>
            <a:r>
              <a:rPr lang="en-US" sz="7000" b="1" u="sng" kern="0" dirty="0">
                <a:solidFill>
                  <a:srgbClr val="FF0000"/>
                </a:solidFill>
                <a:effectLst>
                  <a:outerShdw blurRad="38100" dist="38100" dir="2700000" algn="tl">
                    <a:srgbClr val="000000">
                      <a:alpha val="43137"/>
                    </a:srgbClr>
                  </a:outerShdw>
                </a:effectLst>
              </a:rPr>
              <a:t>The medical cause of death is divided into two parts:</a:t>
            </a:r>
          </a:p>
          <a:p>
            <a:pPr marL="342900" lvl="0" indent="-342900" algn="just">
              <a:lnSpc>
                <a:spcPct val="170000"/>
              </a:lnSpc>
              <a:spcBef>
                <a:spcPct val="20000"/>
              </a:spcBef>
              <a:buClr>
                <a:schemeClr val="tx2"/>
              </a:buClr>
              <a:defRPr/>
            </a:pPr>
            <a:r>
              <a:rPr lang="en-US" sz="6000" b="1" kern="0" dirty="0">
                <a:solidFill>
                  <a:schemeClr val="tx1">
                    <a:lumMod val="95000"/>
                    <a:lumOff val="5000"/>
                  </a:schemeClr>
                </a:solidFill>
              </a:rPr>
              <a:t>Part I: Conditions which led directly to death</a:t>
            </a:r>
            <a:r>
              <a:rPr lang="en-US" sz="6000" b="1" kern="0" dirty="0" smtClean="0">
                <a:solidFill>
                  <a:schemeClr val="tx1">
                    <a:lumMod val="95000"/>
                    <a:lumOff val="5000"/>
                  </a:schemeClr>
                </a:solidFill>
              </a:rPr>
              <a:t>:</a:t>
            </a:r>
            <a:endParaRPr kumimoji="0" lang="en-US" sz="60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6000" b="1" i="0" u="none" strike="noStrike" kern="0" cap="none" spc="0" normalizeH="0" baseline="0" noProof="0" dirty="0" smtClean="0">
                <a:ln>
                  <a:noFill/>
                </a:ln>
                <a:solidFill>
                  <a:schemeClr val="tx1"/>
                </a:solidFill>
                <a:effectLst/>
                <a:uLnTx/>
                <a:uFillTx/>
                <a:latin typeface="+mn-lt"/>
                <a:ea typeface="+mn-ea"/>
                <a:cs typeface="+mn-cs"/>
              </a:rPr>
              <a:t>Part II: Other conditions, not related to part I, but also contributed to death.</a:t>
            </a:r>
          </a:p>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5800" b="1" i="0" u="sng"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mn-cs"/>
              </a:rPr>
              <a:t>Mode of death:</a:t>
            </a:r>
          </a:p>
          <a:p>
            <a:pPr marL="342900" marR="0" lvl="0" indent="-342900" algn="just" defTabSz="914400" eaLnBrk="1" fontAlgn="base" latinLnBrk="0" hangingPunct="1">
              <a:lnSpc>
                <a:spcPct val="170000"/>
              </a:lnSpc>
              <a:spcBef>
                <a:spcPct val="20000"/>
              </a:spcBef>
              <a:spcAft>
                <a:spcPct val="0"/>
              </a:spcAft>
              <a:buClr>
                <a:schemeClr val="tx2"/>
              </a:buClr>
              <a:buSzTx/>
              <a:tabLst/>
              <a:defRPr/>
            </a:pPr>
            <a:r>
              <a:rPr kumimoji="0" lang="en-US" sz="6000" b="1" i="0" u="none" strike="noStrike" kern="0" cap="none" spc="0" normalizeH="0" baseline="0" noProof="0" dirty="0" smtClean="0">
                <a:ln>
                  <a:noFill/>
                </a:ln>
                <a:solidFill>
                  <a:schemeClr val="tx1"/>
                </a:solidFill>
                <a:effectLst/>
                <a:uLnTx/>
                <a:uFillTx/>
                <a:latin typeface="+mn-lt"/>
                <a:ea typeface="+mn-ea"/>
                <a:cs typeface="+mn-cs"/>
              </a:rPr>
              <a:t>The mode of death refers to the abnormal physiological state that pertained at the time of death e.g.: Coma, cerebral hemorrhage, hypertension, congestive cardiac failure, cardiac arrest, pulmonary edema, syncope, and cardio-respiratory failure.</a:t>
            </a:r>
            <a:endParaRPr kumimoji="0" lang="en-US" sz="6000"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descr="3"/>
          <p:cNvPicPr>
            <a:picLocks noChangeAspect="1" noChangeArrowheads="1"/>
          </p:cNvPicPr>
          <p:nvPr/>
        </p:nvPicPr>
        <p:blipFill>
          <a:blip r:embed="rId3" cstate="print"/>
          <a:srcRect/>
          <a:stretch>
            <a:fillRect/>
          </a:stretch>
        </p:blipFill>
        <p:spPr bwMode="auto">
          <a:xfrm>
            <a:off x="914400" y="152400"/>
            <a:ext cx="7924799" cy="62484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1219200" y="-152400"/>
            <a:ext cx="7543800" cy="1143000"/>
          </a:xfrm>
        </p:spPr>
        <p:txBody>
          <a:bodyPr>
            <a:normAutofit/>
          </a:bodyPr>
          <a:lstStyle/>
          <a:p>
            <a:pPr algn="just" rtl="0"/>
            <a:r>
              <a:rPr lang="en-US" sz="6000" b="1" u="sng" dirty="0">
                <a:solidFill>
                  <a:srgbClr val="C00000"/>
                </a:solidFill>
                <a:effectLst>
                  <a:outerShdw blurRad="38100" dist="38100" dir="2700000" algn="tl">
                    <a:srgbClr val="000000">
                      <a:alpha val="43137"/>
                    </a:srgbClr>
                  </a:outerShdw>
                </a:effectLst>
              </a:rPr>
              <a:t>Death Certification:</a:t>
            </a:r>
          </a:p>
        </p:txBody>
      </p:sp>
      <p:sp>
        <p:nvSpPr>
          <p:cNvPr id="194563" name="Rectangle 3"/>
          <p:cNvSpPr>
            <a:spLocks noGrp="1" noChangeArrowheads="1"/>
          </p:cNvSpPr>
          <p:nvPr>
            <p:ph idx="1"/>
          </p:nvPr>
        </p:nvSpPr>
        <p:spPr>
          <a:xfrm>
            <a:off x="1143000" y="838200"/>
            <a:ext cx="7848600" cy="6019800"/>
          </a:xfrm>
        </p:spPr>
        <p:txBody>
          <a:bodyPr/>
          <a:lstStyle/>
          <a:p>
            <a:pPr algn="just" rtl="0">
              <a:lnSpc>
                <a:spcPct val="150000"/>
              </a:lnSpc>
              <a:buFontTx/>
              <a:buNone/>
            </a:pPr>
            <a:r>
              <a:rPr lang="en-US" dirty="0"/>
              <a:t>      A male patient aged 45 years was admitted to ICU following severe </a:t>
            </a:r>
            <a:r>
              <a:rPr lang="en-US" dirty="0" err="1"/>
              <a:t>hematemesis</a:t>
            </a:r>
            <a:r>
              <a:rPr lang="en-US" dirty="0"/>
              <a:t> . </a:t>
            </a:r>
            <a:r>
              <a:rPr lang="en-US" dirty="0" err="1"/>
              <a:t>Antishock</a:t>
            </a:r>
            <a:r>
              <a:rPr lang="en-US" dirty="0"/>
              <a:t>  measures together with blood transfusion were given , patient was diagnosed as </a:t>
            </a:r>
            <a:r>
              <a:rPr lang="en-US" dirty="0" err="1"/>
              <a:t>bilharzial</a:t>
            </a:r>
            <a:r>
              <a:rPr lang="en-US" dirty="0"/>
              <a:t> hepatic fibrosis, </a:t>
            </a:r>
            <a:r>
              <a:rPr lang="en-US" dirty="0" err="1"/>
              <a:t>ascitis</a:t>
            </a:r>
            <a:r>
              <a:rPr lang="en-US" dirty="0"/>
              <a:t> and bleeding esophageal </a:t>
            </a:r>
            <a:r>
              <a:rPr lang="en-US" dirty="0" err="1"/>
              <a:t>varices</a:t>
            </a:r>
            <a:r>
              <a:rPr lang="en-US" dirty="0"/>
              <a:t>. Few hours later the patient passed into coma and died . </a:t>
            </a:r>
            <a:r>
              <a:rPr lang="en-US" b="1" dirty="0"/>
              <a:t>Write the death certificate.</a:t>
            </a:r>
            <a:r>
              <a:rPr lang="en-US" dirty="0"/>
              <a:t> </a:t>
            </a:r>
          </a:p>
          <a:p>
            <a:pPr algn="just" rtl="0">
              <a:lnSpc>
                <a:spcPct val="150000"/>
              </a:lnSpc>
              <a:buFontTx/>
              <a:buNone/>
            </a:pPr>
            <a:r>
              <a:rPr lang="en-US" sz="2800" dirty="0"/>
              <a:t>  </a:t>
            </a:r>
          </a:p>
        </p:txBody>
      </p:sp>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3"/>
          <p:cNvSpPr>
            <a:spLocks noGrp="1" noChangeArrowheads="1"/>
          </p:cNvSpPr>
          <p:nvPr>
            <p:ph idx="1"/>
          </p:nvPr>
        </p:nvSpPr>
        <p:spPr>
          <a:xfrm>
            <a:off x="1066800" y="457200"/>
            <a:ext cx="7848600" cy="4724400"/>
          </a:xfrm>
        </p:spPr>
        <p:txBody>
          <a:bodyPr/>
          <a:lstStyle/>
          <a:p>
            <a:pPr algn="r" rtl="1"/>
            <a:endParaRPr lang="ar-SA" sz="2800" b="1" dirty="0"/>
          </a:p>
          <a:p>
            <a:pPr algn="r" rtl="1">
              <a:lnSpc>
                <a:spcPct val="200000"/>
              </a:lnSpc>
              <a:buNone/>
            </a:pPr>
            <a:r>
              <a:rPr lang="ar-EG" b="1" dirty="0" smtClean="0"/>
              <a:t>أ    </a:t>
            </a:r>
            <a:r>
              <a:rPr lang="ar-SA" b="1" dirty="0" smtClean="0"/>
              <a:t>السبب </a:t>
            </a:r>
            <a:r>
              <a:rPr lang="ar-SA" b="1" dirty="0"/>
              <a:t>المباشر للوفاه : توقف  بالدورة الدموية و القلب</a:t>
            </a:r>
          </a:p>
          <a:p>
            <a:pPr algn="r" rtl="1">
              <a:buNone/>
            </a:pPr>
            <a:r>
              <a:rPr lang="ar-EG" b="1" dirty="0" smtClean="0"/>
              <a:t>ب   </a:t>
            </a:r>
            <a:r>
              <a:rPr lang="ar-SA" b="1" dirty="0" smtClean="0"/>
              <a:t>تسبب </a:t>
            </a:r>
            <a:r>
              <a:rPr lang="ar-SA" b="1" dirty="0"/>
              <a:t>عن : تليف الكبد ادى الى فشل بوظائف الكبد و </a:t>
            </a:r>
            <a:r>
              <a:rPr lang="ar-SA" b="1" dirty="0" smtClean="0"/>
              <a:t>دوالى </a:t>
            </a:r>
            <a:r>
              <a:rPr lang="ar-SA" b="1" dirty="0"/>
              <a:t>بالمرىء ادى انفجارها الى قىء دموى </a:t>
            </a:r>
          </a:p>
          <a:p>
            <a:pPr>
              <a:buNone/>
            </a:pPr>
            <a:r>
              <a:rPr lang="ar-EG" b="1" dirty="0" smtClean="0"/>
              <a:t>ج   </a:t>
            </a:r>
            <a:r>
              <a:rPr lang="ar-SA" b="1" dirty="0" smtClean="0"/>
              <a:t>تسبب </a:t>
            </a:r>
            <a:r>
              <a:rPr lang="ar-SA" b="1" dirty="0"/>
              <a:t>عن : الاصابة بالبلهارسيا</a:t>
            </a:r>
          </a:p>
          <a:p>
            <a:pPr algn="r" rtl="1">
              <a:buNone/>
            </a:pPr>
            <a:r>
              <a:rPr lang="ar-SA" b="1" dirty="0"/>
              <a:t>احوال مرضية ساعدت :----------</a:t>
            </a:r>
          </a:p>
          <a:p>
            <a:pPr algn="r" rtl="1"/>
            <a:endParaRPr lang="en-GB" sz="2800" b="1" dirty="0"/>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371600" y="0"/>
            <a:ext cx="7543800" cy="1143000"/>
          </a:xfrm>
        </p:spPr>
        <p:txBody>
          <a:bodyPr>
            <a:normAutofit/>
          </a:bodyPr>
          <a:lstStyle/>
          <a:p>
            <a:pPr algn="just" rtl="0"/>
            <a:r>
              <a:rPr lang="en-US" sz="6000" b="1" u="sng" dirty="0">
                <a:solidFill>
                  <a:srgbClr val="FF0000"/>
                </a:solidFill>
                <a:effectLst>
                  <a:outerShdw blurRad="38100" dist="38100" dir="2700000" algn="tl">
                    <a:srgbClr val="000000">
                      <a:alpha val="43137"/>
                    </a:srgbClr>
                  </a:outerShdw>
                </a:effectLst>
              </a:rPr>
              <a:t>Death Certification:</a:t>
            </a:r>
          </a:p>
        </p:txBody>
      </p:sp>
      <p:sp>
        <p:nvSpPr>
          <p:cNvPr id="196611" name="Rectangle 3"/>
          <p:cNvSpPr>
            <a:spLocks noGrp="1" noChangeArrowheads="1"/>
          </p:cNvSpPr>
          <p:nvPr>
            <p:ph idx="1"/>
          </p:nvPr>
        </p:nvSpPr>
        <p:spPr>
          <a:xfrm>
            <a:off x="1371600" y="1143000"/>
            <a:ext cx="7620000" cy="5562600"/>
          </a:xfrm>
        </p:spPr>
        <p:txBody>
          <a:bodyPr/>
          <a:lstStyle/>
          <a:p>
            <a:pPr algn="just" rtl="0">
              <a:lnSpc>
                <a:spcPct val="150000"/>
              </a:lnSpc>
              <a:buNone/>
            </a:pPr>
            <a:r>
              <a:rPr lang="en-US" sz="2800" b="1" dirty="0"/>
              <a:t>A female patient had cancer breast and was treated surgically. After 3 years bone scanning revealed bone metastasis, radiotherapy started. a month later she developed </a:t>
            </a:r>
            <a:r>
              <a:rPr lang="en-US" sz="2800" b="1" dirty="0" err="1"/>
              <a:t>dysnea</a:t>
            </a:r>
            <a:r>
              <a:rPr lang="en-US" sz="2800" b="1" dirty="0"/>
              <a:t> and hemorrhagic pleural effusion . Tomography revealed pulmonary metastasis. The </a:t>
            </a:r>
            <a:r>
              <a:rPr lang="en-US" sz="2800" b="1" dirty="0" err="1"/>
              <a:t>dysnea</a:t>
            </a:r>
            <a:r>
              <a:rPr lang="en-US" sz="2800" b="1" dirty="0"/>
              <a:t> get worse and the patient died .Write the death certificate.</a:t>
            </a:r>
            <a:r>
              <a:rPr lang="en-US" sz="2800" dirty="0"/>
              <a:t> </a:t>
            </a:r>
          </a:p>
        </p:txBody>
      </p:sp>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990600" y="1905000"/>
            <a:ext cx="7772400" cy="3352800"/>
          </a:xfrm>
          <a:prstGeom prst="rect">
            <a:avLst/>
          </a:prstGeom>
        </p:spPr>
        <p:txBody>
          <a:bodyPr>
            <a:no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8800" b="1" i="0" strike="noStrike" kern="0" cap="none" spc="0" normalizeH="0" baseline="0" noProof="0" dirty="0" smtClean="0">
                <a:ln>
                  <a:noFill/>
                </a:ln>
                <a:solidFill>
                  <a:srgbClr val="C00000"/>
                </a:solidFill>
                <a:effectLst>
                  <a:glow rad="139700">
                    <a:schemeClr val="accent4">
                      <a:satMod val="175000"/>
                      <a:alpha val="40000"/>
                    </a:schemeClr>
                  </a:glow>
                  <a:outerShdw blurRad="38100" dist="38100" dir="2700000" algn="tl">
                    <a:srgbClr val="000000">
                      <a:alpha val="43137"/>
                    </a:srgbClr>
                  </a:outerShdw>
                </a:effectLst>
                <a:uLnTx/>
                <a:uFillTx/>
                <a:latin typeface="+mj-lt"/>
                <a:ea typeface="+mj-ea"/>
                <a:cs typeface="+mj-cs"/>
              </a:rPr>
              <a:t>Postmortem </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8800" b="1" i="0" strike="noStrike" kern="0" cap="none" spc="0" normalizeH="0" baseline="0" noProof="0" dirty="0" smtClean="0">
                <a:ln>
                  <a:noFill/>
                </a:ln>
                <a:solidFill>
                  <a:srgbClr val="C00000"/>
                </a:solidFill>
                <a:effectLst>
                  <a:glow rad="139700">
                    <a:schemeClr val="accent4">
                      <a:satMod val="175000"/>
                      <a:alpha val="40000"/>
                    </a:schemeClr>
                  </a:glow>
                  <a:outerShdw blurRad="38100" dist="38100" dir="2700000" algn="tl">
                    <a:srgbClr val="000000">
                      <a:alpha val="43137"/>
                    </a:srgbClr>
                  </a:outerShdw>
                </a:effectLst>
                <a:uLnTx/>
                <a:uFillTx/>
                <a:latin typeface="+mj-lt"/>
                <a:ea typeface="+mj-ea"/>
                <a:cs typeface="+mj-cs"/>
              </a:rPr>
              <a:t>Changes</a:t>
            </a:r>
            <a:endParaRPr kumimoji="0" lang="en-US" sz="8800" b="0" i="0" strike="noStrike" kern="0" cap="none" spc="0" normalizeH="0" baseline="0" noProof="0" dirty="0">
              <a:ln>
                <a:noFill/>
              </a:ln>
              <a:solidFill>
                <a:srgbClr val="C00000"/>
              </a:solidFill>
              <a:effectLst>
                <a:glow rad="139700">
                  <a:schemeClr val="accent4">
                    <a:satMod val="175000"/>
                    <a:alpha val="40000"/>
                  </a:schemeClr>
                </a:glow>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610600" cy="1524000"/>
          </a:xfrm>
        </p:spPr>
        <p:txBody>
          <a:bodyPr/>
          <a:lstStyle/>
          <a:p>
            <a:pPr marL="342900" lvl="0" indent="-342900" algn="ctr">
              <a:spcBef>
                <a:spcPct val="20000"/>
              </a:spcBef>
              <a:defRPr/>
            </a:pPr>
            <a:r>
              <a:rPr lang="en-US" i="1" u="sng" cap="none" dirty="0" smtClean="0">
                <a:solidFill>
                  <a:schemeClr val="accent6"/>
                </a:solidFill>
                <a:effectLst>
                  <a:outerShdw blurRad="38100" dist="38100" dir="2700000" algn="tl">
                    <a:srgbClr val="000000">
                      <a:alpha val="43137"/>
                    </a:srgbClr>
                  </a:outerShdw>
                </a:effectLst>
              </a:rPr>
              <a:t>1-Cooling of the Body After Death:</a:t>
            </a:r>
            <a:br>
              <a:rPr lang="en-US" i="1" u="sng" cap="none" dirty="0" smtClean="0">
                <a:solidFill>
                  <a:schemeClr val="accent6"/>
                </a:solidFill>
                <a:effectLst>
                  <a:outerShdw blurRad="38100" dist="38100" dir="2700000" algn="tl">
                    <a:srgbClr val="000000">
                      <a:alpha val="43137"/>
                    </a:srgbClr>
                  </a:outerShdw>
                </a:effectLst>
              </a:rPr>
            </a:br>
            <a:r>
              <a:rPr lang="en-US" i="1" u="sng" cap="none" dirty="0" smtClean="0">
                <a:solidFill>
                  <a:schemeClr val="accent6"/>
                </a:solidFill>
                <a:effectLst>
                  <a:outerShdw blurRad="38100" dist="38100" dir="2700000" algn="tl">
                    <a:srgbClr val="000000">
                      <a:alpha val="43137"/>
                    </a:srgbClr>
                  </a:outerShdw>
                </a:effectLst>
              </a:rPr>
              <a:t> </a:t>
            </a:r>
            <a:r>
              <a:rPr lang="en-US" sz="2000" i="1" u="sng" cap="none" dirty="0" err="1" smtClean="0">
                <a:solidFill>
                  <a:schemeClr val="accent6"/>
                </a:solidFill>
                <a:effectLst>
                  <a:outerShdw blurRad="38100" dist="38100" dir="2700000" algn="tl">
                    <a:srgbClr val="000000">
                      <a:alpha val="43137"/>
                    </a:srgbClr>
                  </a:outerShdw>
                </a:effectLst>
              </a:rPr>
              <a:t>algor</a:t>
            </a:r>
            <a:r>
              <a:rPr lang="en-US" sz="2000" i="1" u="sng" cap="none" dirty="0" smtClean="0">
                <a:solidFill>
                  <a:schemeClr val="accent6"/>
                </a:solidFill>
                <a:effectLst>
                  <a:outerShdw blurRad="38100" dist="38100" dir="2700000" algn="tl">
                    <a:srgbClr val="000000">
                      <a:alpha val="43137"/>
                    </a:srgbClr>
                  </a:outerShdw>
                </a:effectLst>
              </a:rPr>
              <a:t> mortis</a:t>
            </a:r>
            <a:endParaRPr lang="en-US" sz="2000" u="sng" cap="none" dirty="0" smtClean="0">
              <a:solidFill>
                <a:schemeClr val="accent6"/>
              </a:solidFill>
              <a:effectLst>
                <a:outerShdw blurRad="38100" dist="38100" dir="2700000" algn="tl">
                  <a:srgbClr val="000000">
                    <a:alpha val="43137"/>
                  </a:srgbClr>
                </a:outerShdw>
              </a:effectLst>
            </a:endParaRPr>
          </a:p>
        </p:txBody>
      </p:sp>
      <p:sp>
        <p:nvSpPr>
          <p:cNvPr id="5" name="Rectangle 3"/>
          <p:cNvSpPr>
            <a:spLocks noGrp="1" noChangeArrowheads="1"/>
          </p:cNvSpPr>
          <p:nvPr>
            <p:ph type="body" idx="1"/>
          </p:nvPr>
        </p:nvSpPr>
        <p:spPr>
          <a:xfrm>
            <a:off x="1295400" y="1676400"/>
            <a:ext cx="7848600" cy="5029200"/>
          </a:xfrm>
        </p:spPr>
        <p:txBody>
          <a:bodyPr/>
          <a:lstStyle/>
          <a:p>
            <a:pPr algn="just" rtl="0">
              <a:lnSpc>
                <a:spcPct val="200000"/>
              </a:lnSpc>
            </a:pPr>
            <a:r>
              <a:rPr lang="en-US" sz="2800" b="1" dirty="0"/>
              <a:t>Imbalance between heat production and heat loss.</a:t>
            </a:r>
          </a:p>
          <a:p>
            <a:pPr algn="just" rtl="0">
              <a:lnSpc>
                <a:spcPct val="200000"/>
              </a:lnSpc>
            </a:pPr>
            <a:r>
              <a:rPr lang="en-US" sz="2800" b="1" dirty="0" smtClean="0"/>
              <a:t>Loss </a:t>
            </a:r>
            <a:r>
              <a:rPr lang="en-US" sz="2800" b="1" dirty="0"/>
              <a:t>of heat of body by means of </a:t>
            </a:r>
            <a:r>
              <a:rPr lang="en-US" sz="2800" b="1" dirty="0" smtClean="0"/>
              <a:t>evaporation, conduction </a:t>
            </a:r>
            <a:r>
              <a:rPr lang="en-US" sz="2800" b="1" dirty="0"/>
              <a:t>convection and radiation, till it balances with the temperature of surroundings.</a:t>
            </a:r>
          </a:p>
          <a:p>
            <a:pPr algn="just" rtl="0">
              <a:lnSpc>
                <a:spcPct val="200000"/>
              </a:lnSpc>
            </a:pPr>
            <a:r>
              <a:rPr lang="en-US" sz="2800" b="1" dirty="0" smtClean="0"/>
              <a:t>Rate </a:t>
            </a:r>
            <a:r>
              <a:rPr lang="en-US" sz="2800" b="1" dirty="0"/>
              <a:t>of cooling is fast during first few hours and later slows.</a:t>
            </a:r>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143000" y="228600"/>
            <a:ext cx="7696200" cy="56388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600" b="1" i="0" u="sng" strike="noStrike" kern="0" cap="none" spc="0" normalizeH="0" baseline="0" noProof="0" dirty="0" smtClean="0">
                <a:ln>
                  <a:noFill/>
                </a:ln>
                <a:solidFill>
                  <a:schemeClr val="tx1"/>
                </a:solidFill>
                <a:effectLst/>
                <a:uLnTx/>
                <a:uFillTx/>
                <a:latin typeface="+mn-lt"/>
                <a:ea typeface="+mn-ea"/>
                <a:cs typeface="+mn-cs"/>
              </a:rPr>
              <a:t>Factors affecting rate of cooling:</a:t>
            </a:r>
            <a:endParaRPr kumimoji="0" lang="en-US" sz="3600" b="0" i="0" u="sng" strike="noStrike" kern="0" cap="none" spc="0" normalizeH="0" baseline="0" noProof="0" dirty="0" smtClean="0">
              <a:ln>
                <a:noFill/>
              </a:ln>
              <a:solidFill>
                <a:schemeClr val="tx1"/>
              </a:solidFill>
              <a:effectLst/>
              <a:uLnTx/>
              <a:uFillTx/>
              <a:latin typeface="+mn-lt"/>
              <a:ea typeface="+mn-ea"/>
              <a:cs typeface="+mn-cs"/>
            </a:endParaRPr>
          </a:p>
          <a:p>
            <a:pPr marL="742950" marR="0" lvl="0" indent="-742950" algn="just" defTabSz="914400" eaLnBrk="1" fontAlgn="base" latinLnBrk="0" hangingPunct="1">
              <a:lnSpc>
                <a:spcPct val="150000"/>
              </a:lnSpc>
              <a:spcBef>
                <a:spcPct val="20000"/>
              </a:spcBef>
              <a:spcAft>
                <a:spcPct val="0"/>
              </a:spcAft>
              <a:buClr>
                <a:schemeClr val="tx2"/>
              </a:buClr>
              <a:buSzTx/>
              <a:buAutoNum type="arabicPeriod"/>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The temperature gradient between the body and the environment.</a:t>
            </a:r>
            <a:endParaRPr kumimoji="0" lang="en-US" sz="3600" b="0" i="0" u="none" strike="noStrike" kern="0" cap="none" spc="0" normalizeH="0" baseline="0" noProof="0" dirty="0" smtClean="0">
              <a:ln>
                <a:noFill/>
              </a:ln>
              <a:solidFill>
                <a:schemeClr val="tx1"/>
              </a:solidFill>
              <a:effectLst/>
              <a:uLnTx/>
              <a:uFillTx/>
              <a:latin typeface="+mn-lt"/>
              <a:ea typeface="+mn-ea"/>
              <a:cs typeface="+mn-cs"/>
            </a:endParaRPr>
          </a:p>
          <a:p>
            <a:pPr marL="742950" marR="0" lvl="0" indent="-742950" algn="just" defTabSz="914400" eaLnBrk="1" fontAlgn="base" latinLnBrk="0" hangingPunct="1">
              <a:lnSpc>
                <a:spcPct val="150000"/>
              </a:lnSpc>
              <a:spcBef>
                <a:spcPct val="20000"/>
              </a:spcBef>
              <a:spcAft>
                <a:spcPct val="0"/>
              </a:spcAft>
              <a:buClr>
                <a:schemeClr val="tx2"/>
              </a:buClr>
              <a:buSzTx/>
              <a:buAutoNum type="arabicPeriod"/>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 The initial body temperature.</a:t>
            </a:r>
            <a:endParaRPr kumimoji="0" lang="en-US" sz="36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371600" y="685800"/>
            <a:ext cx="7391400" cy="5943600"/>
          </a:xfrm>
          <a:prstGeom prst="rect">
            <a:avLst/>
          </a:prstGeom>
        </p:spPr>
        <p:txBody>
          <a:bodyPr>
            <a:noAutofit/>
          </a:bodyPr>
          <a:lstStyle/>
          <a:p>
            <a:pPr marL="742950" marR="0" lvl="0" indent="-742950" algn="just" defTabSz="914400" eaLnBrk="1" fontAlgn="base" latinLnBrk="0" hangingPunct="1">
              <a:lnSpc>
                <a:spcPct val="150000"/>
              </a:lnSpc>
              <a:spcBef>
                <a:spcPct val="20000"/>
              </a:spcBef>
              <a:spcAft>
                <a:spcPct val="0"/>
              </a:spcAft>
              <a:buClr>
                <a:schemeClr val="tx2"/>
              </a:buClr>
              <a:buSzTx/>
              <a:buFont typeface="+mj-lt"/>
              <a:buAutoNum type="arabicPeriod" startAt="3"/>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Body insulators.</a:t>
            </a:r>
            <a:endParaRPr kumimoji="0" lang="en-US" sz="3600" b="0" i="0" u="none" strike="noStrike" kern="0" cap="none" spc="0" normalizeH="0" baseline="0" noProof="0" dirty="0" smtClean="0">
              <a:ln>
                <a:noFill/>
              </a:ln>
              <a:solidFill>
                <a:schemeClr val="tx1"/>
              </a:solidFill>
              <a:effectLst/>
              <a:uLnTx/>
              <a:uFillTx/>
              <a:latin typeface="+mn-lt"/>
              <a:ea typeface="+mn-ea"/>
              <a:cs typeface="+mn-cs"/>
            </a:endParaRPr>
          </a:p>
          <a:p>
            <a:pPr marL="742950" marR="0" lvl="0" indent="-742950" algn="just" defTabSz="914400" eaLnBrk="1" fontAlgn="base" latinLnBrk="0" hangingPunct="1">
              <a:lnSpc>
                <a:spcPct val="150000"/>
              </a:lnSpc>
              <a:spcBef>
                <a:spcPct val="20000"/>
              </a:spcBef>
              <a:spcAft>
                <a:spcPct val="0"/>
              </a:spcAft>
              <a:buClr>
                <a:schemeClr val="tx2"/>
              </a:buClr>
              <a:buSzTx/>
              <a:buFont typeface="+mj-lt"/>
              <a:buAutoNum type="arabicPeriod" startAt="3"/>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Active air currents.</a:t>
            </a:r>
            <a:endParaRPr kumimoji="0" lang="en-US" sz="3600" b="0" i="0" u="none" strike="noStrike" kern="0" cap="none" spc="0" normalizeH="0" baseline="0" noProof="0" dirty="0" smtClean="0">
              <a:ln>
                <a:noFill/>
              </a:ln>
              <a:solidFill>
                <a:schemeClr val="tx1"/>
              </a:solidFill>
              <a:effectLst/>
              <a:uLnTx/>
              <a:uFillTx/>
              <a:latin typeface="+mn-lt"/>
              <a:ea typeface="+mn-ea"/>
              <a:cs typeface="+mn-cs"/>
            </a:endParaRPr>
          </a:p>
          <a:p>
            <a:pPr marL="742950" marR="0" lvl="0" indent="-742950" algn="just" defTabSz="914400" eaLnBrk="1" fontAlgn="base" latinLnBrk="0" hangingPunct="1">
              <a:lnSpc>
                <a:spcPct val="150000"/>
              </a:lnSpc>
              <a:spcBef>
                <a:spcPct val="20000"/>
              </a:spcBef>
              <a:spcAft>
                <a:spcPct val="0"/>
              </a:spcAft>
              <a:buClr>
                <a:schemeClr val="tx2"/>
              </a:buClr>
              <a:buSzTx/>
              <a:buFont typeface="+mj-lt"/>
              <a:buAutoNum type="arabicPeriod" startAt="3"/>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The medium around the body.</a:t>
            </a:r>
            <a:endParaRPr lang="en-US" sz="3600" kern="0" dirty="0">
              <a:latin typeface="+mn-lt"/>
              <a:cs typeface="+mn-cs"/>
            </a:endParaRPr>
          </a:p>
          <a:p>
            <a:pPr marL="742950" marR="0" lvl="0" indent="-742950" algn="just" defTabSz="914400" eaLnBrk="1" fontAlgn="base" latinLnBrk="0" hangingPunct="1">
              <a:lnSpc>
                <a:spcPct val="150000"/>
              </a:lnSpc>
              <a:spcBef>
                <a:spcPct val="20000"/>
              </a:spcBef>
              <a:spcAft>
                <a:spcPct val="0"/>
              </a:spcAft>
              <a:buClr>
                <a:schemeClr val="tx2"/>
              </a:buClr>
              <a:buSzTx/>
              <a:buFont typeface="+mj-lt"/>
              <a:buAutoNum type="arabicPeriod" startAt="3"/>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The surface area of the body in</a:t>
            </a:r>
            <a:r>
              <a:rPr kumimoji="0" lang="en-US" sz="3600" b="1" i="0" u="none" strike="noStrike" kern="0" cap="none" spc="0" normalizeH="0" noProof="0" dirty="0" smtClean="0">
                <a:ln>
                  <a:noFill/>
                </a:ln>
                <a:solidFill>
                  <a:schemeClr val="tx1"/>
                </a:solidFill>
                <a:effectLst/>
                <a:uLnTx/>
                <a:uFillTx/>
                <a:latin typeface="+mn-lt"/>
                <a:ea typeface="+mn-ea"/>
                <a:cs typeface="+mn-cs"/>
              </a:rPr>
              <a:t> </a:t>
            </a:r>
            <a:r>
              <a:rPr lang="en-US" sz="3600" b="1" kern="0" dirty="0" smtClean="0">
                <a:latin typeface="+mn-lt"/>
                <a:cs typeface="+mn-cs"/>
              </a:rPr>
              <a:t>r</a:t>
            </a:r>
            <a:r>
              <a:rPr kumimoji="0" lang="en-US" sz="3600" b="1" i="0" u="none" strike="noStrike" kern="0" cap="none" spc="0" normalizeH="0" baseline="0" noProof="0" dirty="0" smtClean="0">
                <a:ln>
                  <a:noFill/>
                </a:ln>
                <a:solidFill>
                  <a:schemeClr val="tx1"/>
                </a:solidFill>
                <a:effectLst/>
                <a:uLnTx/>
                <a:uFillTx/>
                <a:latin typeface="+mn-lt"/>
                <a:ea typeface="+mn-ea"/>
                <a:cs typeface="+mn-cs"/>
              </a:rPr>
              <a:t>elation to its weight.</a:t>
            </a:r>
            <a:endParaRPr lang="en-US" sz="3600" kern="0" dirty="0">
              <a:latin typeface="+mn-lt"/>
              <a:cs typeface="+mn-cs"/>
            </a:endParaRPr>
          </a:p>
          <a:p>
            <a:pPr marL="742950" marR="0" lvl="0" indent="-742950" algn="just" defTabSz="914400" eaLnBrk="1" fontAlgn="base" latinLnBrk="0" hangingPunct="1">
              <a:lnSpc>
                <a:spcPct val="150000"/>
              </a:lnSpc>
              <a:spcBef>
                <a:spcPct val="20000"/>
              </a:spcBef>
              <a:spcAft>
                <a:spcPct val="0"/>
              </a:spcAft>
              <a:buClr>
                <a:schemeClr val="tx2"/>
              </a:buClr>
              <a:buSzTx/>
              <a:buFont typeface="+mj-lt"/>
              <a:buAutoNum type="arabicPeriod" startAt="3"/>
              <a:tabLst/>
              <a:defRPr/>
            </a:pPr>
            <a:r>
              <a:rPr kumimoji="0" lang="en-US" sz="3600" b="1" i="0" u="none" strike="noStrike" kern="0" cap="none" spc="0" normalizeH="0" baseline="0" noProof="0" dirty="0" smtClean="0">
                <a:ln>
                  <a:noFill/>
                </a:ln>
                <a:solidFill>
                  <a:schemeClr val="tx1"/>
                </a:solidFill>
                <a:effectLst/>
                <a:uLnTx/>
                <a:uFillTx/>
                <a:latin typeface="+mn-lt"/>
                <a:ea typeface="+mn-ea"/>
                <a:cs typeface="+mn-cs"/>
              </a:rPr>
              <a:t>Posture.</a:t>
            </a:r>
            <a:r>
              <a:rPr kumimoji="0" lang="en-US" sz="36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36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95400" y="152400"/>
            <a:ext cx="8001000" cy="685800"/>
          </a:xfrm>
          <a:prstGeom prst="rect">
            <a:avLst/>
          </a:prstGeom>
        </p:spPr>
        <p:txBody>
          <a:bodyPr>
            <a:normAutofit fontScale="67500" lnSpcReduction="20000"/>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5400" b="1" i="0" u="sng" strike="noStrike" kern="0" cap="none" spc="0" normalizeH="0" baseline="0" noProof="0" dirty="0" smtClean="0">
                <a:ln>
                  <a:noFill/>
                </a:ln>
                <a:solidFill>
                  <a:schemeClr val="accent6"/>
                </a:solidFill>
                <a:effectLst>
                  <a:outerShdw blurRad="38100" dist="38100" dir="2700000" algn="tl">
                    <a:srgbClr val="000000">
                      <a:alpha val="43137"/>
                    </a:srgbClr>
                  </a:outerShdw>
                </a:effectLst>
                <a:uLnTx/>
                <a:uFillTx/>
                <a:latin typeface="+mj-lt"/>
                <a:ea typeface="+mj-ea"/>
                <a:cs typeface="+mj-cs"/>
              </a:rPr>
              <a:t>2-Hypostasis or Postmortem </a:t>
            </a:r>
            <a:r>
              <a:rPr kumimoji="0" lang="en-US" sz="5400" b="1" i="0" u="sng" strike="noStrike" kern="0" cap="none" spc="0" normalizeH="0" baseline="0" noProof="0" dirty="0" err="1" smtClean="0">
                <a:ln>
                  <a:noFill/>
                </a:ln>
                <a:solidFill>
                  <a:schemeClr val="accent6"/>
                </a:solidFill>
                <a:effectLst>
                  <a:outerShdw blurRad="38100" dist="38100" dir="2700000" algn="tl">
                    <a:srgbClr val="000000">
                      <a:alpha val="43137"/>
                    </a:srgbClr>
                  </a:outerShdw>
                </a:effectLst>
                <a:uLnTx/>
                <a:uFillTx/>
                <a:latin typeface="+mj-lt"/>
                <a:ea typeface="+mj-ea"/>
                <a:cs typeface="+mj-cs"/>
              </a:rPr>
              <a:t>Lividity</a:t>
            </a:r>
            <a:r>
              <a:rPr kumimoji="0" lang="en-US" sz="5400" b="1" i="0" u="sng" strike="noStrike" kern="0" cap="none" spc="0" normalizeH="0" baseline="0" noProof="0" dirty="0" smtClean="0">
                <a:ln>
                  <a:noFill/>
                </a:ln>
                <a:solidFill>
                  <a:schemeClr val="accent6"/>
                </a:solidFill>
                <a:effectLst>
                  <a:outerShdw blurRad="38100" dist="38100" dir="2700000" algn="tl">
                    <a:srgbClr val="000000">
                      <a:alpha val="43137"/>
                    </a:srgbClr>
                  </a:outerShdw>
                </a:effectLst>
                <a:uLnTx/>
                <a:uFillTx/>
                <a:latin typeface="+mj-lt"/>
                <a:ea typeface="+mj-ea"/>
                <a:cs typeface="+mj-cs"/>
              </a:rPr>
              <a:t>:</a:t>
            </a:r>
            <a:endParaRPr kumimoji="0" lang="en-US" sz="5400" b="1" i="0" u="sng" strike="noStrike" kern="0" cap="none" spc="0" normalizeH="0" baseline="0" noProof="0" dirty="0">
              <a:ln>
                <a:noFill/>
              </a:ln>
              <a:solidFill>
                <a:schemeClr val="accent6"/>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219200" y="1371600"/>
            <a:ext cx="7848600" cy="45720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4000" b="1" i="0" u="sng" strike="noStrike" kern="0" cap="none" spc="0" normalizeH="0" baseline="0" noProof="0" dirty="0" smtClean="0">
                <a:ln>
                  <a:noFill/>
                </a:ln>
                <a:solidFill>
                  <a:srgbClr val="00CC66"/>
                </a:solidFill>
                <a:effectLst>
                  <a:outerShdw blurRad="38100" dist="38100" dir="2700000" algn="tl">
                    <a:srgbClr val="000000">
                      <a:alpha val="43137"/>
                    </a:srgbClr>
                  </a:outerShdw>
                </a:effectLst>
                <a:uLnTx/>
                <a:uFillTx/>
                <a:latin typeface="+mn-lt"/>
                <a:ea typeface="+mn-ea"/>
                <a:cs typeface="+mn-cs"/>
              </a:rPr>
              <a:t>Definition</a:t>
            </a:r>
            <a:r>
              <a:rPr kumimoji="0" lang="en-US" sz="3200" i="0" u="sng" strike="noStrike" kern="0" cap="none" spc="0" normalizeH="0" baseline="0" noProof="0" dirty="0" smtClean="0">
                <a:ln>
                  <a:noFill/>
                </a:ln>
                <a:solidFill>
                  <a:srgbClr val="00CC66"/>
                </a:solidFill>
                <a:effectLst>
                  <a:outerShdw blurRad="38100" dist="38100" dir="2700000" algn="tl">
                    <a:srgbClr val="000000">
                      <a:alpha val="43137"/>
                    </a:srgbClr>
                  </a:outerShdw>
                </a:effectLst>
                <a:uLnTx/>
                <a:uFillTx/>
                <a:latin typeface="+mn-lt"/>
                <a:ea typeface="+mn-ea"/>
                <a:cs typeface="+mn-cs"/>
              </a:rPr>
              <a:t>:</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 Postmortem hypostasis is bluish-red discoloration in the dependent areas of the deceased skin, tissues and internal organs.</a:t>
            </a:r>
            <a:endParaRPr lang="en-US" sz="3200" kern="0" dirty="0">
              <a:latin typeface="+mn-lt"/>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 </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295400"/>
            <a:ext cx="7620000" cy="4114800"/>
          </a:xfrm>
        </p:spPr>
        <p:txBody>
          <a:bodyPr/>
          <a:lstStyle/>
          <a:p>
            <a:pPr lvl="0" algn="just" rtl="0">
              <a:lnSpc>
                <a:spcPct val="150000"/>
              </a:lnSpc>
              <a:buNone/>
              <a:defRPr/>
            </a:pPr>
            <a:r>
              <a:rPr lang="en-US" sz="4400" b="1" u="sng" dirty="0" smtClean="0">
                <a:solidFill>
                  <a:srgbClr val="00CC66"/>
                </a:solidFill>
                <a:effectLst>
                  <a:outerShdw blurRad="38100" dist="38100" dir="2700000" algn="tl">
                    <a:srgbClr val="000000">
                      <a:alpha val="43137"/>
                    </a:srgbClr>
                  </a:outerShdw>
                </a:effectLst>
              </a:rPr>
              <a:t>Mechanism</a:t>
            </a:r>
            <a:r>
              <a:rPr lang="en-US" u="sng" dirty="0" smtClean="0">
                <a:solidFill>
                  <a:srgbClr val="00CC66"/>
                </a:solidFill>
                <a:effectLst>
                  <a:outerShdw blurRad="38100" dist="38100" dir="2700000" algn="tl">
                    <a:srgbClr val="000000">
                      <a:alpha val="43137"/>
                    </a:srgbClr>
                  </a:outerShdw>
                </a:effectLst>
              </a:rPr>
              <a:t>:</a:t>
            </a:r>
          </a:p>
          <a:p>
            <a:pPr lvl="0" algn="just" rtl="0">
              <a:lnSpc>
                <a:spcPct val="150000"/>
              </a:lnSpc>
              <a:buNone/>
              <a:defRPr/>
            </a:pPr>
            <a:r>
              <a:rPr lang="en-US" b="1" dirty="0" smtClean="0"/>
              <a:t>It is due to cessation of circulation and settling of blood by gravitational forces within dilated toneless capillaries and venous bed.</a:t>
            </a:r>
            <a:endParaRPr lang="en-US" dirty="0" smtClean="0"/>
          </a:p>
          <a:p>
            <a:pPr algn="l" rtl="0"/>
            <a:endParaRPr lang="ar-EG" dirty="0"/>
          </a:p>
        </p:txBody>
      </p:sp>
      <p:sp>
        <p:nvSpPr>
          <p:cNvPr id="4" name="Rectangle 2"/>
          <p:cNvSpPr txBox="1">
            <a:spLocks noChangeArrowheads="1"/>
          </p:cNvSpPr>
          <p:nvPr/>
        </p:nvSpPr>
        <p:spPr>
          <a:xfrm>
            <a:off x="1143000" y="304800"/>
            <a:ext cx="8153400" cy="685800"/>
          </a:xfrm>
          <a:prstGeom prst="rect">
            <a:avLst/>
          </a:prstGeom>
        </p:spPr>
        <p:txBody>
          <a:bodyPr>
            <a:normAutofit fontScale="75000" lnSpcReduction="20000"/>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5400" b="1" i="0" u="sng" strike="noStrike" kern="0" cap="none" spc="0" normalizeH="0" baseline="0" noProof="0" dirty="0" smtClean="0">
                <a:ln>
                  <a:noFill/>
                </a:ln>
                <a:solidFill>
                  <a:schemeClr val="accent6"/>
                </a:solidFill>
                <a:effectLst>
                  <a:outerShdw blurRad="38100" dist="38100" dir="2700000" algn="tl">
                    <a:srgbClr val="000000">
                      <a:alpha val="43137"/>
                    </a:srgbClr>
                  </a:outerShdw>
                </a:effectLst>
                <a:uLnTx/>
                <a:uFillTx/>
                <a:latin typeface="+mj-lt"/>
                <a:ea typeface="+mj-ea"/>
                <a:cs typeface="+mj-cs"/>
              </a:rPr>
              <a:t>Hypostasis or Postmortem </a:t>
            </a:r>
            <a:r>
              <a:rPr kumimoji="0" lang="en-US" sz="5400" b="1" i="0" u="sng" strike="noStrike" kern="0" cap="none" spc="0" normalizeH="0" baseline="0" noProof="0" dirty="0" err="1" smtClean="0">
                <a:ln>
                  <a:noFill/>
                </a:ln>
                <a:solidFill>
                  <a:schemeClr val="accent6"/>
                </a:solidFill>
                <a:effectLst>
                  <a:outerShdw blurRad="38100" dist="38100" dir="2700000" algn="tl">
                    <a:srgbClr val="000000">
                      <a:alpha val="43137"/>
                    </a:srgbClr>
                  </a:outerShdw>
                </a:effectLst>
                <a:uLnTx/>
                <a:uFillTx/>
                <a:latin typeface="+mj-lt"/>
                <a:ea typeface="+mj-ea"/>
                <a:cs typeface="+mj-cs"/>
              </a:rPr>
              <a:t>Lividity</a:t>
            </a:r>
            <a:r>
              <a:rPr kumimoji="0" lang="en-US" sz="5400" b="1" i="0" u="sng" strike="noStrike" kern="0" cap="none" spc="0" normalizeH="0" baseline="0" noProof="0" dirty="0" smtClean="0">
                <a:ln>
                  <a:noFill/>
                </a:ln>
                <a:solidFill>
                  <a:schemeClr val="accent6"/>
                </a:solidFill>
                <a:effectLst>
                  <a:outerShdw blurRad="38100" dist="38100" dir="2700000" algn="tl">
                    <a:srgbClr val="000000">
                      <a:alpha val="43137"/>
                    </a:srgbClr>
                  </a:outerShdw>
                </a:effectLst>
                <a:uLnTx/>
                <a:uFillTx/>
                <a:latin typeface="+mj-lt"/>
                <a:ea typeface="+mj-ea"/>
                <a:cs typeface="+mj-cs"/>
              </a:rPr>
              <a:t>:</a:t>
            </a:r>
            <a:endParaRPr kumimoji="0" lang="en-US" sz="5400" b="1" i="0" u="sng" strike="noStrike" kern="0" cap="none" spc="0" normalizeH="0" baseline="0" noProof="0" dirty="0">
              <a:ln>
                <a:noFill/>
              </a:ln>
              <a:solidFill>
                <a:schemeClr val="accent6"/>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1219200"/>
            <a:ext cx="7772400" cy="41148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rgbClr val="00CC66"/>
                </a:solidFill>
                <a:effectLst>
                  <a:outerShdw blurRad="38100" dist="38100" dir="2700000" algn="tl">
                    <a:srgbClr val="000000">
                      <a:alpha val="43137"/>
                    </a:srgbClr>
                  </a:outerShdw>
                </a:effectLst>
                <a:uLnTx/>
                <a:uFillTx/>
                <a:latin typeface="+mn-lt"/>
                <a:ea typeface="+mn-ea"/>
                <a:cs typeface="+mn-cs"/>
              </a:rPr>
              <a:t>Factors affect the amount and extent of hypostasis:</a:t>
            </a:r>
            <a:endParaRPr kumimoji="0" lang="en-US" sz="3200" b="0" i="0" u="sng" strike="noStrike" kern="0" cap="none" spc="0" normalizeH="0" baseline="0" noProof="0" dirty="0" smtClean="0">
              <a:ln>
                <a:noFill/>
              </a:ln>
              <a:solidFill>
                <a:srgbClr val="00CC66"/>
              </a:solidFill>
              <a:effectLst>
                <a:outerShdw blurRad="38100" dist="38100" dir="2700000" algn="tl">
                  <a:srgbClr val="000000">
                    <a:alpha val="43137"/>
                  </a:srgbClr>
                </a:outerShdw>
              </a:effectLst>
              <a:uLnTx/>
              <a:uFillTx/>
              <a:latin typeface="+mn-lt"/>
              <a:ea typeface="+mn-ea"/>
              <a:cs typeface="+mn-cs"/>
            </a:endParaRPr>
          </a:p>
          <a:p>
            <a:pPr marL="457200" marR="0" lvl="0" indent="-457200" algn="just" defTabSz="914400" eaLnBrk="1" fontAlgn="base" latinLnBrk="0" hangingPunct="1">
              <a:lnSpc>
                <a:spcPct val="150000"/>
              </a:lnSpc>
              <a:spcBef>
                <a:spcPct val="20000"/>
              </a:spcBef>
              <a:spcAft>
                <a:spcPct val="0"/>
              </a:spcAft>
              <a:buClr>
                <a:schemeClr val="tx2"/>
              </a:buClr>
              <a:buSzTx/>
              <a:buAutoNum type="alphaLcPeriod"/>
              <a:tabLst/>
              <a:defRPr/>
            </a:pPr>
            <a:r>
              <a:rPr kumimoji="0" lang="en-US" sz="2400" b="1" i="0" u="none" strike="noStrike" kern="0" cap="none" spc="0" normalizeH="0" baseline="0" noProof="0" dirty="0" smtClean="0">
                <a:ln>
                  <a:noFill/>
                </a:ln>
                <a:solidFill>
                  <a:schemeClr val="tx1"/>
                </a:solidFill>
                <a:effectLst/>
                <a:uLnTx/>
                <a:uFillTx/>
                <a:latin typeface="+mn-lt"/>
                <a:ea typeface="+mn-ea"/>
                <a:cs typeface="+mn-cs"/>
              </a:rPr>
              <a:t>The amount of blood left in the circulation after         death.</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457200" marR="0" lvl="0" indent="-457200" algn="just" defTabSz="914400" eaLnBrk="1" fontAlgn="base" latinLnBrk="0" hangingPunct="1">
              <a:lnSpc>
                <a:spcPct val="150000"/>
              </a:lnSpc>
              <a:spcBef>
                <a:spcPct val="20000"/>
              </a:spcBef>
              <a:spcAft>
                <a:spcPct val="0"/>
              </a:spcAft>
              <a:buClr>
                <a:schemeClr val="tx2"/>
              </a:buClr>
              <a:buSzTx/>
              <a:buAutoNum type="alphaLcPeriod"/>
              <a:tabLst/>
              <a:defRPr/>
            </a:pPr>
            <a:r>
              <a:rPr kumimoji="0" lang="en-US" sz="2400" b="1" i="0" u="none" strike="noStrike" kern="0" cap="none" spc="0" normalizeH="0" baseline="0" noProof="0" dirty="0" smtClean="0">
                <a:ln>
                  <a:noFill/>
                </a:ln>
                <a:solidFill>
                  <a:schemeClr val="tx1"/>
                </a:solidFill>
                <a:effectLst/>
                <a:uLnTx/>
                <a:uFillTx/>
                <a:latin typeface="+mn-lt"/>
                <a:ea typeface="+mn-ea"/>
                <a:cs typeface="+mn-cs"/>
              </a:rPr>
              <a:t>The period of fluidity of this blood in the body.</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3"/>
          <p:cNvPicPr>
            <a:picLocks noChangeAspect="1" noChangeArrowheads="1"/>
          </p:cNvPicPr>
          <p:nvPr/>
        </p:nvPicPr>
        <p:blipFill>
          <a:blip r:embed="rId3" cstate="print"/>
          <a:srcRect/>
          <a:stretch>
            <a:fillRect/>
          </a:stretch>
        </p:blipFill>
        <p:spPr bwMode="auto">
          <a:xfrm>
            <a:off x="1143000" y="152400"/>
            <a:ext cx="7924800" cy="6324599"/>
          </a:xfrm>
          <a:prstGeom prst="rect">
            <a:avLst/>
          </a:prstGeom>
          <a:noFill/>
        </p:spPr>
      </p:pic>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00200" y="1066800"/>
            <a:ext cx="6400800" cy="4419600"/>
          </a:xfrm>
        </p:spPr>
        <p:txBody>
          <a:bodyPr/>
          <a:lstStyle/>
          <a:p>
            <a:pPr marL="342900" lvl="0" indent="-342900" algn="just" rtl="0">
              <a:lnSpc>
                <a:spcPct val="200000"/>
              </a:lnSpc>
              <a:defRPr/>
            </a:pPr>
            <a:r>
              <a:rPr lang="en-US" sz="3200" b="1" u="sng" dirty="0" smtClean="0">
                <a:solidFill>
                  <a:srgbClr val="00CC66"/>
                </a:solidFill>
                <a:effectLst>
                  <a:outerShdw blurRad="38100" dist="38100" dir="2700000" algn="tl">
                    <a:srgbClr val="000000">
                      <a:alpha val="43137"/>
                    </a:srgbClr>
                  </a:outerShdw>
                </a:effectLst>
              </a:rPr>
              <a:t>4-Appearance and disappearance:</a:t>
            </a:r>
          </a:p>
          <a:p>
            <a:pPr marL="342900" lvl="0" indent="-342900" algn="just" rtl="0">
              <a:lnSpc>
                <a:spcPct val="200000"/>
              </a:lnSpc>
              <a:defRPr/>
            </a:pPr>
            <a:r>
              <a:rPr lang="en-US" sz="3200" b="1" dirty="0" smtClean="0"/>
              <a:t>Timing of hypostasis</a:t>
            </a:r>
          </a:p>
          <a:p>
            <a:pPr marL="342900" lvl="0" indent="-342900" algn="just" rtl="0">
              <a:lnSpc>
                <a:spcPct val="200000"/>
              </a:lnSpc>
              <a:defRPr/>
            </a:pPr>
            <a:r>
              <a:rPr lang="en-US" sz="3200" b="1" dirty="0" smtClean="0"/>
              <a:t>Variable (30-60m)</a:t>
            </a:r>
          </a:p>
          <a:p>
            <a:pPr marL="342900" lvl="0" indent="-342900" algn="just" rtl="0">
              <a:lnSpc>
                <a:spcPct val="200000"/>
              </a:lnSpc>
              <a:defRPr/>
            </a:pPr>
            <a:r>
              <a:rPr lang="en-US" sz="3200" b="1" dirty="0" err="1" smtClean="0"/>
              <a:t>Completted</a:t>
            </a:r>
            <a:r>
              <a:rPr lang="en-US" sz="3200" b="1" dirty="0" smtClean="0"/>
              <a:t> (6-12 h)</a:t>
            </a:r>
          </a:p>
          <a:p>
            <a:pPr marL="342900" lvl="0" indent="-342900" algn="just" rtl="0">
              <a:lnSpc>
                <a:spcPct val="200000"/>
              </a:lnSpc>
              <a:defRPr/>
            </a:pPr>
            <a:r>
              <a:rPr lang="en-US" sz="3200" b="1" dirty="0" smtClean="0"/>
              <a:t>Fixation</a:t>
            </a:r>
          </a:p>
        </p:txBody>
      </p:sp>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543800" cy="6324600"/>
          </a:xfrm>
        </p:spPr>
        <p:txBody>
          <a:bodyPr/>
          <a:lstStyle/>
          <a:p>
            <a:pPr marL="342900" lvl="0" indent="-342900" algn="l" rtl="0">
              <a:lnSpc>
                <a:spcPct val="150000"/>
              </a:lnSpc>
              <a:defRPr/>
            </a:pPr>
            <a:r>
              <a:rPr lang="en-US" b="1" i="1" u="sng" dirty="0" smtClean="0">
                <a:solidFill>
                  <a:srgbClr val="00CC66"/>
                </a:solidFill>
                <a:effectLst>
                  <a:outerShdw blurRad="38100" dist="38100" dir="2700000" algn="tl">
                    <a:srgbClr val="000000">
                      <a:alpha val="43137"/>
                    </a:srgbClr>
                  </a:outerShdw>
                </a:effectLst>
              </a:rPr>
              <a:t>5- </a:t>
            </a:r>
            <a:r>
              <a:rPr lang="en-US" b="1" u="sng" dirty="0" smtClean="0">
                <a:solidFill>
                  <a:srgbClr val="00CC66"/>
                </a:solidFill>
                <a:effectLst>
                  <a:outerShdw blurRad="38100" dist="38100" dir="2700000" algn="tl">
                    <a:srgbClr val="000000">
                      <a:alpha val="43137"/>
                    </a:srgbClr>
                  </a:outerShdw>
                </a:effectLst>
              </a:rPr>
              <a:t>Distribution of hypostasis:</a:t>
            </a:r>
            <a:br>
              <a:rPr lang="en-US" b="1" u="sng" dirty="0" smtClean="0">
                <a:solidFill>
                  <a:srgbClr val="00CC66"/>
                </a:solidFill>
                <a:effectLst>
                  <a:outerShdw blurRad="38100" dist="38100" dir="2700000" algn="tl">
                    <a:srgbClr val="000000">
                      <a:alpha val="43137"/>
                    </a:srgbClr>
                  </a:outerShdw>
                </a:effectLst>
              </a:rPr>
            </a:br>
            <a:r>
              <a:rPr lang="en-US" b="1" dirty="0" smtClean="0">
                <a:solidFill>
                  <a:schemeClr val="tx1"/>
                </a:solidFill>
              </a:rPr>
              <a:t>*</a:t>
            </a:r>
            <a:r>
              <a:rPr lang="en-US" sz="3200" b="1" dirty="0" smtClean="0">
                <a:solidFill>
                  <a:schemeClr val="tx1"/>
                </a:solidFill>
              </a:rPr>
              <a:t>Posture of body</a:t>
            </a:r>
            <a:br>
              <a:rPr lang="en-US" sz="3200" b="1" dirty="0" smtClean="0">
                <a:solidFill>
                  <a:schemeClr val="tx1"/>
                </a:solidFill>
              </a:rPr>
            </a:br>
            <a:r>
              <a:rPr lang="en-US" sz="3200" b="1" dirty="0" smtClean="0">
                <a:solidFill>
                  <a:schemeClr val="tx1"/>
                </a:solidFill>
              </a:rPr>
              <a:t>*Supine</a:t>
            </a:r>
            <a:br>
              <a:rPr lang="en-US" sz="3200" b="1" dirty="0" smtClean="0">
                <a:solidFill>
                  <a:schemeClr val="tx1"/>
                </a:solidFill>
              </a:rPr>
            </a:br>
            <a:r>
              <a:rPr lang="en-US" sz="3200" b="1" dirty="0" smtClean="0">
                <a:solidFill>
                  <a:schemeClr val="tx1"/>
                </a:solidFill>
              </a:rPr>
              <a:t>*Prone</a:t>
            </a:r>
            <a:br>
              <a:rPr lang="en-US" sz="3200" b="1" dirty="0" smtClean="0">
                <a:solidFill>
                  <a:schemeClr val="tx1"/>
                </a:solidFill>
              </a:rPr>
            </a:br>
            <a:r>
              <a:rPr lang="en-US" sz="3200" b="1" dirty="0" smtClean="0">
                <a:solidFill>
                  <a:schemeClr val="tx1"/>
                </a:solidFill>
              </a:rPr>
              <a:t>*Hanging</a:t>
            </a:r>
            <a:br>
              <a:rPr lang="en-US" sz="3200" b="1" dirty="0" smtClean="0">
                <a:solidFill>
                  <a:schemeClr val="tx1"/>
                </a:solidFill>
              </a:rPr>
            </a:br>
            <a:r>
              <a:rPr lang="en-US" sz="3200" b="1" dirty="0" smtClean="0">
                <a:solidFill>
                  <a:schemeClr val="tx1"/>
                </a:solidFill>
              </a:rPr>
              <a:t>*Drowning</a:t>
            </a:r>
            <a:br>
              <a:rPr lang="en-US" sz="3200" b="1" dirty="0" smtClean="0">
                <a:solidFill>
                  <a:schemeClr val="tx1"/>
                </a:solidFill>
              </a:rPr>
            </a:br>
            <a:r>
              <a:rPr lang="en-US" sz="3200" b="1" dirty="0" smtClean="0">
                <a:solidFill>
                  <a:schemeClr val="tx1"/>
                </a:solidFill>
              </a:rPr>
              <a:t>*Internal organs</a:t>
            </a:r>
            <a:r>
              <a:rPr lang="en-US" b="1" u="sng" dirty="0" smtClean="0">
                <a:solidFill>
                  <a:srgbClr val="00CC66"/>
                </a:solidFill>
                <a:effectLst>
                  <a:outerShdw blurRad="38100" dist="38100" dir="2700000" algn="tl">
                    <a:srgbClr val="000000">
                      <a:alpha val="43137"/>
                    </a:srgbClr>
                  </a:outerShdw>
                </a:effectLst>
              </a:rPr>
              <a:t/>
            </a:r>
            <a:br>
              <a:rPr lang="en-US" b="1" u="sng" dirty="0" smtClean="0">
                <a:solidFill>
                  <a:srgbClr val="00CC66"/>
                </a:solidFill>
                <a:effectLst>
                  <a:outerShdw blurRad="38100" dist="38100" dir="2700000" algn="tl">
                    <a:srgbClr val="000000">
                      <a:alpha val="43137"/>
                    </a:srgbClr>
                  </a:outerShdw>
                </a:effectLst>
              </a:rPr>
            </a:br>
            <a:endParaRPr lang="ar-EG"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5"/>
          <p:cNvPicPr>
            <a:picLocks noChangeAspect="1" noChangeArrowheads="1"/>
          </p:cNvPicPr>
          <p:nvPr/>
        </p:nvPicPr>
        <p:blipFill>
          <a:blip r:embed="rId3" cstate="print"/>
          <a:srcRect/>
          <a:stretch>
            <a:fillRect/>
          </a:stretch>
        </p:blipFill>
        <p:spPr bwMode="auto">
          <a:xfrm>
            <a:off x="1676400" y="0"/>
            <a:ext cx="6705600" cy="67056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GY LAP\Desktop\identi\87306c964119537fcbed86c959d66129.jpg"/>
          <p:cNvPicPr>
            <a:picLocks noChangeAspect="1" noChangeArrowheads="1"/>
          </p:cNvPicPr>
          <p:nvPr/>
        </p:nvPicPr>
        <p:blipFill>
          <a:blip r:embed="rId2" cstate="print"/>
          <a:srcRect/>
          <a:stretch>
            <a:fillRect/>
          </a:stretch>
        </p:blipFill>
        <p:spPr bwMode="auto">
          <a:xfrm>
            <a:off x="2286000" y="1371600"/>
            <a:ext cx="6400800" cy="48006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05000" y="609600"/>
            <a:ext cx="6172200" cy="3810000"/>
          </a:xfrm>
        </p:spPr>
        <p:txBody>
          <a:bodyPr/>
          <a:lstStyle/>
          <a:p>
            <a:pPr algn="l" rtl="0"/>
            <a:r>
              <a:rPr lang="en-US" sz="4000" b="1" i="1" u="sng" dirty="0" smtClean="0">
                <a:solidFill>
                  <a:srgbClr val="00CC66"/>
                </a:solidFill>
                <a:effectLst>
                  <a:outerShdw blurRad="38100" dist="38100" dir="2700000" algn="tl">
                    <a:srgbClr val="000000">
                      <a:alpha val="43137"/>
                    </a:srgbClr>
                  </a:outerShdw>
                </a:effectLst>
              </a:rPr>
              <a:t>6- </a:t>
            </a:r>
            <a:r>
              <a:rPr lang="en-US" sz="4000" b="1" u="sng" dirty="0" err="1" smtClean="0">
                <a:solidFill>
                  <a:srgbClr val="00CC66"/>
                </a:solidFill>
                <a:effectLst>
                  <a:outerShdw blurRad="38100" dist="38100" dir="2700000" algn="tl">
                    <a:srgbClr val="000000">
                      <a:alpha val="43137"/>
                    </a:srgbClr>
                  </a:outerShdw>
                </a:effectLst>
              </a:rPr>
              <a:t>Colour</a:t>
            </a:r>
            <a:r>
              <a:rPr lang="en-US" sz="4000" b="1" u="sng" dirty="0" smtClean="0">
                <a:solidFill>
                  <a:srgbClr val="00CC66"/>
                </a:solidFill>
                <a:effectLst>
                  <a:outerShdw blurRad="38100" dist="38100" dir="2700000" algn="tl">
                    <a:srgbClr val="000000">
                      <a:alpha val="43137"/>
                    </a:srgbClr>
                  </a:outerShdw>
                </a:effectLst>
              </a:rPr>
              <a:t> of hypostasis:</a:t>
            </a:r>
          </a:p>
          <a:p>
            <a:pPr algn="l" rtl="0"/>
            <a:r>
              <a:rPr lang="en-US" sz="4000" b="1" u="sng" dirty="0" smtClean="0">
                <a:solidFill>
                  <a:srgbClr val="00CC66"/>
                </a:solidFill>
                <a:effectLst>
                  <a:outerShdw blurRad="38100" dist="38100" dir="2700000" algn="tl">
                    <a:srgbClr val="000000">
                      <a:alpha val="43137"/>
                    </a:srgbClr>
                  </a:outerShdw>
                </a:effectLst>
              </a:rPr>
              <a:t/>
            </a:r>
            <a:br>
              <a:rPr lang="en-US" sz="4000" b="1" u="sng" dirty="0" smtClean="0">
                <a:solidFill>
                  <a:srgbClr val="00CC66"/>
                </a:solidFill>
                <a:effectLst>
                  <a:outerShdw blurRad="38100" dist="38100" dir="2700000" algn="tl">
                    <a:srgbClr val="000000">
                      <a:alpha val="43137"/>
                    </a:srgbClr>
                  </a:outerShdw>
                </a:effectLst>
              </a:rPr>
            </a:br>
            <a:r>
              <a:rPr lang="en-US" sz="4000" b="1" dirty="0" smtClean="0">
                <a:effectLst>
                  <a:outerShdw blurRad="38100" dist="38100" dir="2700000" algn="tl">
                    <a:srgbClr val="000000">
                      <a:alpha val="43137"/>
                    </a:srgbClr>
                  </a:outerShdw>
                </a:effectLst>
              </a:rPr>
              <a:t>*</a:t>
            </a:r>
            <a:r>
              <a:rPr lang="en-US" sz="4000" b="1" dirty="0" smtClean="0"/>
              <a:t>red hypostasis</a:t>
            </a:r>
          </a:p>
          <a:p>
            <a:pPr algn="l" rtl="0"/>
            <a:r>
              <a:rPr lang="en-US" sz="4000" b="1" dirty="0" smtClean="0"/>
              <a:t>*Brown</a:t>
            </a:r>
          </a:p>
          <a:p>
            <a:pPr algn="l" rtl="0"/>
            <a:r>
              <a:rPr lang="en-US" sz="4000" b="1" dirty="0" smtClean="0"/>
              <a:t>*bronze</a:t>
            </a:r>
            <a:endParaRPr lang="ar-EG" sz="4000" dirty="0"/>
          </a:p>
        </p:txBody>
      </p:sp>
    </p:spTree>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3" name="Picture 5" descr="7"/>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3" name="Picture 7" descr="6"/>
          <p:cNvPicPr>
            <a:picLocks noChangeAspect="1" noChangeArrowheads="1"/>
          </p:cNvPicPr>
          <p:nvPr/>
        </p:nvPicPr>
        <p:blipFill>
          <a:blip r:embed="rId3" cstate="print"/>
          <a:srcRect/>
          <a:stretch>
            <a:fillRect/>
          </a:stretch>
        </p:blipFill>
        <p:spPr bwMode="auto">
          <a:xfrm>
            <a:off x="2209800" y="457200"/>
            <a:ext cx="5486400" cy="2667000"/>
          </a:xfrm>
          <a:prstGeom prst="rect">
            <a:avLst/>
          </a:prstGeom>
          <a:noFill/>
        </p:spPr>
      </p:pic>
      <p:pic>
        <p:nvPicPr>
          <p:cNvPr id="3074" name="Picture 2" descr="C:\Users\EGY LAP\Desktop\identi\b64f615ac8c4307e2c2427915f9a8472.jpg"/>
          <p:cNvPicPr>
            <a:picLocks noChangeAspect="1" noChangeArrowheads="1"/>
          </p:cNvPicPr>
          <p:nvPr/>
        </p:nvPicPr>
        <p:blipFill>
          <a:blip r:embed="rId4" cstate="print"/>
          <a:srcRect/>
          <a:stretch>
            <a:fillRect/>
          </a:stretch>
        </p:blipFill>
        <p:spPr bwMode="auto">
          <a:xfrm>
            <a:off x="2133600" y="3276600"/>
            <a:ext cx="6019800" cy="3147391"/>
          </a:xfrm>
          <a:prstGeom prst="rect">
            <a:avLst/>
          </a:prstGeom>
          <a:noFill/>
        </p:spPr>
      </p:pic>
    </p:spTree>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543800" cy="5334000"/>
          </a:xfrm>
        </p:spPr>
        <p:txBody>
          <a:bodyPr/>
          <a:lstStyle/>
          <a:p>
            <a:pPr algn="l" rtl="0">
              <a:lnSpc>
                <a:spcPct val="150000"/>
              </a:lnSpc>
            </a:pPr>
            <a:r>
              <a:rPr lang="en-US" b="1" i="1" u="sng" dirty="0" smtClean="0">
                <a:solidFill>
                  <a:srgbClr val="00CC66"/>
                </a:solidFill>
                <a:effectLst>
                  <a:outerShdw blurRad="38100" dist="38100" dir="2700000" algn="tl">
                    <a:srgbClr val="000000">
                      <a:alpha val="43137"/>
                    </a:srgbClr>
                  </a:outerShdw>
                </a:effectLst>
              </a:rPr>
              <a:t>7- </a:t>
            </a:r>
            <a:r>
              <a:rPr lang="en-US" b="1" u="sng" dirty="0" smtClean="0">
                <a:solidFill>
                  <a:srgbClr val="00CC66"/>
                </a:solidFill>
                <a:effectLst>
                  <a:outerShdw blurRad="38100" dist="38100" dir="2700000" algn="tl">
                    <a:srgbClr val="000000">
                      <a:alpha val="43137"/>
                    </a:srgbClr>
                  </a:outerShdw>
                </a:effectLst>
              </a:rPr>
              <a:t>Medico-legal importance:</a:t>
            </a:r>
            <a:br>
              <a:rPr lang="en-US" b="1" u="sng" dirty="0" smtClean="0">
                <a:solidFill>
                  <a:srgbClr val="00CC66"/>
                </a:solidFill>
                <a:effectLst>
                  <a:outerShdw blurRad="38100" dist="38100" dir="2700000" algn="tl">
                    <a:srgbClr val="000000">
                      <a:alpha val="43137"/>
                    </a:srgbClr>
                  </a:outerShdw>
                </a:effectLst>
              </a:rPr>
            </a:br>
            <a:r>
              <a:rPr lang="en-US" b="1" dirty="0" smtClean="0">
                <a:solidFill>
                  <a:schemeClr val="tx1"/>
                </a:solidFill>
              </a:rPr>
              <a:t>*Sure sign.</a:t>
            </a:r>
            <a:br>
              <a:rPr lang="en-US" b="1" dirty="0" smtClean="0">
                <a:solidFill>
                  <a:schemeClr val="tx1"/>
                </a:solidFill>
              </a:rPr>
            </a:br>
            <a:r>
              <a:rPr lang="en-US" b="1" dirty="0" smtClean="0">
                <a:solidFill>
                  <a:schemeClr val="tx1"/>
                </a:solidFill>
              </a:rPr>
              <a:t>*Position.</a:t>
            </a:r>
            <a:br>
              <a:rPr lang="en-US" b="1" dirty="0" smtClean="0">
                <a:solidFill>
                  <a:schemeClr val="tx1"/>
                </a:solidFill>
              </a:rPr>
            </a:br>
            <a:r>
              <a:rPr lang="en-US" b="1" dirty="0" smtClean="0">
                <a:solidFill>
                  <a:schemeClr val="tx1"/>
                </a:solidFill>
              </a:rPr>
              <a:t>*Time passed since death.</a:t>
            </a:r>
            <a:br>
              <a:rPr lang="en-US" b="1" dirty="0" smtClean="0">
                <a:solidFill>
                  <a:schemeClr val="tx1"/>
                </a:solidFill>
              </a:rPr>
            </a:br>
            <a:r>
              <a:rPr lang="en-US" b="1" dirty="0" smtClean="0">
                <a:solidFill>
                  <a:schemeClr val="tx1"/>
                </a:solidFill>
              </a:rPr>
              <a:t>*Cause of death</a:t>
            </a:r>
            <a:endParaRPr lang="ar-EG" dirty="0"/>
          </a:p>
        </p:txBody>
      </p:sp>
    </p:spTree>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76200"/>
            <a:ext cx="8382000" cy="1077218"/>
          </a:xfrm>
          <a:prstGeom prst="rect">
            <a:avLst/>
          </a:prstGeom>
        </p:spPr>
        <p:txBody>
          <a:bodyPr wrap="square">
            <a:spAutoFit/>
          </a:bodyPr>
          <a:lstStyle/>
          <a:p>
            <a:r>
              <a:rPr lang="en-US" sz="3200" b="1" u="sng" dirty="0" smtClean="0">
                <a:solidFill>
                  <a:srgbClr val="00CC66"/>
                </a:solidFill>
                <a:effectLst>
                  <a:outerShdw blurRad="38100" dist="38100" dir="2700000" algn="tl">
                    <a:srgbClr val="000000">
                      <a:alpha val="43137"/>
                    </a:srgbClr>
                  </a:outerShdw>
                </a:effectLst>
              </a:rPr>
              <a:t>8-Differentiation between hypostasis and contusion (bruise).</a:t>
            </a:r>
            <a:endParaRPr lang="ar-EG" sz="3200" dirty="0"/>
          </a:p>
        </p:txBody>
      </p:sp>
      <p:pic>
        <p:nvPicPr>
          <p:cNvPr id="1026" name="Picture 2"/>
          <p:cNvPicPr>
            <a:picLocks noChangeAspect="1" noChangeArrowheads="1"/>
          </p:cNvPicPr>
          <p:nvPr/>
        </p:nvPicPr>
        <p:blipFill>
          <a:blip r:embed="rId2" cstate="print"/>
          <a:srcRect l="9956" t="18750" r="28551" b="10417"/>
          <a:stretch>
            <a:fillRect/>
          </a:stretch>
        </p:blipFill>
        <p:spPr bwMode="auto">
          <a:xfrm>
            <a:off x="1143000" y="1295400"/>
            <a:ext cx="8001000" cy="51816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95400" y="0"/>
            <a:ext cx="7772400" cy="11430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6600" b="1" i="0" u="sng"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j-lt"/>
                <a:ea typeface="+mj-ea"/>
                <a:cs typeface="+mj-cs"/>
              </a:rPr>
              <a:t>Rigor mortis:</a:t>
            </a:r>
            <a:endParaRPr kumimoji="0" lang="en-US" sz="6600" b="1" i="0" u="sng"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371600" y="1524000"/>
            <a:ext cx="7239000" cy="51054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rgbClr val="789D03"/>
                </a:solidFill>
                <a:effectLst>
                  <a:outerShdw blurRad="38100" dist="38100" dir="2700000" algn="tl">
                    <a:srgbClr val="000000">
                      <a:alpha val="43137"/>
                    </a:srgbClr>
                  </a:outerShdw>
                </a:effectLst>
                <a:uLnTx/>
                <a:uFillTx/>
                <a:latin typeface="+mn-lt"/>
                <a:ea typeface="+mn-ea"/>
                <a:cs typeface="+mn-cs"/>
              </a:rPr>
              <a:t>Definition: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It is a state of stiffening that affects most of dead bodies at a variable time after death, then, passes off to allow secondary flaccidity. It affects skeletal, cardiac and involuntary muscles.</a:t>
            </a:r>
          </a:p>
        </p:txBody>
      </p:sp>
    </p:spTree>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bwMode="auto">
          <a:xfrm>
            <a:off x="3352800" y="4419600"/>
            <a:ext cx="990600" cy="762000"/>
          </a:xfrm>
          <a:prstGeom prst="ellipse">
            <a:avLst/>
          </a:prstGeom>
          <a:solidFill>
            <a:schemeClr val="accent1"/>
          </a:solidFill>
          <a:ln w="12700" cap="sq" cmpd="sng" algn="ctr">
            <a:solidFill>
              <a:schemeClr val="tx1"/>
            </a:solidFill>
            <a:prstDash val="solid"/>
            <a:round/>
            <a:headEnd type="none" w="sm" len="sm"/>
            <a:tailEnd type="none" w="sm" len="sm"/>
          </a:ln>
          <a:effectLst/>
        </p:spPr>
        <p:txBody>
          <a:bodyPr vert="horz" wrap="non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ar-EG" sz="24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12" name="Oval 11"/>
          <p:cNvSpPr/>
          <p:nvPr/>
        </p:nvSpPr>
        <p:spPr bwMode="auto">
          <a:xfrm>
            <a:off x="3505200" y="5562600"/>
            <a:ext cx="990600" cy="762000"/>
          </a:xfrm>
          <a:prstGeom prst="ellipse">
            <a:avLst/>
          </a:prstGeom>
          <a:solidFill>
            <a:schemeClr val="accent1"/>
          </a:solidFill>
          <a:ln w="12700" cap="sq" cmpd="sng" algn="ctr">
            <a:solidFill>
              <a:schemeClr val="tx1"/>
            </a:solidFill>
            <a:prstDash val="solid"/>
            <a:round/>
            <a:headEnd type="none" w="sm" len="sm"/>
            <a:tailEnd type="none" w="sm" len="sm"/>
          </a:ln>
          <a:effectLst/>
        </p:spPr>
        <p:txBody>
          <a:bodyPr vert="horz" wrap="non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ar-EG" sz="24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1143000" y="-152400"/>
            <a:ext cx="8001000" cy="6858000"/>
          </a:xfrm>
        </p:spPr>
        <p:txBody>
          <a:bodyPr/>
          <a:lstStyle/>
          <a:p>
            <a:pPr lvl="0" algn="just" rtl="0">
              <a:lnSpc>
                <a:spcPct val="150000"/>
              </a:lnSpc>
              <a:buNone/>
              <a:defRPr/>
            </a:pPr>
            <a:r>
              <a:rPr lang="en-US" b="1" u="sng" dirty="0" smtClean="0">
                <a:solidFill>
                  <a:srgbClr val="FF0000"/>
                </a:solidFill>
                <a:effectLst>
                  <a:outerShdw blurRad="38100" dist="38100" dir="2700000" algn="tl">
                    <a:srgbClr val="000000">
                      <a:alpha val="43137"/>
                    </a:srgbClr>
                  </a:outerShdw>
                </a:effectLst>
              </a:rPr>
              <a:t>Physicochemical basis of rigor mortis</a:t>
            </a:r>
          </a:p>
          <a:p>
            <a:pPr lvl="0" algn="just" rtl="0">
              <a:lnSpc>
                <a:spcPct val="150000"/>
              </a:lnSpc>
              <a:buNone/>
              <a:defRPr/>
            </a:pPr>
            <a:r>
              <a:rPr lang="en-US" b="1" dirty="0" smtClean="0">
                <a:solidFill>
                  <a:schemeClr val="accent2">
                    <a:lumMod val="75000"/>
                  </a:schemeClr>
                </a:solidFill>
              </a:rPr>
              <a:t>(Mechanism):</a:t>
            </a:r>
          </a:p>
          <a:p>
            <a:pPr lvl="0" algn="just" rtl="0">
              <a:lnSpc>
                <a:spcPct val="150000"/>
              </a:lnSpc>
              <a:buNone/>
              <a:defRPr/>
            </a:pPr>
            <a:r>
              <a:rPr lang="en-US" b="1" dirty="0" smtClean="0"/>
              <a:t>It is due to an irreversible combination of </a:t>
            </a:r>
            <a:r>
              <a:rPr lang="en-US" b="1" dirty="0" err="1" smtClean="0"/>
              <a:t>actin</a:t>
            </a:r>
            <a:r>
              <a:rPr lang="en-US" b="1" dirty="0" smtClean="0"/>
              <a:t> and myosin within the muscle fibers.</a:t>
            </a:r>
          </a:p>
          <a:p>
            <a:pPr algn="just" rtl="0"/>
            <a:endParaRPr lang="ar-EG" dirty="0"/>
          </a:p>
        </p:txBody>
      </p:sp>
      <p:sp>
        <p:nvSpPr>
          <p:cNvPr id="4" name="Rectangle 3"/>
          <p:cNvSpPr txBox="1">
            <a:spLocks noChangeArrowheads="1"/>
          </p:cNvSpPr>
          <p:nvPr/>
        </p:nvSpPr>
        <p:spPr bwMode="auto">
          <a:xfrm>
            <a:off x="685800" y="3810000"/>
            <a:ext cx="8305800" cy="2971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r>
              <a:rPr kumimoji="0" lang="en-US" sz="3200" b="1" i="0" u="sng" strike="noStrike" kern="0" cap="none" spc="0" normalizeH="0" baseline="0" noProof="0" dirty="0" smtClean="0">
                <a:ln>
                  <a:noFill/>
                </a:ln>
                <a:solidFill>
                  <a:srgbClr val="00CC66"/>
                </a:solidFill>
                <a:effectLst>
                  <a:outerShdw blurRad="38100" dist="38100" dir="2700000" algn="tl">
                    <a:srgbClr val="000000">
                      <a:alpha val="43137"/>
                    </a:srgbClr>
                  </a:outerShdw>
                </a:effectLst>
                <a:uLnTx/>
                <a:uFillTx/>
                <a:latin typeface="+mn-lt"/>
                <a:ea typeface="+mn-ea"/>
                <a:cs typeface="+mn-cs"/>
              </a:rPr>
              <a:t>During life.</a:t>
            </a:r>
          </a:p>
          <a:p>
            <a:pPr marL="342900" lvl="0" indent="-342900" algn="just">
              <a:spcBef>
                <a:spcPct val="20000"/>
              </a:spcBef>
              <a:buClr>
                <a:schemeClr val="tx2"/>
              </a:buClr>
              <a:buFont typeface="Wingdings" pitchFamily="2" charset="2"/>
              <a:buChar char="w"/>
            </a:pPr>
            <a:r>
              <a:rPr kumimoji="0" lang="en-US" sz="3200" b="1" i="0" u="none" strike="noStrike" kern="0" cap="none" spc="0" normalizeH="0" baseline="0" noProof="0" dirty="0" smtClean="0">
                <a:ln>
                  <a:noFill/>
                </a:ln>
                <a:solidFill>
                  <a:schemeClr val="tx1"/>
                </a:solidFill>
                <a:effectLst/>
                <a:uLnTx/>
                <a:uFillTx/>
                <a:latin typeface="+mn-lt"/>
                <a:ea typeface="+mn-ea"/>
                <a:cs typeface="+mn-cs"/>
              </a:rPr>
              <a:t>	ATP		- P		ADP</a:t>
            </a:r>
          </a:p>
          <a:p>
            <a:pPr marL="342900" lvl="0" indent="-342900" algn="just">
              <a:spcBef>
                <a:spcPct val="20000"/>
              </a:spcBef>
              <a:buClr>
                <a:schemeClr val="tx2"/>
              </a:buClr>
              <a:buFont typeface="Wingdings" pitchFamily="2" charset="2"/>
              <a:buChar char="w"/>
            </a:pPr>
            <a:r>
              <a:rPr kumimoji="0" lang="en-US" sz="3200" b="1" i="0" u="none" strike="noStrike" kern="0" cap="none" spc="0" normalizeH="0" baseline="0" noProof="0" dirty="0" smtClean="0">
                <a:ln>
                  <a:noFill/>
                </a:ln>
                <a:solidFill>
                  <a:schemeClr val="tx1"/>
                </a:solidFill>
                <a:effectLst/>
                <a:uLnTx/>
                <a:uFillTx/>
                <a:latin typeface="+mn-lt"/>
                <a:ea typeface="+mn-ea"/>
                <a:cs typeface="+mn-cs"/>
              </a:rPr>
              <a:t> Glycogen	-------------  lactic acid + energy</a:t>
            </a:r>
          </a:p>
          <a:p>
            <a:pPr marL="342900" lvl="0" indent="-342900" algn="just">
              <a:spcBef>
                <a:spcPct val="20000"/>
              </a:spcBef>
              <a:buClr>
                <a:schemeClr val="tx2"/>
              </a:buClr>
              <a:buFont typeface="Wingdings" pitchFamily="2" charset="2"/>
              <a:buChar char="w"/>
            </a:pPr>
            <a:r>
              <a:rPr kumimoji="0" lang="en-US" sz="3200" b="1" i="0" u="none" strike="noStrike" kern="0" cap="none" spc="0" normalizeH="0" baseline="0" noProof="0" dirty="0" smtClean="0">
                <a:ln>
                  <a:noFill/>
                </a:ln>
                <a:solidFill>
                  <a:schemeClr val="tx1"/>
                </a:solidFill>
                <a:effectLst/>
                <a:uLnTx/>
                <a:uFillTx/>
                <a:latin typeface="+mn-lt"/>
                <a:ea typeface="+mn-ea"/>
                <a:cs typeface="+mn-cs"/>
              </a:rPr>
              <a:t>                         </a:t>
            </a:r>
            <a:r>
              <a:rPr lang="en-US" sz="3200" b="1" kern="0" dirty="0" smtClean="0"/>
              <a:t>+ P</a:t>
            </a:r>
            <a:endParaRPr kumimoji="0" lang="en-US"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r>
              <a:rPr kumimoji="0" lang="en-US" sz="3200" b="1" i="0" u="sng" strike="noStrike" kern="0" cap="none" spc="0" normalizeH="0" baseline="0" noProof="0" dirty="0" smtClean="0">
                <a:ln>
                  <a:noFill/>
                </a:ln>
                <a:solidFill>
                  <a:srgbClr val="00CC66"/>
                </a:solidFill>
                <a:effectLst>
                  <a:outerShdw blurRad="38100" dist="38100" dir="2700000" algn="tl">
                    <a:srgbClr val="000000">
                      <a:alpha val="43137"/>
                    </a:srgbClr>
                  </a:outerShdw>
                </a:effectLst>
                <a:uLnTx/>
                <a:uFillTx/>
                <a:latin typeface="+mn-lt"/>
                <a:ea typeface="+mn-ea"/>
                <a:cs typeface="+mn-cs"/>
              </a:rPr>
              <a:t> After death:</a:t>
            </a:r>
            <a:endParaRPr kumimoji="0" lang="en-US" sz="3200" b="1" i="0" u="sng" strike="noStrike" kern="0" cap="none" spc="0" normalizeH="0" baseline="0" noProof="0" dirty="0">
              <a:ln>
                <a:noFill/>
              </a:ln>
              <a:solidFill>
                <a:srgbClr val="00CC66"/>
              </a:solidFill>
              <a:effectLst>
                <a:outerShdw blurRad="38100" dist="38100" dir="2700000" algn="tl">
                  <a:srgbClr val="000000">
                    <a:alpha val="43137"/>
                  </a:srgbClr>
                </a:outerShdw>
              </a:effectLst>
              <a:uLnTx/>
              <a:uFillTx/>
              <a:latin typeface="+mn-lt"/>
              <a:ea typeface="+mn-ea"/>
              <a:cs typeface="+mn-cs"/>
            </a:endParaRPr>
          </a:p>
        </p:txBody>
      </p:sp>
      <p:sp>
        <p:nvSpPr>
          <p:cNvPr id="10" name="Line 10"/>
          <p:cNvSpPr>
            <a:spLocks noChangeShapeType="1"/>
          </p:cNvSpPr>
          <p:nvPr/>
        </p:nvSpPr>
        <p:spPr bwMode="auto">
          <a:xfrm flipV="1">
            <a:off x="381000" y="1219200"/>
            <a:ext cx="0" cy="2057400"/>
          </a:xfrm>
          <a:prstGeom prst="line">
            <a:avLst/>
          </a:prstGeom>
          <a:noFill/>
          <a:ln w="9525">
            <a:solidFill>
              <a:schemeClr val="tx1"/>
            </a:solidFill>
            <a:round/>
            <a:headEnd/>
            <a:tailEnd type="triangle" w="med" len="med"/>
          </a:ln>
          <a:effectLst/>
        </p:spPr>
        <p:txBody>
          <a:bodyPr/>
          <a:lstStyle/>
          <a:p>
            <a:endParaRPr lang="ar-EG" b="1"/>
          </a:p>
        </p:txBody>
      </p:sp>
      <p:sp>
        <p:nvSpPr>
          <p:cNvPr id="11" name="Line 11"/>
          <p:cNvSpPr>
            <a:spLocks noChangeShapeType="1"/>
          </p:cNvSpPr>
          <p:nvPr/>
        </p:nvSpPr>
        <p:spPr bwMode="auto">
          <a:xfrm>
            <a:off x="381000" y="1219200"/>
            <a:ext cx="838200" cy="0"/>
          </a:xfrm>
          <a:prstGeom prst="line">
            <a:avLst/>
          </a:prstGeom>
          <a:noFill/>
          <a:ln w="9525">
            <a:solidFill>
              <a:schemeClr val="tx1"/>
            </a:solidFill>
            <a:round/>
            <a:headEnd/>
            <a:tailEnd type="triangle" w="med" len="med"/>
          </a:ln>
          <a:effectLst/>
        </p:spPr>
        <p:txBody>
          <a:bodyPr/>
          <a:lstStyle/>
          <a:p>
            <a:endParaRPr lang="ar-EG" b="1"/>
          </a:p>
        </p:txBody>
      </p:sp>
      <p:cxnSp>
        <p:nvCxnSpPr>
          <p:cNvPr id="15" name="Straight Arrow Connector 14"/>
          <p:cNvCxnSpPr/>
          <p:nvPr/>
        </p:nvCxnSpPr>
        <p:spPr bwMode="auto">
          <a:xfrm>
            <a:off x="3429000" y="5334000"/>
            <a:ext cx="1981200" cy="1588"/>
          </a:xfrm>
          <a:prstGeom prst="straightConnector1">
            <a:avLst/>
          </a:prstGeom>
          <a:solidFill>
            <a:schemeClr val="accent1"/>
          </a:solidFill>
          <a:ln w="60325" cap="sq" cmpd="sng" algn="ctr">
            <a:solidFill>
              <a:schemeClr val="tx1"/>
            </a:solidFill>
            <a:prstDash val="solid"/>
            <a:round/>
            <a:headEnd type="none" w="sm" len="sm"/>
            <a:tailEnd type="arrow"/>
          </a:ln>
          <a:effectLst/>
        </p:spPr>
      </p:cxnSp>
      <p:cxnSp>
        <p:nvCxnSpPr>
          <p:cNvPr id="16" name="Straight Arrow Connector 15"/>
          <p:cNvCxnSpPr/>
          <p:nvPr/>
        </p:nvCxnSpPr>
        <p:spPr bwMode="auto">
          <a:xfrm rot="10800000">
            <a:off x="3048000" y="5486400"/>
            <a:ext cx="1447800" cy="1588"/>
          </a:xfrm>
          <a:prstGeom prst="straightConnector1">
            <a:avLst/>
          </a:prstGeom>
          <a:solidFill>
            <a:schemeClr val="accent1"/>
          </a:solidFill>
          <a:ln w="60325" cap="sq" cmpd="sng" algn="ctr">
            <a:solidFill>
              <a:schemeClr val="tx1"/>
            </a:solidFill>
            <a:prstDash val="solid"/>
            <a:round/>
            <a:headEnd type="none" w="sm" len="sm"/>
            <a:tailEnd type="arrow"/>
          </a:ln>
          <a:effectLst/>
        </p:spPr>
      </p:cxnSp>
    </p:spTree>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p:cNvPicPr>
            <a:picLocks noGrp="1" noChangeAspect="1" noChangeArrowheads="1"/>
          </p:cNvPicPr>
          <p:nvPr>
            <p:ph type="title"/>
          </p:nvPr>
        </p:nvPicPr>
        <p:blipFill>
          <a:blip r:embed="rId3" cstate="print"/>
          <a:srcRect/>
          <a:stretch>
            <a:fillRect/>
          </a:stretch>
        </p:blipFill>
        <p:spPr>
          <a:xfrm>
            <a:off x="1295400" y="1752600"/>
            <a:ext cx="4495800" cy="4191000"/>
          </a:xfrm>
          <a:noFill/>
          <a:ln/>
        </p:spPr>
      </p:pic>
      <p:pic>
        <p:nvPicPr>
          <p:cNvPr id="182275" name="Picture 3"/>
          <p:cNvPicPr>
            <a:picLocks noGrp="1" noChangeAspect="1" noChangeArrowheads="1"/>
          </p:cNvPicPr>
          <p:nvPr>
            <p:ph idx="1"/>
          </p:nvPr>
        </p:nvPicPr>
        <p:blipFill>
          <a:blip r:embed="rId4" cstate="print"/>
          <a:srcRect/>
          <a:stretch>
            <a:fillRect/>
          </a:stretch>
        </p:blipFill>
        <p:spPr>
          <a:xfrm>
            <a:off x="5943600" y="1752600"/>
            <a:ext cx="3035300" cy="4114800"/>
          </a:xfrm>
          <a:noFill/>
          <a:ln/>
        </p:spPr>
      </p:pic>
    </p:spTree>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19200" y="0"/>
            <a:ext cx="7696200" cy="1295400"/>
          </a:xfrm>
          <a:prstGeom prst="rect">
            <a:avLst/>
          </a:prstGeom>
        </p:spPr>
        <p:txBody>
          <a:bodyPr>
            <a:normAutofit fontScale="90000" lnSpcReduction="10000"/>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Estimation of time since death from rigor mortis:</a:t>
            </a:r>
            <a:endParaRPr kumimoji="0" lang="en-US" sz="4400" b="0"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990600" y="990600"/>
            <a:ext cx="8077200" cy="59436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sz="3000" b="1" i="0" u="none" strike="noStrike" kern="0" cap="none" spc="0" normalizeH="0" baseline="0" noProof="0" dirty="0" smtClean="0">
                <a:ln>
                  <a:noFill/>
                </a:ln>
                <a:solidFill>
                  <a:schemeClr val="tx1">
                    <a:lumMod val="95000"/>
                    <a:lumOff val="5000"/>
                  </a:schemeClr>
                </a:solidFill>
                <a:effectLst>
                  <a:outerShdw blurRad="38100" dist="38100" dir="2700000" algn="tl">
                    <a:srgbClr val="000000">
                      <a:alpha val="43137"/>
                    </a:srgbClr>
                  </a:outerShdw>
                </a:effectLst>
                <a:uLnTx/>
                <a:uFillTx/>
                <a:latin typeface="+mn-lt"/>
                <a:ea typeface="+mn-ea"/>
                <a:cs typeface="+mn-cs"/>
              </a:rPr>
              <a:t>Rigor may be first detectable within 1-4 hours in the face and within 4-6 hours in the limbs, increases progressively to a maximum within twelve hours, remains ‘for about twelve hours and then progressively disappears within 12 hours.</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sz="3000" b="1" i="0" u="none" strike="noStrike" kern="0" cap="none" spc="0" normalizeH="0" baseline="0" noProof="0" dirty="0" smtClean="0">
                <a:ln>
                  <a:noFill/>
                </a:ln>
                <a:solidFill>
                  <a:schemeClr val="tx1">
                    <a:lumMod val="95000"/>
                    <a:lumOff val="5000"/>
                  </a:schemeClr>
                </a:solidFill>
                <a:effectLst>
                  <a:outerShdw blurRad="38100" dist="38100" dir="2700000" algn="tl">
                    <a:srgbClr val="000000">
                      <a:alpha val="43137"/>
                    </a:srgbClr>
                  </a:outerShdw>
                </a:effectLst>
                <a:uLnTx/>
                <a:uFillTx/>
                <a:latin typeface="+mn-lt"/>
                <a:ea typeface="+mn-ea"/>
                <a:cs typeface="+mn-cs"/>
              </a:rPr>
              <a:t>Secondary flaccidity becomes apparent from 24 to </a:t>
            </a:r>
            <a:r>
              <a:rPr kumimoji="0" lang="en-US" sz="3000" b="1" i="1" u="none" strike="noStrike" kern="0" cap="none" spc="0" normalizeH="0" baseline="0" noProof="0" dirty="0" smtClean="0">
                <a:ln>
                  <a:noFill/>
                </a:ln>
                <a:solidFill>
                  <a:schemeClr val="tx1">
                    <a:lumMod val="95000"/>
                    <a:lumOff val="5000"/>
                  </a:schemeClr>
                </a:solidFill>
                <a:effectLst>
                  <a:outerShdw blurRad="38100" dist="38100" dir="2700000" algn="tl">
                    <a:srgbClr val="000000">
                      <a:alpha val="43137"/>
                    </a:srgbClr>
                  </a:outerShdw>
                </a:effectLst>
                <a:uLnTx/>
                <a:uFillTx/>
                <a:latin typeface="+mn-lt"/>
                <a:ea typeface="+mn-ea"/>
                <a:cs typeface="+mn-cs"/>
              </a:rPr>
              <a:t>50 </a:t>
            </a:r>
            <a:r>
              <a:rPr kumimoji="0" lang="en-US" sz="3000" b="1" i="0" u="none" strike="noStrike" kern="0" cap="none" spc="0" normalizeH="0" baseline="0" noProof="0" dirty="0" smtClean="0">
                <a:ln>
                  <a:noFill/>
                </a:ln>
                <a:solidFill>
                  <a:schemeClr val="tx1">
                    <a:lumMod val="95000"/>
                    <a:lumOff val="5000"/>
                  </a:schemeClr>
                </a:solidFill>
                <a:effectLst>
                  <a:outerShdw blurRad="38100" dist="38100" dir="2700000" algn="tl">
                    <a:srgbClr val="000000">
                      <a:alpha val="43137"/>
                    </a:srgbClr>
                  </a:outerShdw>
                </a:effectLst>
                <a:uLnTx/>
                <a:uFillTx/>
                <a:latin typeface="+mn-lt"/>
                <a:ea typeface="+mn-ea"/>
                <a:cs typeface="+mn-cs"/>
              </a:rPr>
              <a:t>hours after death.</a:t>
            </a:r>
            <a:endParaRPr kumimoji="0" lang="en-US" sz="3000" b="1" i="0" u="none" strike="noStrike" kern="0" cap="none" spc="0" normalizeH="0" baseline="0" noProof="0" dirty="0">
              <a:ln>
                <a:noFill/>
              </a:ln>
              <a:solidFill>
                <a:schemeClr val="tx1">
                  <a:lumMod val="95000"/>
                  <a:lumOff val="5000"/>
                </a:schemeClr>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0" y="0"/>
            <a:ext cx="4495800" cy="641350"/>
          </a:xfrm>
          <a:prstGeom prst="rect">
            <a:avLst/>
          </a:prstGeom>
          <a:noFill/>
          <a:ln w="9525">
            <a:noFill/>
            <a:miter lim="800000"/>
            <a:headEnd/>
            <a:tailEnd/>
          </a:ln>
          <a:effectLst/>
        </p:spPr>
        <p:txBody>
          <a:bodyPr wrap="square">
            <a:spAutoFit/>
          </a:bodyPr>
          <a:lstStyle/>
          <a:p>
            <a:pPr eaLnBrk="1" hangingPunct="1">
              <a:spcBef>
                <a:spcPct val="50000"/>
              </a:spcBef>
              <a:defRPr/>
            </a:pPr>
            <a:r>
              <a:rPr lang="en-US" sz="3600" b="1" i="1" u="sng" dirty="0">
                <a:solidFill>
                  <a:srgbClr val="C00000"/>
                </a:solidFill>
                <a:effectLst>
                  <a:outerShdw blurRad="38100" dist="38100" dir="2700000" algn="tl">
                    <a:srgbClr val="C0C0C0"/>
                  </a:outerShdw>
                </a:effectLst>
              </a:rPr>
              <a:t>         Rigor Mortis</a:t>
            </a:r>
          </a:p>
        </p:txBody>
      </p:sp>
      <p:sp>
        <p:nvSpPr>
          <p:cNvPr id="4" name="Text Box 5"/>
          <p:cNvSpPr txBox="1">
            <a:spLocks noChangeArrowheads="1"/>
          </p:cNvSpPr>
          <p:nvPr/>
        </p:nvSpPr>
        <p:spPr bwMode="auto">
          <a:xfrm>
            <a:off x="1371600" y="1981200"/>
            <a:ext cx="7772400" cy="2492990"/>
          </a:xfrm>
          <a:prstGeom prst="rect">
            <a:avLst/>
          </a:prstGeom>
          <a:noFill/>
          <a:ln w="9525">
            <a:noFill/>
            <a:miter lim="800000"/>
            <a:headEnd/>
            <a:tailEnd/>
          </a:ln>
        </p:spPr>
        <p:txBody>
          <a:bodyPr wrap="square">
            <a:spAutoFit/>
          </a:bodyPr>
          <a:lstStyle/>
          <a:p>
            <a:pPr>
              <a:spcBef>
                <a:spcPct val="50000"/>
              </a:spcBef>
            </a:pPr>
            <a:r>
              <a:rPr lang="en-US" b="1" dirty="0"/>
              <a:t>Body warm		not stiff		less than 3 hours</a:t>
            </a:r>
          </a:p>
          <a:p>
            <a:pPr>
              <a:spcBef>
                <a:spcPct val="50000"/>
              </a:spcBef>
            </a:pPr>
            <a:r>
              <a:rPr lang="en-US" b="1" dirty="0"/>
              <a:t>Body warm		stiff			3-8 hours</a:t>
            </a:r>
          </a:p>
          <a:p>
            <a:pPr>
              <a:spcBef>
                <a:spcPct val="50000"/>
              </a:spcBef>
            </a:pPr>
            <a:r>
              <a:rPr lang="en-US" b="1" dirty="0"/>
              <a:t>Body cool		stiff			8-36 hours</a:t>
            </a:r>
          </a:p>
          <a:p>
            <a:pPr>
              <a:spcBef>
                <a:spcPct val="50000"/>
              </a:spcBef>
            </a:pPr>
            <a:r>
              <a:rPr lang="en-US" b="1" dirty="0"/>
              <a:t>Body cool		not stiff	</a:t>
            </a:r>
            <a:r>
              <a:rPr lang="en-US" b="1" dirty="0" smtClean="0"/>
              <a:t>more </a:t>
            </a:r>
            <a:r>
              <a:rPr lang="en-US" b="1" dirty="0"/>
              <a:t>than 36 hours</a:t>
            </a:r>
          </a:p>
        </p:txBody>
      </p:sp>
    </p:spTree>
  </p:cSld>
  <p:clrMapOvr>
    <a:masterClrMapping/>
  </p:clrMapOvr>
  <p:transition spd="slow">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19200" y="381000"/>
            <a:ext cx="7772400" cy="12954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mj-lt"/>
                <a:ea typeface="+mj-ea"/>
                <a:cs typeface="+mj-cs"/>
              </a:rPr>
              <a:t>Factors affecting rigor mortis:</a:t>
            </a:r>
            <a:endParaRPr kumimoji="0" lang="en-US" sz="44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676400" y="1828800"/>
            <a:ext cx="7467600" cy="4038600"/>
          </a:xfrm>
          <a:prstGeom prst="rect">
            <a:avLst/>
          </a:prstGeom>
        </p:spPr>
        <p:txBody>
          <a:bodyPr/>
          <a:lstStyle/>
          <a:p>
            <a:pPr marL="742950" marR="0" lvl="0" indent="-742950" algn="just" defTabSz="914400" eaLnBrk="1" fontAlgn="base" latinLnBrk="0" hangingPunct="1">
              <a:lnSpc>
                <a:spcPct val="200000"/>
              </a:lnSpc>
              <a:spcBef>
                <a:spcPct val="20000"/>
              </a:spcBef>
              <a:spcAft>
                <a:spcPct val="0"/>
              </a:spcAft>
              <a:buClr>
                <a:schemeClr val="tx2"/>
              </a:buClr>
              <a:buSzTx/>
              <a:buAutoNum type="arabicPeriod"/>
              <a:tabLst/>
              <a:defRPr/>
            </a:pPr>
            <a:r>
              <a:rPr kumimoji="0" lang="en-US" sz="3600" b="1" i="0" strike="noStrike" kern="0" cap="none" spc="0" normalizeH="0" baseline="0" noProof="0" dirty="0" smtClean="0">
                <a:ln>
                  <a:noFill/>
                </a:ln>
                <a:solidFill>
                  <a:schemeClr val="bg2">
                    <a:lumMod val="50000"/>
                  </a:schemeClr>
                </a:solidFill>
                <a:effectLst>
                  <a:outerShdw blurRad="38100" dist="38100" dir="2700000" algn="tl">
                    <a:srgbClr val="000000">
                      <a:alpha val="43137"/>
                    </a:srgbClr>
                  </a:outerShdw>
                </a:effectLst>
                <a:uLnTx/>
                <a:uFillTx/>
                <a:latin typeface="+mn-lt"/>
                <a:ea typeface="+mn-ea"/>
                <a:cs typeface="+mn-cs"/>
              </a:rPr>
              <a:t>Temperature.</a:t>
            </a:r>
          </a:p>
          <a:p>
            <a:pPr marL="742950" marR="0" lvl="0" indent="-742950" algn="just" defTabSz="914400" eaLnBrk="1" fontAlgn="base" latinLnBrk="0" hangingPunct="1">
              <a:lnSpc>
                <a:spcPct val="200000"/>
              </a:lnSpc>
              <a:spcBef>
                <a:spcPct val="20000"/>
              </a:spcBef>
              <a:spcAft>
                <a:spcPct val="0"/>
              </a:spcAft>
              <a:buClr>
                <a:schemeClr val="tx2"/>
              </a:buClr>
              <a:buSzTx/>
              <a:buAutoNum type="arabicPeriod"/>
              <a:tabLst/>
              <a:defRPr/>
            </a:pPr>
            <a:r>
              <a:rPr kumimoji="0" lang="en-US" sz="3600" b="1" i="0" strike="noStrike" kern="0" cap="none" spc="0" normalizeH="0" baseline="0" noProof="0" dirty="0" smtClean="0">
                <a:ln>
                  <a:noFill/>
                </a:ln>
                <a:solidFill>
                  <a:schemeClr val="bg2">
                    <a:lumMod val="50000"/>
                  </a:schemeClr>
                </a:solidFill>
                <a:effectLst>
                  <a:outerShdw blurRad="38100" dist="38100" dir="2700000" algn="tl">
                    <a:srgbClr val="000000">
                      <a:alpha val="43137"/>
                    </a:srgbClr>
                  </a:outerShdw>
                </a:effectLst>
                <a:uLnTx/>
                <a:uFillTx/>
                <a:latin typeface="+mn-lt"/>
                <a:ea typeface="+mn-ea"/>
                <a:cs typeface="+mn-cs"/>
              </a:rPr>
              <a:t> Muscular activity.</a:t>
            </a:r>
          </a:p>
          <a:p>
            <a:pPr marL="742950" marR="0" lvl="0" indent="-742950" algn="just" defTabSz="914400" eaLnBrk="1" fontAlgn="base" latinLnBrk="0" hangingPunct="1">
              <a:lnSpc>
                <a:spcPct val="200000"/>
              </a:lnSpc>
              <a:spcBef>
                <a:spcPct val="20000"/>
              </a:spcBef>
              <a:spcAft>
                <a:spcPct val="0"/>
              </a:spcAft>
              <a:buClr>
                <a:schemeClr val="tx2"/>
              </a:buClr>
              <a:buSzTx/>
              <a:buAutoNum type="arabicPeriod"/>
              <a:tabLst/>
              <a:defRPr/>
            </a:pPr>
            <a:r>
              <a:rPr kumimoji="0" lang="en-US" sz="3600" b="1" i="0" strike="noStrike" kern="0" cap="none" spc="0" normalizeH="0" baseline="0" noProof="0" dirty="0" smtClean="0">
                <a:ln>
                  <a:noFill/>
                </a:ln>
                <a:solidFill>
                  <a:schemeClr val="bg2">
                    <a:lumMod val="50000"/>
                  </a:schemeClr>
                </a:solidFill>
                <a:effectLst>
                  <a:outerShdw blurRad="38100" dist="38100" dir="2700000" algn="tl">
                    <a:srgbClr val="000000">
                      <a:alpha val="43137"/>
                    </a:srgbClr>
                  </a:outerShdw>
                </a:effectLst>
                <a:uLnTx/>
                <a:uFillTx/>
                <a:latin typeface="+mn-lt"/>
                <a:ea typeface="+mn-ea"/>
                <a:cs typeface="+mn-cs"/>
              </a:rPr>
              <a:t> Muscular development. </a:t>
            </a:r>
            <a:endParaRPr kumimoji="0" lang="en-US" sz="3600" b="1" i="0" strike="noStrike" kern="0" cap="none" spc="0" normalizeH="0" baseline="0" noProof="0" dirty="0">
              <a:ln>
                <a:noFill/>
              </a:ln>
              <a:solidFill>
                <a:schemeClr val="bg2">
                  <a:lumMod val="50000"/>
                </a:schemeClr>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1981200"/>
            <a:ext cx="3657600" cy="769441"/>
          </a:xfrm>
          <a:prstGeom prst="rect">
            <a:avLst/>
          </a:prstGeom>
          <a:noFill/>
        </p:spPr>
        <p:txBody>
          <a:bodyPr wrap="square" rtlCol="0">
            <a:spAutoFit/>
          </a:bodyPr>
          <a:lstStyle/>
          <a:p>
            <a:r>
              <a:rPr lang="en-US" sz="4400" b="1" dirty="0" smtClean="0">
                <a:effectLst>
                  <a:outerShdw blurRad="38100" dist="38100" dir="2700000" algn="tl">
                    <a:srgbClr val="000000">
                      <a:alpha val="43137"/>
                    </a:srgbClr>
                  </a:outerShdw>
                </a:effectLst>
              </a:rPr>
              <a:t>Broken rigor</a:t>
            </a:r>
            <a:endParaRPr lang="en-US" sz="4400" b="1" dirty="0">
              <a:effectLst>
                <a:outerShdw blurRad="38100" dist="38100" dir="2700000" algn="tl">
                  <a:srgbClr val="000000">
                    <a:alpha val="43137"/>
                  </a:srgbClr>
                </a:outerShdw>
              </a:effectLst>
            </a:endParaRPr>
          </a:p>
        </p:txBody>
      </p:sp>
    </p:spTree>
  </p:cSld>
  <p:clrMapOvr>
    <a:masterClrMapping/>
  </p:clrMapOvr>
  <p:transition spd="slow">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295400" y="228600"/>
            <a:ext cx="6858000" cy="1143000"/>
          </a:xfrm>
        </p:spPr>
        <p:txBody>
          <a:bodyPr/>
          <a:lstStyle/>
          <a:p>
            <a:pPr algn="just" rtl="0"/>
            <a:r>
              <a:rPr lang="en-US" sz="4000" b="1" u="sng" dirty="0">
                <a:solidFill>
                  <a:schemeClr val="accent6">
                    <a:lumMod val="50000"/>
                  </a:schemeClr>
                </a:solidFill>
                <a:effectLst>
                  <a:outerShdw blurRad="38100" dist="38100" dir="2700000" algn="tl">
                    <a:srgbClr val="000000">
                      <a:alpha val="43137"/>
                    </a:srgbClr>
                  </a:outerShdw>
                </a:effectLst>
              </a:rPr>
              <a:t>Conditions simulating rigor mortis</a:t>
            </a:r>
          </a:p>
        </p:txBody>
      </p:sp>
      <p:sp>
        <p:nvSpPr>
          <p:cNvPr id="87043" name="Rectangle 3"/>
          <p:cNvSpPr>
            <a:spLocks noGrp="1" noChangeArrowheads="1"/>
          </p:cNvSpPr>
          <p:nvPr>
            <p:ph idx="1"/>
          </p:nvPr>
        </p:nvSpPr>
        <p:spPr/>
        <p:txBody>
          <a:bodyPr/>
          <a:lstStyle/>
          <a:p>
            <a:pPr algn="just" rtl="0">
              <a:lnSpc>
                <a:spcPct val="200000"/>
              </a:lnSpc>
            </a:pPr>
            <a:r>
              <a:rPr lang="en-US" b="1" dirty="0"/>
              <a:t>Cadaveric </a:t>
            </a:r>
            <a:r>
              <a:rPr lang="en-US" b="1" dirty="0" smtClean="0"/>
              <a:t>spasm.</a:t>
            </a:r>
            <a:endParaRPr lang="en-US" b="1" dirty="0"/>
          </a:p>
          <a:p>
            <a:pPr algn="just" rtl="0">
              <a:lnSpc>
                <a:spcPct val="200000"/>
              </a:lnSpc>
            </a:pPr>
            <a:r>
              <a:rPr lang="en-US" b="1" dirty="0"/>
              <a:t>Heat </a:t>
            </a:r>
            <a:r>
              <a:rPr lang="en-US" b="1" dirty="0" smtClean="0"/>
              <a:t>stiffening.</a:t>
            </a:r>
            <a:endParaRPr lang="en-US" b="1" dirty="0"/>
          </a:p>
          <a:p>
            <a:pPr algn="just" rtl="0">
              <a:lnSpc>
                <a:spcPct val="200000"/>
              </a:lnSpc>
            </a:pPr>
            <a:r>
              <a:rPr lang="en-US" b="1" dirty="0"/>
              <a:t>Cold </a:t>
            </a:r>
            <a:r>
              <a:rPr lang="en-US" b="1" dirty="0" smtClean="0"/>
              <a:t>Stiffening.</a:t>
            </a:r>
            <a:endParaRPr lang="en-US" b="1" dirty="0"/>
          </a:p>
          <a:p>
            <a:pPr algn="just" rtl="0">
              <a:lnSpc>
                <a:spcPct val="200000"/>
              </a:lnSpc>
              <a:buFontTx/>
              <a:buNone/>
            </a:pPr>
            <a:endParaRPr lang="en-US" b="1" dirty="0"/>
          </a:p>
        </p:txBody>
      </p:sp>
    </p:spTree>
  </p:cSld>
  <p:clrMapOvr>
    <a:masterClrMapping/>
  </p:clrMapOvr>
  <p:transition spd="slow">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GY LAP\Desktop\identi\untitledh.png"/>
          <p:cNvPicPr>
            <a:picLocks noChangeAspect="1" noChangeArrowheads="1"/>
          </p:cNvPicPr>
          <p:nvPr/>
        </p:nvPicPr>
        <p:blipFill>
          <a:blip r:embed="rId2" cstate="print"/>
          <a:srcRect/>
          <a:stretch>
            <a:fillRect/>
          </a:stretch>
        </p:blipFill>
        <p:spPr bwMode="auto">
          <a:xfrm>
            <a:off x="5291137" y="1371600"/>
            <a:ext cx="3852863" cy="3748732"/>
          </a:xfrm>
          <a:prstGeom prst="rect">
            <a:avLst/>
          </a:prstGeom>
          <a:noFill/>
        </p:spPr>
      </p:pic>
      <p:pic>
        <p:nvPicPr>
          <p:cNvPr id="1027" name="Picture 3" descr="C:\Users\EGY LAP\Desktop\identi\83e65d8f3b22a6984130932b59cc158d.jpg"/>
          <p:cNvPicPr>
            <a:picLocks noChangeAspect="1" noChangeArrowheads="1"/>
          </p:cNvPicPr>
          <p:nvPr/>
        </p:nvPicPr>
        <p:blipFill>
          <a:blip r:embed="rId3" cstate="print"/>
          <a:srcRect/>
          <a:stretch>
            <a:fillRect/>
          </a:stretch>
        </p:blipFill>
        <p:spPr bwMode="auto">
          <a:xfrm>
            <a:off x="1219200" y="1371600"/>
            <a:ext cx="3886200" cy="3733800"/>
          </a:xfrm>
          <a:prstGeom prst="rect">
            <a:avLst/>
          </a:prstGeom>
          <a:noFill/>
        </p:spPr>
      </p:pic>
      <p:sp>
        <p:nvSpPr>
          <p:cNvPr id="4" name="Rectangle 3"/>
          <p:cNvSpPr/>
          <p:nvPr/>
        </p:nvSpPr>
        <p:spPr>
          <a:xfrm>
            <a:off x="2590800" y="228600"/>
            <a:ext cx="4338680" cy="769441"/>
          </a:xfrm>
          <a:prstGeom prst="rect">
            <a:avLst/>
          </a:prstGeom>
        </p:spPr>
        <p:txBody>
          <a:bodyPr wrap="square">
            <a:spAutoFit/>
          </a:bodyPr>
          <a:lstStyle/>
          <a:p>
            <a:pPr lvl="0" algn="just"/>
            <a:r>
              <a:rPr lang="en-US" sz="4400" b="1" dirty="0" smtClean="0">
                <a:solidFill>
                  <a:schemeClr val="accent1">
                    <a:lumMod val="50000"/>
                  </a:schemeClr>
                </a:solidFill>
                <a:effectLst>
                  <a:outerShdw blurRad="38100" dist="38100" dir="2700000" algn="tl">
                    <a:srgbClr val="000000">
                      <a:alpha val="43137"/>
                    </a:srgbClr>
                  </a:outerShdw>
                </a:effectLst>
              </a:rPr>
              <a:t>Cadaveric spasm</a:t>
            </a:r>
          </a:p>
        </p:txBody>
      </p:sp>
    </p:spTree>
  </p:cSld>
  <p:clrMapOvr>
    <a:masterClrMapping/>
  </p:clrMapOvr>
  <p:transition spd="slow">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ChangeArrowheads="1"/>
          </p:cNvSpPr>
          <p:nvPr/>
        </p:nvSpPr>
        <p:spPr bwMode="auto">
          <a:xfrm>
            <a:off x="1295400" y="0"/>
            <a:ext cx="7848600" cy="1190625"/>
          </a:xfrm>
          <a:prstGeom prst="rect">
            <a:avLst/>
          </a:prstGeom>
          <a:noFill/>
          <a:ln w="9525">
            <a:noFill/>
            <a:miter lim="800000"/>
            <a:headEnd/>
            <a:tailEnd/>
          </a:ln>
          <a:effectLst/>
        </p:spPr>
        <p:txBody>
          <a:bodyPr wrap="square" anchor="ctr">
            <a:spAutoFit/>
          </a:bodyPr>
          <a:lstStyle/>
          <a:p>
            <a:pPr algn="justLow"/>
            <a:r>
              <a:rPr lang="en-US" sz="3600" b="1" i="1" u="sng" dirty="0">
                <a:solidFill>
                  <a:schemeClr val="accent6">
                    <a:lumMod val="50000"/>
                  </a:schemeClr>
                </a:solidFill>
                <a:effectLst>
                  <a:outerShdw blurRad="38100" dist="38100" dir="2700000" algn="tl">
                    <a:srgbClr val="000000">
                      <a:alpha val="43137"/>
                    </a:srgbClr>
                  </a:outerShdw>
                </a:effectLst>
              </a:rPr>
              <a:t>Differentiation between rigor mortis and cadaveric spasm:</a:t>
            </a:r>
            <a:endParaRPr lang="en-US" sz="3600" u="sng" dirty="0">
              <a:solidFill>
                <a:schemeClr val="accent6">
                  <a:lumMod val="50000"/>
                </a:schemeClr>
              </a:solidFill>
              <a:effectLst>
                <a:outerShdw blurRad="38100" dist="38100" dir="2700000" algn="tl">
                  <a:srgbClr val="000000">
                    <a:alpha val="43137"/>
                  </a:srgbClr>
                </a:outerShdw>
              </a:effectLst>
            </a:endParaRPr>
          </a:p>
        </p:txBody>
      </p:sp>
      <p:graphicFrame>
        <p:nvGraphicFramePr>
          <p:cNvPr id="90234" name="Group 122"/>
          <p:cNvGraphicFramePr>
            <a:graphicFrameLocks noGrp="1"/>
          </p:cNvGraphicFramePr>
          <p:nvPr/>
        </p:nvGraphicFramePr>
        <p:xfrm>
          <a:off x="1295400" y="1447800"/>
          <a:ext cx="7620001" cy="4721543"/>
        </p:xfrm>
        <a:graphic>
          <a:graphicData uri="http://schemas.openxmlformats.org/drawingml/2006/table">
            <a:tbl>
              <a:tblPr>
                <a:tableStyleId>{775DCB02-9BB8-47FD-8907-85C794F793BA}</a:tableStyleId>
              </a:tblPr>
              <a:tblGrid>
                <a:gridCol w="1758462"/>
                <a:gridCol w="3207056"/>
                <a:gridCol w="2654483"/>
              </a:tblGrid>
              <a:tr h="59531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ar-EG"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u="none" strike="noStrike" cap="none" normalizeH="0" baseline="0" dirty="0" smtClean="0">
                          <a:ln>
                            <a:noFill/>
                          </a:ln>
                          <a:effectLst/>
                        </a:rPr>
                        <a:t>Rigor mortis</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Cadaveric spasm</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14144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Type of death.</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Nearly all types.</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Death accompanied by fear, excitement or severe pain.</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88677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Time since death.</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smtClean="0">
                          <a:ln>
                            <a:noFill/>
                          </a:ln>
                          <a:effectLst/>
                        </a:rPr>
                        <a:t>Takes some time to develop.</a:t>
                      </a:r>
                      <a:endParaRPr kumimoji="0" lang="en-US" sz="24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Instantaneous.</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8620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smtClean="0">
                          <a:ln>
                            <a:noFill/>
                          </a:ln>
                          <a:effectLst/>
                        </a:rPr>
                        <a:t>Muscles affected.</a:t>
                      </a:r>
                      <a:endParaRPr kumimoji="0" lang="en-US" sz="24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smtClean="0">
                          <a:ln>
                            <a:noFill/>
                          </a:ln>
                          <a:effectLst/>
                        </a:rPr>
                        <a:t>Voluntary, involuntary and cardiac.</a:t>
                      </a:r>
                      <a:endParaRPr kumimoji="0" lang="en-US" sz="24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smtClean="0">
                          <a:ln>
                            <a:noFill/>
                          </a:ln>
                          <a:effectLst/>
                        </a:rPr>
                        <a:t>Some voluntary muscles only.</a:t>
                      </a:r>
                      <a:endParaRPr kumimoji="0" lang="en-US" sz="24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r>
              <a:tr h="5953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Nature</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smtClean="0">
                          <a:ln>
                            <a:noFill/>
                          </a:ln>
                          <a:effectLst/>
                        </a:rPr>
                        <a:t>Physicochemical process.</a:t>
                      </a:r>
                      <a:endParaRPr kumimoji="0" lang="en-US" sz="24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u="none" strike="noStrike" cap="none" normalizeH="0" baseline="0" dirty="0" smtClean="0">
                          <a:ln>
                            <a:noFill/>
                          </a:ln>
                          <a:effectLst/>
                        </a:rPr>
                        <a:t>Partially </a:t>
                      </a:r>
                      <a:r>
                        <a:rPr kumimoji="0" lang="en-US" sz="2400" b="1" u="none" strike="noStrike" cap="none" normalizeH="0" baseline="0" dirty="0" err="1" smtClean="0">
                          <a:ln>
                            <a:noFill/>
                          </a:ln>
                          <a:effectLst/>
                        </a:rPr>
                        <a:t>neurogenic</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bl>
          </a:graphicData>
        </a:graphic>
      </p:graphicFrame>
    </p:spTree>
  </p:cSld>
  <p:clrMapOvr>
    <a:masterClrMapping/>
  </p:clrMapOvr>
  <p:transition spd="slow">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EGY LAP\Desktop\identi\imagesKWF22W8U.jpg"/>
          <p:cNvPicPr>
            <a:picLocks noChangeAspect="1" noChangeArrowheads="1"/>
          </p:cNvPicPr>
          <p:nvPr/>
        </p:nvPicPr>
        <p:blipFill>
          <a:blip r:embed="rId3" cstate="print"/>
          <a:srcRect l="16495" t="20250"/>
          <a:stretch>
            <a:fillRect/>
          </a:stretch>
        </p:blipFill>
        <p:spPr bwMode="auto">
          <a:xfrm>
            <a:off x="1371600" y="1143000"/>
            <a:ext cx="7315200" cy="4343400"/>
          </a:xfrm>
          <a:prstGeom prst="rect">
            <a:avLst/>
          </a:prstGeom>
          <a:noFill/>
        </p:spPr>
      </p:pic>
      <p:sp>
        <p:nvSpPr>
          <p:cNvPr id="4" name="Rectangle 3"/>
          <p:cNvSpPr/>
          <p:nvPr/>
        </p:nvSpPr>
        <p:spPr>
          <a:xfrm>
            <a:off x="2819400" y="304800"/>
            <a:ext cx="3741730" cy="769441"/>
          </a:xfrm>
          <a:prstGeom prst="rect">
            <a:avLst/>
          </a:prstGeom>
        </p:spPr>
        <p:txBody>
          <a:bodyPr wrap="none">
            <a:spAutoFit/>
          </a:bodyPr>
          <a:lstStyle/>
          <a:p>
            <a:r>
              <a:rPr lang="en-US" sz="4400" b="1" u="sng" dirty="0" smtClean="0">
                <a:solidFill>
                  <a:schemeClr val="accent2">
                    <a:lumMod val="75000"/>
                  </a:schemeClr>
                </a:solidFill>
                <a:effectLst>
                  <a:outerShdw blurRad="38100" dist="38100" dir="2700000" algn="tl">
                    <a:srgbClr val="000000">
                      <a:alpha val="43137"/>
                    </a:srgbClr>
                  </a:outerShdw>
                </a:effectLst>
              </a:rPr>
              <a:t>Heat stiffening</a:t>
            </a:r>
            <a:endParaRPr lang="ar-EG" sz="4400" u="sng" dirty="0">
              <a:solidFill>
                <a:schemeClr val="accent2">
                  <a:lumMod val="75000"/>
                </a:schemeClr>
              </a:solidFill>
              <a:effectLst>
                <a:outerShdw blurRad="38100" dist="38100" dir="2700000" algn="tl">
                  <a:srgbClr val="000000">
                    <a:alpha val="43137"/>
                  </a:srgbClr>
                </a:outerShdw>
              </a:effectLst>
            </a:endParaRPr>
          </a:p>
        </p:txBody>
      </p:sp>
      <p:sp>
        <p:nvSpPr>
          <p:cNvPr id="5" name="TextBox 4"/>
          <p:cNvSpPr txBox="1"/>
          <p:nvPr/>
        </p:nvSpPr>
        <p:spPr>
          <a:xfrm>
            <a:off x="2133600" y="5791200"/>
            <a:ext cx="4724400" cy="461665"/>
          </a:xfrm>
          <a:prstGeom prst="rect">
            <a:avLst/>
          </a:prstGeom>
          <a:noFill/>
        </p:spPr>
        <p:txBody>
          <a:bodyPr wrap="square" rtlCol="1">
            <a:spAutoFit/>
          </a:bodyPr>
          <a:lstStyle/>
          <a:p>
            <a:pPr algn="ctr"/>
            <a:r>
              <a:rPr lang="en-US" b="1" dirty="0" smtClean="0"/>
              <a:t>Boxer  or pugilistic</a:t>
            </a:r>
            <a:endParaRPr lang="ar-EG" b="1" dirty="0"/>
          </a:p>
        </p:txBody>
      </p:sp>
    </p:spTree>
  </p:cSld>
  <p:clrMapOvr>
    <a:masterClrMapping/>
  </p:clrMapOvr>
  <p:transition spd="slow">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752600"/>
            <a:ext cx="7239000" cy="1446550"/>
          </a:xfrm>
          <a:prstGeom prst="rect">
            <a:avLst/>
          </a:prstGeom>
          <a:noFill/>
        </p:spPr>
        <p:txBody>
          <a:bodyPr wrap="square" rtlCol="0">
            <a:spAutoFit/>
          </a:bodyPr>
          <a:lstStyle/>
          <a:p>
            <a:pPr algn="ctr"/>
            <a:r>
              <a:rPr lang="en-US" sz="4400" b="1" dirty="0" smtClean="0">
                <a:effectLst>
                  <a:outerShdw blurRad="38100" dist="38100" dir="2700000" algn="tl">
                    <a:srgbClr val="000000">
                      <a:alpha val="43137"/>
                    </a:srgbClr>
                  </a:outerShdw>
                </a:effectLst>
              </a:rPr>
              <a:t>DD between heat stiffness and cold stiffness</a:t>
            </a:r>
            <a:endParaRPr lang="en-US" sz="4400" b="1" dirty="0">
              <a:effectLst>
                <a:outerShdw blurRad="38100" dist="38100" dir="2700000" algn="tl">
                  <a:srgbClr val="000000">
                    <a:alpha val="43137"/>
                  </a:srgbClr>
                </a:outerShdw>
              </a:effectLst>
            </a:endParaRPr>
          </a:p>
        </p:txBody>
      </p:sp>
    </p:spTree>
  </p:cSld>
  <p:clrMapOvr>
    <a:masterClrMapping/>
  </p:clrMapOvr>
  <p:transition spd="slow">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371600" y="0"/>
            <a:ext cx="6553200" cy="1143000"/>
          </a:xfrm>
        </p:spPr>
        <p:txBody>
          <a:bodyPr/>
          <a:lstStyle/>
          <a:p>
            <a:pPr algn="just" rtl="0"/>
            <a:r>
              <a:rPr lang="en-US" sz="4000" b="1" i="1" u="sng" dirty="0">
                <a:solidFill>
                  <a:srgbClr val="FF0000"/>
                </a:solidFill>
                <a:effectLst>
                  <a:outerShdw blurRad="38100" dist="38100" dir="2700000" algn="tl">
                    <a:srgbClr val="000000">
                      <a:alpha val="43137"/>
                    </a:srgbClr>
                  </a:outerShdw>
                </a:effectLst>
              </a:rPr>
              <a:t>Post-mortem decomposition:</a:t>
            </a:r>
            <a:r>
              <a:rPr lang="en-US" sz="4000" b="1" u="sng" dirty="0">
                <a:solidFill>
                  <a:srgbClr val="FF0000"/>
                </a:solidFill>
                <a:effectLst>
                  <a:outerShdw blurRad="38100" dist="38100" dir="2700000" algn="tl">
                    <a:srgbClr val="000000">
                      <a:alpha val="43137"/>
                    </a:srgbClr>
                  </a:outerShdw>
                </a:effectLst>
              </a:rPr>
              <a:t/>
            </a:r>
            <a:br>
              <a:rPr lang="en-US" sz="4000" b="1" u="sng" dirty="0">
                <a:solidFill>
                  <a:srgbClr val="FF0000"/>
                </a:solidFill>
                <a:effectLst>
                  <a:outerShdw blurRad="38100" dist="38100" dir="2700000" algn="tl">
                    <a:srgbClr val="000000">
                      <a:alpha val="43137"/>
                    </a:srgbClr>
                  </a:outerShdw>
                </a:effectLst>
              </a:rPr>
            </a:br>
            <a:endParaRPr lang="en-US" sz="4000" b="1" u="sng" dirty="0">
              <a:solidFill>
                <a:srgbClr val="FF0000"/>
              </a:solidFill>
              <a:effectLst>
                <a:outerShdw blurRad="38100" dist="38100" dir="2700000" algn="tl">
                  <a:srgbClr val="000000">
                    <a:alpha val="43137"/>
                  </a:srgbClr>
                </a:outerShdw>
              </a:effectLst>
            </a:endParaRPr>
          </a:p>
        </p:txBody>
      </p:sp>
      <p:sp>
        <p:nvSpPr>
          <p:cNvPr id="91139" name="Rectangle 3"/>
          <p:cNvSpPr>
            <a:spLocks noGrp="1" noChangeArrowheads="1"/>
          </p:cNvSpPr>
          <p:nvPr>
            <p:ph idx="1"/>
          </p:nvPr>
        </p:nvSpPr>
        <p:spPr>
          <a:xfrm>
            <a:off x="1066800" y="609600"/>
            <a:ext cx="8077200" cy="6553200"/>
          </a:xfrm>
        </p:spPr>
        <p:txBody>
          <a:bodyPr/>
          <a:lstStyle/>
          <a:p>
            <a:pPr algn="just" rtl="0">
              <a:lnSpc>
                <a:spcPct val="150000"/>
              </a:lnSpc>
              <a:buNone/>
            </a:pPr>
            <a:r>
              <a:rPr lang="en-US" b="1" dirty="0" smtClean="0"/>
              <a:t>The </a:t>
            </a:r>
            <a:r>
              <a:rPr lang="en-US" b="1" dirty="0"/>
              <a:t>disintegration of body tissues after death is known as decomposition. It follows the arrest of biochemical processes, which preserve the integrity of tissues. This decomposition is brought about by chemical processes (mostly enzymatic), bacterial and fungal attack and predation by many varieties of animal life.</a:t>
            </a:r>
          </a:p>
        </p:txBody>
      </p:sp>
    </p:spTree>
  </p:cSld>
  <p:clrMapOvr>
    <a:masterClrMapping/>
  </p:clrMapOvr>
  <p:transition spd="slow">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a:xfrm>
            <a:off x="1371600" y="152400"/>
            <a:ext cx="7543800" cy="1143000"/>
          </a:xfrm>
        </p:spPr>
        <p:txBody>
          <a:bodyPr/>
          <a:lstStyle/>
          <a:p>
            <a:r>
              <a:rPr lang="en-US" b="1" dirty="0">
                <a:solidFill>
                  <a:srgbClr val="FF0000"/>
                </a:solidFill>
                <a:effectLst>
                  <a:outerShdw blurRad="38100" dist="38100" dir="2700000" algn="tl">
                    <a:srgbClr val="000000">
                      <a:alpha val="43137"/>
                    </a:srgbClr>
                  </a:outerShdw>
                </a:effectLst>
              </a:rPr>
              <a:t>Putrefaction</a:t>
            </a:r>
          </a:p>
        </p:txBody>
      </p:sp>
      <p:sp>
        <p:nvSpPr>
          <p:cNvPr id="53253" name="Rectangle 5"/>
          <p:cNvSpPr>
            <a:spLocks noGrp="1" noChangeArrowheads="1"/>
          </p:cNvSpPr>
          <p:nvPr>
            <p:ph idx="1"/>
          </p:nvPr>
        </p:nvSpPr>
        <p:spPr>
          <a:xfrm>
            <a:off x="1371600" y="1524000"/>
            <a:ext cx="7620000" cy="4191000"/>
          </a:xfrm>
        </p:spPr>
        <p:txBody>
          <a:bodyPr/>
          <a:lstStyle/>
          <a:p>
            <a:pPr algn="just" rtl="0">
              <a:lnSpc>
                <a:spcPct val="150000"/>
              </a:lnSpc>
              <a:buNone/>
            </a:pPr>
            <a:r>
              <a:rPr lang="en-US" b="1" dirty="0"/>
              <a:t>This is the usual course of decomposition (moist degeneration</a:t>
            </a:r>
            <a:r>
              <a:rPr lang="en-US" b="1" dirty="0" smtClean="0"/>
              <a:t>)</a:t>
            </a:r>
            <a:endParaRPr lang="en-US" b="1" dirty="0"/>
          </a:p>
          <a:p>
            <a:pPr algn="just" rtl="0">
              <a:lnSpc>
                <a:spcPct val="150000"/>
              </a:lnSpc>
              <a:buFontTx/>
              <a:buChar char="-"/>
            </a:pPr>
            <a:r>
              <a:rPr lang="en-US" b="1" dirty="0" smtClean="0"/>
              <a:t>Greenish </a:t>
            </a:r>
            <a:r>
              <a:rPr lang="en-US" b="1" dirty="0"/>
              <a:t>discoloration of the skin of the right iliac </a:t>
            </a:r>
            <a:r>
              <a:rPr lang="en-US" b="1" dirty="0" err="1"/>
              <a:t>fossa</a:t>
            </a:r>
            <a:r>
              <a:rPr lang="en-US" b="1" dirty="0"/>
              <a:t>.</a:t>
            </a:r>
            <a:endParaRPr lang="ar-SA" b="1" dirty="0"/>
          </a:p>
          <a:p>
            <a:pPr algn="just" rtl="0">
              <a:lnSpc>
                <a:spcPct val="150000"/>
              </a:lnSpc>
              <a:buFontTx/>
              <a:buNone/>
            </a:pPr>
            <a:r>
              <a:rPr lang="en-US" dirty="0"/>
              <a:t>-  </a:t>
            </a:r>
            <a:r>
              <a:rPr lang="en-US" b="1" dirty="0"/>
              <a:t>Marbling Appearance</a:t>
            </a:r>
            <a:endParaRPr lang="en-US" dirty="0"/>
          </a:p>
          <a:p>
            <a:pPr algn="just" rtl="0">
              <a:lnSpc>
                <a:spcPct val="150000"/>
              </a:lnSpc>
              <a:buFontTx/>
              <a:buNone/>
            </a:pPr>
            <a:endParaRPr lang="en-US" b="1" dirty="0"/>
          </a:p>
        </p:txBody>
      </p:sp>
    </p:spTree>
  </p:cSld>
  <p:clrMapOvr>
    <a:masterClrMapping/>
  </p:clrMapOvr>
  <p:transition spd="slow">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p:cNvPicPr>
            <a:picLocks noGrp="1" noChangeAspect="1" noChangeArrowheads="1"/>
          </p:cNvPicPr>
          <p:nvPr>
            <p:ph idx="1"/>
          </p:nvPr>
        </p:nvPicPr>
        <p:blipFill>
          <a:blip r:embed="rId3" cstate="print"/>
          <a:stretch>
            <a:fillRect/>
          </a:stretch>
        </p:blipFill>
        <p:spPr>
          <a:xfrm>
            <a:off x="1524000" y="990600"/>
            <a:ext cx="7187311" cy="5029200"/>
          </a:xfrm>
          <a:noFill/>
          <a:ln/>
        </p:spPr>
      </p:pic>
    </p:spTree>
  </p:cSld>
  <p:clrMapOvr>
    <a:masterClrMapping/>
  </p:clrMapOvr>
  <p:transition spd="slow">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4"/>
          <p:cNvPicPr>
            <a:picLocks noChangeAspect="1" noChangeArrowheads="1"/>
          </p:cNvPicPr>
          <p:nvPr/>
        </p:nvPicPr>
        <p:blipFill>
          <a:blip r:embed="rId3" cstate="print"/>
          <a:srcRect l="7084" t="4697" r="5050" b="32367"/>
          <a:stretch>
            <a:fillRect/>
          </a:stretch>
        </p:blipFill>
        <p:spPr bwMode="auto">
          <a:xfrm>
            <a:off x="1752600" y="838200"/>
            <a:ext cx="6629400" cy="51054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EGY LAP\Desktop\identi\untitled1.png"/>
          <p:cNvPicPr>
            <a:picLocks noChangeAspect="1" noChangeArrowheads="1"/>
          </p:cNvPicPr>
          <p:nvPr/>
        </p:nvPicPr>
        <p:blipFill>
          <a:blip r:embed="rId3" cstate="print"/>
          <a:srcRect l="25729" t="23615" r="29246"/>
          <a:stretch>
            <a:fillRect/>
          </a:stretch>
        </p:blipFill>
        <p:spPr bwMode="auto">
          <a:xfrm>
            <a:off x="2514600" y="990600"/>
            <a:ext cx="4648200" cy="4551012"/>
          </a:xfrm>
          <a:prstGeom prst="rect">
            <a:avLst/>
          </a:prstGeom>
          <a:noFill/>
        </p:spPr>
      </p:pic>
    </p:spTree>
  </p:cSld>
  <p:clrMapOvr>
    <a:masterClrMapping/>
  </p:clrMapOvr>
  <p:transition spd="slow">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sz="half" idx="4294967295"/>
          </p:nvPr>
        </p:nvSpPr>
        <p:spPr>
          <a:xfrm>
            <a:off x="990600" y="304800"/>
            <a:ext cx="8153400" cy="6248400"/>
          </a:xfrm>
        </p:spPr>
        <p:txBody>
          <a:bodyPr/>
          <a:lstStyle/>
          <a:p>
            <a:pPr algn="just" rtl="0"/>
            <a:r>
              <a:rPr lang="en-US" b="1" u="sng" dirty="0" smtClean="0"/>
              <a:t>-</a:t>
            </a:r>
            <a:r>
              <a:rPr lang="en-US" b="1" u="sng" dirty="0"/>
              <a:t>At the end of the first week will be:</a:t>
            </a:r>
          </a:p>
          <a:p>
            <a:pPr algn="just" rtl="0"/>
            <a:r>
              <a:rPr lang="en-US" b="1" dirty="0"/>
              <a:t>         1-Generalised discoloration of the skin.</a:t>
            </a:r>
            <a:endParaRPr lang="en-US" dirty="0"/>
          </a:p>
          <a:p>
            <a:pPr algn="just" rtl="0"/>
            <a:r>
              <a:rPr lang="en-US" b="1" dirty="0"/>
              <a:t>          2-Swelling of the body.</a:t>
            </a:r>
            <a:endParaRPr lang="en-US" dirty="0"/>
          </a:p>
          <a:p>
            <a:pPr algn="just" rtl="0"/>
            <a:r>
              <a:rPr lang="en-US" b="1" dirty="0"/>
              <a:t>          3- Bloating of face.</a:t>
            </a:r>
            <a:endParaRPr lang="en-US" dirty="0"/>
          </a:p>
          <a:p>
            <a:pPr algn="just" rtl="0"/>
            <a:r>
              <a:rPr lang="en-US" b="1" dirty="0"/>
              <a:t>          4-Protrusion of the tongue and eyes.</a:t>
            </a:r>
            <a:endParaRPr lang="en-US" dirty="0"/>
          </a:p>
          <a:p>
            <a:pPr algn="just" rtl="0"/>
            <a:r>
              <a:rPr lang="en-US" b="1" dirty="0"/>
              <a:t>          5-Blood-stained froth.</a:t>
            </a:r>
            <a:endParaRPr lang="en-US" dirty="0"/>
          </a:p>
          <a:p>
            <a:pPr algn="just" rtl="0"/>
            <a:r>
              <a:rPr lang="en-US" b="1" dirty="0"/>
              <a:t>          6-Expulsion of the contents of the intestine and gravid uterus</a:t>
            </a:r>
            <a:r>
              <a:rPr lang="en-US" b="1" dirty="0" smtClean="0"/>
              <a:t>.</a:t>
            </a:r>
          </a:p>
          <a:p>
            <a:pPr algn="just" rtl="0"/>
            <a:r>
              <a:rPr lang="en-US" dirty="0" smtClean="0"/>
              <a:t>-</a:t>
            </a:r>
            <a:r>
              <a:rPr lang="en-US" b="1" dirty="0" smtClean="0"/>
              <a:t>Formation of large </a:t>
            </a:r>
            <a:r>
              <a:rPr lang="en-US" b="1" dirty="0" err="1" smtClean="0"/>
              <a:t>bullae</a:t>
            </a:r>
            <a:r>
              <a:rPr lang="en-US" b="1" dirty="0" smtClean="0"/>
              <a:t> and blisters.</a:t>
            </a:r>
            <a:endParaRPr lang="en-US" dirty="0" smtClean="0"/>
          </a:p>
          <a:p>
            <a:pPr algn="just" rtl="0"/>
            <a:endParaRPr lang="en-US" dirty="0"/>
          </a:p>
        </p:txBody>
      </p:sp>
    </p:spTree>
  </p:cSld>
  <p:clrMapOvr>
    <a:masterClrMapping/>
  </p:clrMapOvr>
  <p:transition spd="slow">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0"/>
            <a:ext cx="7696200" cy="58674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At the end of the second week:</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1-	Skin of the hands and legs sheds in   glove-like fashion, a stocking-like pattern.</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2-	Hair becomes loose.</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3-	The body cavities burst.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4-	The tissues progressively liquefy.</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Picture 4" descr="13"/>
          <p:cNvPicPr>
            <a:picLocks noChangeAspect="1" noChangeArrowheads="1"/>
          </p:cNvPicPr>
          <p:nvPr/>
        </p:nvPicPr>
        <p:blipFill>
          <a:blip r:embed="rId3" cstate="print"/>
          <a:srcRect/>
          <a:stretch>
            <a:fillRect/>
          </a:stretch>
        </p:blipFill>
        <p:spPr bwMode="auto">
          <a:xfrm>
            <a:off x="1600200" y="685800"/>
            <a:ext cx="7162800" cy="54864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228600"/>
            <a:ext cx="7467600" cy="2315827"/>
          </a:xfrm>
          <a:prstGeom prst="rect">
            <a:avLst/>
          </a:prstGeom>
        </p:spPr>
        <p:txBody>
          <a:bodyPr wrap="square">
            <a:spAutoFit/>
          </a:bodyPr>
          <a:lstStyle/>
          <a:p>
            <a:pPr marL="342900" lvl="0" indent="-342900" algn="just">
              <a:lnSpc>
                <a:spcPct val="150000"/>
              </a:lnSpc>
              <a:spcBef>
                <a:spcPct val="20000"/>
              </a:spcBef>
              <a:buClr>
                <a:schemeClr val="tx2"/>
              </a:buClr>
              <a:defRPr/>
            </a:pPr>
            <a:r>
              <a:rPr lang="en-US" b="1" kern="0" dirty="0" smtClean="0"/>
              <a:t>5-</a:t>
            </a:r>
            <a:r>
              <a:rPr lang="en-US" i="1" kern="0" dirty="0" smtClean="0"/>
              <a:t>	</a:t>
            </a:r>
            <a:r>
              <a:rPr lang="en-US" b="1" kern="0" dirty="0" smtClean="0"/>
              <a:t>Destruction by maggots</a:t>
            </a:r>
          </a:p>
          <a:p>
            <a:pPr marL="342900" lvl="0" indent="-342900" algn="just">
              <a:lnSpc>
                <a:spcPct val="150000"/>
              </a:lnSpc>
              <a:spcBef>
                <a:spcPct val="20000"/>
              </a:spcBef>
              <a:buClr>
                <a:schemeClr val="tx2"/>
              </a:buClr>
              <a:defRPr/>
            </a:pPr>
            <a:r>
              <a:rPr lang="en-US" b="1" kern="0" dirty="0" smtClean="0"/>
              <a:t> * Disappearance the liquefied soft tissues leaving the cartilage, tendons and ligaments attached to the skeleton in one or two years: (bare-bone skeleton)</a:t>
            </a:r>
            <a:endParaRPr lang="en-US" kern="0" dirty="0"/>
          </a:p>
        </p:txBody>
      </p:sp>
      <p:sp>
        <p:nvSpPr>
          <p:cNvPr id="8194" name="AutoShape 2" descr="data:image/jpeg;base64,/9j/4AAQSkZJRgABAQAAAQABAAD/2wCEAAkGBxQTEhQUExQWFhUXGBgYGBgYGBoaGBocHxoYGhwdHBoaHCggHBolGx0XITEhJSkrLi4uGB8zODMsNygtLisBCgoKDg0OGxAQGy8kICYvLCwsNC8sLCwsLCwsLCwsLCwsLCwsLCwsLCwsLCwsLCwsLCwsLCwsLCwsLCwsLCwsLP/AABEIAOEA4QMBIgACEQEDEQH/xAAcAAACAgMBAQAAAAAAAAAAAAAFBgMEAAECBwj/xABAEAABAgQEAwUGBQMCBQUAAAABAhEAAwQhBRIxQVFhcQYigZHwEzKhscHRFEJS4fEHFSMzchZigpKiU3Oy0uL/xAAZAQADAQEBAAAAAAAAAAAAAAABAgMEAAX/xAAnEQACAgIDAAEEAgMBAAAAAAAAAQIRAyESMUEiBBNRYTJxgbHRkf/aAAwDAQACEQMRAD8ANK7QKvS4akk6LqGcqLt3eCX0Plxht7L9mRTD2s056hVypRfK+vU84I9ncJlUslMuWkOwKlbqLak/KLy1Qs5pdHKNnDanc6njGkmMPSI1FrxmcmWSMWu/0iuC5PziScfGNyEMkOzmJvbKLSOgridrRIFbxoJG3nGyWGj/AAgiPZEpABc/xFGvxAAfaO6yoG4ZucLWJVaNWD+toz5J+I1YcV7ZPVVpzW/aIv7mQNUvdhxsfhC8usVMWyQ5gnKwspvPcE3YCzfcc4GPG27NU3GKoAdpu0ZAKkgvZ2BItqS0JlR2mmrLJVlHO59ax6TVUqdBpCnjOBy1hwACNxaNGOML2LLK60LFVWmYU3YgAPmJcjVWtuJg32FwtM2pS9xLHtCk3f8AT8SCfCF1dGUKKOevEbdI9C/pzTZUTVgd5Sko4skXvzuT4RXJUY6LY02nIYaxKUZQEgX28zCziU3MoAcYZsUUweFYMFKmKFhYc3/mMaOkG+ylOCsgaH5wSTaeOSmin2UNi3E33jpKz7YDd/r/ABCzdIkl8mP+HK7oMWJq4DUFX3BxFomXVAxdZKjRilifIsTFQNqVgF/PpHRqoD4vXAJUYVyKRgyavmA33gLLllcyygE8N3ipMxPutvGsOlk5llw+kFuysYuJLidIVgt7ybjnyvCtUzGfYjbhDaonM3jrFfH8E9uj2iA0wfEcOvODB+MvjyuOn0Kft/VoyK/4CZ+hXrxjIrxRo+7H8n0UFMI4Knjgk8R5RzKVYctYVu2eDxJwYgmK4RhmaRGZt9n+LRzkNGLMSljc3+UTJIO8VQsOImWu2kKmNJM5nVLCzk8vTRUqa0twipidSq6U8NeH7wu4hijBmI9cYi5ts048KotYniLA3+UKVdWKUWFzw5xxXV7hyeLNHXZ+nUtWcpLDflx6R0INs0tqKDvZWkUhIUsZVG/Hp120ghiNU7lRubvEVVUgBn08rx572z7RLSTKlliRdW9304GLU5PijN7yZNifatCZikByx1GnP4xVPaBKgwPnCagZiGi3TyQbmwD3i/2opDQTmF0SfbTARZIIGZ9ydObNHr/ZvDE01OAFJUVEqzMzggC1zZmv47x5DRzyjL3QQPy3GYsWBa4d9o9uQP8ABLzywhZQklAvks+WwGkSzP46LSuKUfBaxgucod1bcNm5QvVaQ6nLBJAA2JG8Fa6oUha1ta7ctvXWF+rmBgLlRLnqYzQseQy9mpwGZI4k+EWalH+RKmsDrygRQoKAk+fwLwzSikoABjmrEenZPKR+ZKgx9bRDU1uUsbcIgQlQdiw24xTqZUyZ3VKASL+N47bBS9LiasqfLeKtJTLnTe97o8njAuYEhIysG2/cRqiq1Sve5XaAlQ1LwYKqiSUgZQw5RUn0uW4Hd2MT0mIJWWBizNQwOZXRhFEyTTXYJRTurRouIk8Lcba/aN5mSxSxBLA69Y6RPA9dY5ikP4EcPXlGRP8AiRw+EZDX+wDHMcltIgrpxDBNnLeG5i1l33+kVayk9oLFm39eMF2ujLGr2Uahaf1knQvFCdUK0SdonqcPUnRQPwgX7Ugl7asR9+sK6bo0xXqLia5SS7eDxb/vcspuSD4vAiYoxCulCgc2uzG5HnpCuL8G+L/kX6mclVydnyvtxJ48oT8aqAAolRBHupAcHqXtFupnTJIIfMg7nUdeUL9RMVOmZEpKjZ2gRVvZZaWiPCqEzpgzGz6cYf0LRJl5EakMdvQhUwvHpUvPKzpSsf41JUA1tWJ+cZi2MolJdRtsBd+kaWq0jO7kyLtNjAkh9SbAc2+EeaVM4zFlarklz66RdxrElVExzoNBwH3ivT02YgPZr+enWLY4qKs7i5ukapxBIS8ozLDfpQLagMTsAQzRJRUYSylXVskbDV3t6PlPSUy503IjMpaynYka6qYWSHPlHNm7Fj4rYz/057NmonibMH+KSQq/55moHQFlH/pG8emYosZCq/L+Ih7LURkyvZZQkCwDgqLkkqU1gTq20axyoAsfL9ox55WjNJ8s36ETHavvlO1oCyJZUtxoNImxWbnnK4P8g0XqCSPDU9IWKKyCOGIJdxsw5+rxYMmZLDs6X8BYHX1pE8l0pDDvHbh6cQWoabN3VHTbYuXJfr6MCrYt0B5WJWYhQ8IiViQ4sX3HreGIYWjvd3f7fDfxip+BSCe67+LR3F+nXEDoxMOQbEcd4k/EIUWfrygnVYehSWKQONg/g0c4XgUpYCnJuWYtaBR1xqyGilkzUqQA5LsNPKGWZJPjziSgw6XKHdT4m58zFmeoNDJUQllt0hYxSsZQCgQRodj0Mc087NuxJ4a9Is4tOSbFOnHjFGn7ptwve8Mv2O+i03TyjIjz8vj+0ZB2KOYN2juYbRFn+Eazw1mLiU53SKxSAknKGc3I9GN4lU5Qfjt8YXqvEFLUJcsEnQARHkjZCDaK9cdVHunYAeQLaRxR1LulRcvrHdTgy1KaZOAA1CRfzeKlTRS5bGWVkjdRF+TACOjaZRpNE9ZM7pALHiz28YCJqk08uoXbPlLeTjw+0GggWcXN3eEntxU5EADVYKfC3rxiqj8kKnoTpKTMKlKUX1Uo3JJ+sRTprlhtaO8qiRLTqT8eJ5COlSEpsl1K+fQRttCqDcaX+f8AhGlLW3gzSUwTldTEuf8AaNHLb3+kblS8pzL7y2AQlmLi2j6A8to7RIVNKhLClkFIKgklzbgNBtCt2a8WL7ZiFlakpSC7HMOAJ0tybzbSPYP6dYD+GkF/fmELJYWGUMkHhy5wB7GdiBLUmbPYEXCHCiTxWRa2yQSOMP8A7M50kKZIB7vEmwJPAB7c32jPkn4if1GVSjxRZWAlwgAOXJ4njASvljvWudS1/ODa05UkkuYXcVqWBL2jNPfZDAtnn1bK/wA6rg3u3y+UEaQAlnGzgbDgYpyU+0nKYO5t8IMnCVoOZhma4e54co69Gn2gvQMVAEZidbaNv5wTJsWPNuhAijhKMguXUrU/QcotzVPpATQrWzkVLAknwjVVOyh36+vWkczANthCriOIf5lIF1APxZ3YW6ExVK+jlG2M9NN9oefCDFLKKQ2kJfYnE1+1KJsky3DBZIIUXO2xb5Q9VJtAcWuxMj3SNLnNvEE6aCL+vKOESlK2tz+0WBRD8xPhYQtNifGPYu4iHJ4bceQgb7dmDg8D69Why9jLDgoBfQkP8YAYlgqVk5O4dhqPuIZUhlLkDfx44j4RkZ/YJv6kfH7RqG2NSH5amiNc1oiNSHu4fc6eEDsRrhfyHWJylXZCELBmL1pUvKA92biXZvOCVJh/4dJV+ZV1bkD9IiLAsPAUqbMGnuh3v+qN4xiYdgYXSVvsvJ2+MegdWzQpROa3Dc+cLeK1wHde27xcqsWB7oubvyhPxyqAUHNiRbxhoK2NVLY8ZgEIIINvKEvt2XQjjmt5GGueAEJI3G3k0Jfa9ToD/q+io1JfJGddC3JWEJJ/MrflEuHgNnILg2U/0ivIRmN9B684IILNy22Hn61i7NOLdPxf7/Iy9icD/FziuYe4kX1Du7B+j6bdY9LFFLlpCUJCQNgA3kIDf02o2p/akuqapUxRHUgfXzhlqNCTGbJOieSTlIFKSztY8rGMpsWmyjfvI5xEqY5PlBNFOCnmPjGb+fQ38dNFydXe0Q6YU+01cwLejBGpRl0s8LmL0iphAGoPztCej44pdGdkR/kL3tr4iG6qVe+sDsKwwSZKiT3lFPXpy/eLuIAgcSUgjna0NK6Ek1yK0ip75S+jfHjF6Ym2/WF4KPtWG8HKmoCUtvE8fRVlKpr2Sok3TvEOCUkrMZqw5mAKzahmACeQDebws45XAkga3flC9gVQsDurUkF1MFEAO5Pz1jbhWrI5vwek4lMQhQIITcX4QxGpBACS/C7vHklZiKgkkl2GpPzhj7NY2v8ADJ7yFqay215G9iC48PGFyL07HHlofZ05hrf4fxHKqoWuBw5nl62hNRPn+0GeYgo37t/n9/CDXtCtkjQMWGpAIeIstL6dRGUIGUbmKFSAL6HTwiZM5FgFB+Zv5RDWzEuHaDZminZrOP1evKMirnTGR1j8S5KnJUgB/A/SBM8BdwXDvbT1aNLo1pDpLga7RRXV5XcddoDnfYFGui9MmFTZlHgQLCBlVSi8cqrw2sU5mIC9xHcwqLRVXQe8EnQPCD2nChNylxzh7TWBRPHQcIo4/h6ZyLjva/7ef7RbE1F2JO2qBNN2vTlCVhQIDWuPCAmPYr7YgJBCRx19feKS5OQHN7zlh0LeURIlnUxrUUnZJ8uvyXaNDBgHLjQOXhjoOyVTNyukoSoh1HYdNfQhk/pthMoyfbM6iVBR3Sx05OGPjHoAIAYAROc6NCyUuJFhFEmRJTLT7qUhI4/y8dCWZhygEXbw49I2pZVYPwDawUw6myBzqdYxz+Tom5cFfp3Lo0pRk1tf+IFVUjKTk0/Tw6QYVNudYGYhUZXjm0lonj5N7FWtq+9z06RLIbXfWKmPKyFMwB82o2fY+uEEuz+CTlf5ZoySyHAfvHh0HW8LGLNsnGMbYXpKLPJ7zuR5Hb4wBr6lSTkU4Unu9eDHhDfIyhGVJt8fhCP2pPeJBJI8/wCILqiOO5Ng38aEzUkxBi+MPpAqsnhQgJV5iXzXhsePZVzoix3EQBb3lW8N/tBHAEJXL5t/PrlCrXyVOVEv9IsYNinsixfLy2jfGCS0Yp5G5bDeLYcpdkqa99YipMCKQ4Up+RKflBVFWlQcXeNzaxKRcgPAetDJbss0dcpIAW5AOrkHxbWPRMDqEpSGTqHJdyfGPI5+MoDgEHo5+VoZOx/aD2kpSCkvLNjuxc38X+EQnj9RpU+S4sfMQpzMUlaAcwPdHE3PrlBCZSItnSFEeIfeBfZ7ERMe75Tl6K+9/jBtaGF4hxEm2molH+2SP/Rl/wDbGRO0bg2D/JQnTyEkC5LAdYoYjMUBlMtSm1LC5PN4jTWst3HdDiz30EZWVdidwH8YmN0xdqabcWvAeoLPB+qlkFiq414Dc9WDwn9pMSSg9wOWYOOV/jDwhb0M5URzMTEuYkC5J225+cMImFSStw5Om9/hHmQmnM+pcGHOnxRJSG0aNMocUZ1PmwHiVGBPY6EOOscTS+nrn0jvE6sLmPwt94jSHJSxNnU2o4Dfy49IrG6Vl8aW0hj7A/iDPyyCe+2YG6MgN1KHHYF9Sdo9qosO/VfkNIA/0/7O/hZWZQ/yzGKv+UNZPQD4kw3zE90pFiRrGXI+UiOWdOolaqmJlpJSAG0tEtJWomoBHiN4gqJAUGVcdfrCrRTzLqZyUApQg3zkBgQN3YgkuIjck9dAjjjOP7GmrqMpJ4a9OPzhcxmrFy+1usc1vaOVmLKezPs9tIXMQnKme4CRygPbNGLHxWzuuxMKWiwIBBY7gcY9Gl4iJkhC2bMHbhCBhPZ+WsBU+aoE/kQNP+ov8oPGWpMuXKlTApnDrN2udtGhk6ToGSMZtfoKBeWWq9j5uOfCPP8AFazMpTF213g7itWsIyEOvTuF0nny1bwhIx6sVKssAFtto5Qt0UhUbYOxCexcW4jaKSqtJ0IgdV1JW92Tx4wMWQGA11eNsMWtmXLk3oMz2LwIQhzGxNOkWEjKOZiyVCRjzZwCpOjh+BIjEkkvy4xa9h+rf1YRGZAAc6cNzwgWW+01vwjRd9ov4DiCpE3Ml790jYhxt8jFdNOW91gbOfo8W6aWELSpSQoJUhTPZQcKYkaAi3J4D2qCsb7PW+zMwHLMSMoUAoaXB0vDVQzfaFbiyWHjvCJ2XxNE9a5gHsjZCJZIAyghikdSRaPQqdOVItbXx8YwSTUh87VfsssOEZEP4wcFfD7xkHnEx8JCAiWwOscO+pa9/Afx5wUqJYGkCp9IAFkuXbjqeHwiSNqKC5hLqCiHcAsG56x5/wBpx/lSBct5uYeMYQUkNZKQ2XYnid3hIxRzNUopuAwfb+I1Ye7EyxuOvQWKe+UXVueEWV0ZSLG+/D+YnkJ9mklWpY8ukRrXxvu2w+/7xos6OGNWyGVIU49eMPn9NcBE2Z7VYdEs2f8ANM1HgnXqRC/gWELqVlObIke8sh78GtflHseCUiKeSiXLFki3E8T1JcxHNkpUOo8V8RikWF4l1gbInlXIcYuL7osb7ObRlTMk40yvOeFivMv23+ZKlOBlZTCxU/J7iGKrnNpCdjtRmNzpw23PwhVKmXhG0WaqVJUwQjL1Lv4tBGkSgIACUub6/BvPzhGwTEJs2aiUG7xZ+X3hhqxMklKW1LXYnz6fKHlKuwvG+rC6hlOZNvXxgVjNaopJygqG1h6EXU1Wa241/eAeOaAkWBv06Qieww09geoxVUks9iC2zH7QkY5iBmKuXO50vBfHakElhuBAtWGAh9OkbcSS2xM030gQecbSl4ln0a0+8lhtwjE26RpszRjfZkpG5i5IQwzKH+0fXoIip0uWOgLnh6+8TyiCxVpr8dLwjNmKNFmTLtuVluHQADyiSrwmbLAWUaaXJIPLjvEdHV5ZiFHTPmI4Dby+keh0Kpc3Kk3GohG6Hy5GqSPNUr0d21vvz6R07sN7k20fQW3b7R6xW4NLWGUgEcCIhwHCpNKoqCA7+8Q6mJ48iIR5UjlPkG+zWHS0JlgSgHCDxIsLOQ9i/wAYaJkzaA2HrdecF07bbAX43f4QVnIc6sB8eEZpOyGX+Ss5YcvXjGRxmHGMhBaEDFvbJmFaTnTlAEslg795TtwaJ6ecpRJ4Hw0H2gjVy2BZr6chAatr/ZpVlAO5AJBAZg+/PzjkrL3y0CO19eJSSc3eVZI1HXpCtgeETauY5cp/Mo7k3t8Iiqs9VPdnBIDDZLx6t2e9nTIfJoLDbrGvUEhMkn0AqrsjKSACDmHM28DoYVMTwESp8tAWWWHcs6Q7a7w9Y1jSUJVNW/QaklmAfePP1Km11YAj3lkBIeyUjieWp5wISbbfgYy65D92UwMSkZczkG7Dc313tDdSUig734RLg2GiRJSgXI1Vuo7mN4jVhAS+6gPgftGabt2HnbpEiZ5SWZ3b10aOVVWckEM2zvCjV49MlkpZ8xOU68rQUp6wIl5feUQ5G/3hex3irZcqqgZdbQkY7UMFObaefr4wbxJS8rgAA7bD7XhSx1SCUpSomzqf9TlwPBoMI7OToMf09pkGqzO+UEjxBcfKHvFKUru4QARqH0IOkKX9O6YCYFK2Cm8m+sNmN1PcKhoPj0gzJtvmLSlqE9QBuQ9g3HysBAzHJvdWLvfrGqXESJylcQU34XSfhEGKTXSWuT8YNaRz1I89xipcgDb5xNhlaCwOvCKmI0xQrvam/LwiOmkE3Gp0+/SN6S4kXGUpDhMpBMSQq7woV9J7IqQrUadNj1hy7IVJmpUFByGY8R9NRA3trTgFMxu8XQ/Gzh+Yv5wsW1KgIXZd2A03MS5nIA0H0B+OkQykbOA+rm2kXqOiKzlSQBoVlwNHbR3PAcRFGaIW0cFJYW97TYW+gF/GDvZKdUmYBKlqmoSwUwPdd/zMwFjY6ttBbsJ2Y9vMXMqUn2UvuhKgU55lnsb5RqRZy3AiPRxWSKdOSWEh2sgWsGsBpEJ5EtDTd6SBqJqkgZ0lPX7x0uYCLARJVYqhQuk+IgQKsAlANtRGW7BxrZImsMmYC5yF8w25FuMbq+0x/KbRDOZQvCzijocJa5tbzhVDY0ZJ9jD/AMQK/VG4SHV+o/GMin20dz/Q8YriYQlwb8N487xjEu8ooJTn94Ob/tyi/wBrqsZ2BdTcbJHOFullPMQVFxmD+cWxY6VnPIoR+PbHnsXThKczXdyW3219XhjrqsnewitSTCmXl2N/5jqioTPmZApgPePLlziM5WyHbsTu1NSuatEhAzE3ygOX208Y9F/p/wBkU00sTJg/zKAcvoHdh9ekHMMwqRIS8tIBOqmdSup1MXPxQA0042gPJ8eIHvosVbBNoVcbUZiAkWIW4+I+RghNrAp2JWxIYWAYtFRkuTu4sTYdOekSe2VxxcewPT4MtRSValJ4jLs+usHpVLLlJIDM17XPi/0ijR4o6CTqr4cBFPEMQNgln3fwgjNuRBjtWoZEPqXZ9Bt65QqTBmnW0cAReFTeZNVc6AxVwlJzv4/P5RaK0AcqCnCAltmJ84vYzWMnvWTtFWhlkhzyNz68oixXD1zEnLYMQlzve/0iT2zl2JxmuskbHaL8ualQf5l4q0uETgXKdz8H+0UJ3ZeqzqWiYASSSAVJF9m00jRCC6ZPJLeiDteEpQAWzLPdHAbq+njyhcJN0pVZQYtpl4GC1Z2arLrWkrJ17+ZX/l8hAZEtlZVBQN3DXHnGmCSVJk4vex47ESkBK1nRPNrBvMlXygX21nZhLH/MosenrzjrA+5Ka/G0VMSQJkwZjYCw2hFuYzVtgiRIUsgJSS9nbU9Yf8HwwiUhC0Jsoq1s/dbYXDecC5FdJlSklIClDb7xbRW1E8D2SCEhrj/7bR2SRu+nwz76/sbSv9a8zl2+9orzqxKCna4A0u9tPGBcrC6pRYzCkW/NmPxH1MGKbsqkjvkrJ3JJOvF7eDRmcikscI/yl/4QzJ/e9fAxpWUgPubeunyghW4MlALBVtC7jmC7nTeBQJfcgWCiCAberRPvszyrw0JrHKTHFTLCgQdDFmplZk2F9vtA5a1pcZbgPc29eMH9Eyt/aecZEH4ud+r/AMR9oyDYBNmKclV2JdzvB3sxh2d5pSFJSQHLjKeQ0OoHnArB8MmVMwS0aWKjskbn7CPWJFDLkSfZoSAkBuV9z84vknx0da/AJmqGW2vW28Q4ZiKpS1NfMGHUOfl8o1IOayja+g8togq6QXIf6/tGahVSGOm7RpQgBRI1uRY38oq1naGWUlQZTaqe/KwtCnWKJSH9cfpAqbMJs9o5Yx7SHxOKhLB7nxe0U6rGwlyT067wogqO5PnHSZBhuCXYXMv4dis0DIC4OnEfcQTlU61hk5lKO2sD6OnKFIVu+h+Fo9FwkhKdgTqdIbROcnFCtV9mppQASEsHIP14RJhOEGWe+PqOMHsSq7K6EQKRijy0L/5Um+9oLJRm2rCZrQklIcm2geK1XiwlOQ5Z3/gxeXTtKCkgOblhdzclxAPH6tEmSVhCczBKQQ6ionjwEKo26LJlLCsVzXJYkk+Zfwg9TVgZXeF7EeUeU4vX/wCQKkFSAwBvmBVxvYveI/8AiKoH5xp+lP21i7wyfRKTSez12rqw4DO7C2gtqeTsPGAuM4TLnJZQ5ggsR4/SE2m7XzjlSUJ2BLnxYcYb6TE0LSG8Tu8QljnB2xotPoAKpPZZkni400hbxlxNtukfWG3tHMZOe/dYHmCQPm0ddluzip6/xE2WhSAn/HKmOcw2KgC17ljxEWxz1yYZb/ss/wBP+yOZKaipcBV5UtncfrUOew8eEPaKCUCSAN76RYrZaZKJlQSpQCPdB0CQSAlIYAkln6cIhRNzpSsaKANy5uH13iOSTbtlsd12dyqRIuPD48I2Kg5tHA1b9947mVAEoHiH+b/KAVdieUA8x8S3XSEWztvs47TYgooOQkJu9wLNpo/CF8YjMnqSlGiejFusQdosTKz7Mb69IL9lqRKE5y33O0NWtnOS6LMzMhIKgxJAbm8GJeHjKSoJKlDT9/nFDFsXlyRmICl3yixvx5czChIxueZqVKmEgqAKX7oc7CAoPtE5S8HX+0I4J841GvbK9P8AeMhbO4nGGYbKp0BEsX1JOpPM/SOKyYDqW/mNTasEQLVVAqI4QrbbCRVDJVa4N7ho7K3S0Va2eCbdekQpqQ2oA62hhaBmJpOZhv8AvBCn7NK9mFrsSHANvC8VXC5qeAIj0aipwsJzcOfJ/pDqVKjmqEH+0ka6Rdp6BwlgCH+bByYehhSVbMLm7GORhktPugPbpYvbhfhAsPJC9R4eEd5VyOO0a/FlAD6HQ7fzBldG6nmKJSLkCw2s4PWBGIzitRTLSCmwAtl/brBTA42Cq/EoFyVmYoJGjwVr8JSD7wH6h9vjEcimSkOCNbXvDeAUEg5T4sZQSkgnQA8OsVMdwM15StC0EIU5S9lag3FwWiP8YC6VJGUpII1f1wgl2dniUoy1FIGZ3AAe3GBdO0XjxSv0W6ijk0ijLUj/ABzPy3bZ3e/Q82IgViGB06yfYcbgk5RYaH7w49rMMKpiJkpIUASSkFmNmPA+EcYbhClJUualIJUFMGy2Zm1+fGKLI6N8PsOKlJHmKsGWVMh32DH5iGPA0zEIW4sGSoul3G2r68IKYvhs1CDMSGJdJCR3mNuoMDJM4sXtfRm2F78bnzhnNyWzP9V9LCC54+vTdYFz5kqQhLmZMSDwABzKJ5MDHpNLT+zYbAAANqdX6nhy2hZ7I4epKzNU102tomxJfmGtraGOuqFCalISAkpUcxP5rZQ3Nz5RDI/EZ8cHZb/DpD3cc38feJF43lSxSHD6cD4aePOBeDV61I/zICFOdCGN9rvpEWJYoJSVHNbrcQvo0lJOmQYxV5AUg7km25f9jCpieLWbYW6toIqYpjCpiiXe9vhrAsIKze5i0YVsnLIlpE1KXVe5P1h0kJUJaW0A7o3JO55QM7N4KCXVt9obKlHdyoTyeFlLYq0KHsvaE57lJP7RTqqMfld3DDiXt8WhipezRVNWoTiAWKkkAgnSxLt5QxUGGS5XfCgTxKb+B2MBy/BOtg38DU84yDH4wcT5mNxO0NbECpxAJ3tFBFYZiwE6avvz8Ir5Qs3sOsWKekANtIfigqRckUZVdRLEWOxD84sVWCgjubfGJZCRm0ufXlBWQQkEO5NmfeBYQbgGEnOCoOBf94dpdXlDqIBbjp0PBoGpUEIfQ7+hC9/cVKm3uE7QP6BTkOkmuz2+JdjGT6tKPfUA+nDzijT1YUNT4x0pjreO4kpTrw7m1iVJLFxygJXLSjWwVzL6fCJaunSDmR3VfA9RAyZOJmA6nW+g5waopGaZTrCSp8xHKMMhSUvlPHT4tHa5jLC1benjqrxUNrD1YZSZXQcoezsPTDwinMKgSQXY6gecWZNQCHLdD9o2aRS9NHYBPvHoIIU6O6HHyGSsts+0MtNjKUSdXY3ZgWJZ7nYF4UO0aZIUBKzPoQXYf9w42aBtJWFKsp04wrh6i8MiepDfg5M5S3WS5SEgE+6/va6HTjtFfH8GX7RJN2zEWsHfKLaWAD8TBnswkeyCkEuhgoWvcEE25ERe7QUntUKY5TlPeHm9jCuVM1v6hSnS6OMCmBkpLDugW0024wSxCYAnh147a2vAqhpTLkIQVZlBnPC13L6iKuJ1wypQrvEM56afCE7M0kuVogqq0tfQ6WaE7FqzOptbuTv5xPjOIZlAJ90WF/GKVLTuX14xfHBLZHJk8RCiSTeCdBJAZhqN/jHaqeLeGUxKtIMpEkhlwaRkaxI/mCFcT0S3oH7xqg7oD/wANeu0RqnBwQCHKQHB2IteIWMnsynORJ4qPkLRFWTizA7+QjmoqAgqK7k2SNvPjAHFcUdLJs+pHHXXzgqNnMm9uP8A1EeavtGQA9mv9J8oyH4L8AsBUNY9jZQ1g1SzYWZ0kpNtfVomkVqg3Lb19Yq4J9EdxY6Uk1oJyKgDUF9rQsYdXBTXgxKn+LRFrZROwpMqhpcvysP3gRVU5SrOnxAiYTFEupwGHn47RZkK4swgDIjpcSffrFv+5WijU0KVuUukwNqKOandxBTA4phWpxAbmBtNWgZlb3A8WgROCibxpIN4agKNF2pxADny20+UDirMbDyDRhluS7wWwzDy75Xbw/cQ2kgk2GUaiGAY8TB6ioR+sv5fEXi1h1EpIJPTKNPrpxiaVTNm9poW+u8JJnC1i+FPcAuNS7vAuqw/KLi76/J/GGipkahEy778OXoxxVUpA6bka+rQVLQLAWDYwulVpmSdUnQ/vB7/AIqRMDEZQXBBv8Rt4QGrKTQHf7PASplMbftHOKkPGdDRV9onSEoJLABz6cwFn1JVqX4CBKVmLMmcBBUEugObZalSEsrMHKtz+XpziWRLysOJ8orIm3ghIJUon15R0mzoqy9Jp83RoN0NILNYDU/OB+F05Krmwg7LQDbZ9OURsdpItyZQWkqNnNmsW4835wGxjEQChAS+UuSGA+HLblBOrrAJSSCzhyT8bQo1VeMxKrJAOup0+J4Q0VsmzrG6/QhWpAF+RdTcGtFBdaFBKWIQngA5Uxub662gfLWSv2hHdewL5bbPyDRSx3Eld0BOUkagNZ/n64ReMROQV/ucvhN/7/8A8xkJ3sOUZFKOthGt08Io/m8/kIyMhYBydhDBveVDPRaeEZGRPJ2LDou/kP8Aujum0jIyFXZZEkvT1xEdVXu+uJjIyEx9nSAFToY4laeA+UZGRUDJqP8A1pfUQz4V/rL9flMajIEgPoOYZ7g6J+Rjdf8A6avD6xkZEgLsXqbXx+8W6zQRkZBXQJAbFvfR0PzEBav3T1jIyHRyBIiZG3WMjIcJ2nbr9YNUfup8IyMhZ9DRGGi93y+sEKXQRkZGZ9lPChif+mPXCFPFf9JH+8/KMjIvjIzOFf6Cf/dX/wDBEDu0Okv/AHH5RqMjQia7BcZGRkEuf//Z">
            <a:hlinkClick r:id="rId2"/>
          </p:cNvPr>
          <p:cNvSpPr>
            <a:spLocks noChangeAspect="1" noChangeArrowheads="1"/>
          </p:cNvSpPr>
          <p:nvPr/>
        </p:nvSpPr>
        <p:spPr bwMode="auto">
          <a:xfrm>
            <a:off x="4579938" y="-1790700"/>
            <a:ext cx="3743325" cy="3743325"/>
          </a:xfrm>
          <a:prstGeom prst="rect">
            <a:avLst/>
          </a:prstGeom>
          <a:noFill/>
        </p:spPr>
        <p:txBody>
          <a:bodyPr vert="horz" wrap="square" lIns="91440" tIns="45720" rIns="91440" bIns="45720" numCol="1" anchor="t" anchorCtr="0" compatLnSpc="1">
            <a:prstTxWarp prst="textNoShape">
              <a:avLst/>
            </a:prstTxWarp>
          </a:bodyPr>
          <a:lstStyle/>
          <a:p>
            <a:endParaRPr lang="ar-EG"/>
          </a:p>
        </p:txBody>
      </p:sp>
      <p:sp>
        <p:nvSpPr>
          <p:cNvPr id="8196" name="AutoShape 4" descr="data:image/jpeg;base64,/9j/4AAQSkZJRgABAQAAAQABAAD/2wCEAAkGBxQTEhQUExQWFhUXGBgYGBgYGBoaGBocHxoYGhwdHBoaHCggHBolGx0XITEhJSkrLi4uGB8zODMsNygtLisBCgoKDg0OGxAQGy8kICYvLCwsNC8sLCwsLCwsLCwsLCwsLCwsLCwsLCwsLCwsLCwsLCwsLCwsLCwsLCwsLCwsLP/AABEIAOEA4QMBIgACEQEDEQH/xAAcAAACAgMBAQAAAAAAAAAAAAAFBgMEAAECBwj/xABAEAABAgQEAwUGBQMCBQUAAAABAhEAAwQhBRIxQVFhcQYigZHwEzKhscHRFEJS4fEHFSMzchZigpKiU3Oy0uL/xAAZAQADAQEBAAAAAAAAAAAAAAABAgMEAAX/xAAnEQACAgIDAAEEAgMBAAAAAAAAAQIRAyESMUEiBBNRYTJxgbHRkf/aAAwDAQACEQMRAD8ANK7QKvS4akk6LqGcqLt3eCX0Plxht7L9mRTD2s056hVypRfK+vU84I9ncJlUslMuWkOwKlbqLak/KLy1Qs5pdHKNnDanc6njGkmMPSI1FrxmcmWSMWu/0iuC5PziScfGNyEMkOzmJvbKLSOgridrRIFbxoJG3nGyWGj/AAgiPZEpABc/xFGvxAAfaO6yoG4ZucLWJVaNWD+toz5J+I1YcV7ZPVVpzW/aIv7mQNUvdhxsfhC8usVMWyQ5gnKwspvPcE3YCzfcc4GPG27NU3GKoAdpu0ZAKkgvZ2BItqS0JlR2mmrLJVlHO59ax6TVUqdBpCnjOBy1hwACNxaNGOML2LLK60LFVWmYU3YgAPmJcjVWtuJg32FwtM2pS9xLHtCk3f8AT8SCfCF1dGUKKOevEbdI9C/pzTZUTVgd5Sko4skXvzuT4RXJUY6LY02nIYaxKUZQEgX28zCziU3MoAcYZsUUweFYMFKmKFhYc3/mMaOkG+ylOCsgaH5wSTaeOSmin2UNi3E33jpKz7YDd/r/ABCzdIkl8mP+HK7oMWJq4DUFX3BxFomXVAxdZKjRilifIsTFQNqVgF/PpHRqoD4vXAJUYVyKRgyavmA33gLLllcyygE8N3ipMxPutvGsOlk5llw+kFuysYuJLidIVgt7ybjnyvCtUzGfYjbhDaonM3jrFfH8E9uj2iA0wfEcOvODB+MvjyuOn0Kft/VoyK/4CZ+hXrxjIrxRo+7H8n0UFMI4Knjgk8R5RzKVYctYVu2eDxJwYgmK4RhmaRGZt9n+LRzkNGLMSljc3+UTJIO8VQsOImWu2kKmNJM5nVLCzk8vTRUqa0twipidSq6U8NeH7wu4hijBmI9cYi5ts048KotYniLA3+UKVdWKUWFzw5xxXV7hyeLNHXZ+nUtWcpLDflx6R0INs0tqKDvZWkUhIUsZVG/Hp120ghiNU7lRubvEVVUgBn08rx572z7RLSTKlliRdW9304GLU5PijN7yZNifatCZikByx1GnP4xVPaBKgwPnCagZiGi3TyQbmwD3i/2opDQTmF0SfbTARZIIGZ9ydObNHr/ZvDE01OAFJUVEqzMzggC1zZmv47x5DRzyjL3QQPy3GYsWBa4d9o9uQP8ABLzywhZQklAvks+WwGkSzP46LSuKUfBaxgucod1bcNm5QvVaQ6nLBJAA2JG8Fa6oUha1ta7ctvXWF+rmBgLlRLnqYzQseQy9mpwGZI4k+EWalH+RKmsDrygRQoKAk+fwLwzSikoABjmrEenZPKR+ZKgx9bRDU1uUsbcIgQlQdiw24xTqZUyZ3VKASL+N47bBS9LiasqfLeKtJTLnTe97o8njAuYEhIysG2/cRqiq1Sve5XaAlQ1LwYKqiSUgZQw5RUn0uW4Hd2MT0mIJWWBizNQwOZXRhFEyTTXYJRTurRouIk8Lcba/aN5mSxSxBLA69Y6RPA9dY5ikP4EcPXlGRP8AiRw+EZDX+wDHMcltIgrpxDBNnLeG5i1l33+kVayk9oLFm39eMF2ujLGr2Uahaf1knQvFCdUK0SdonqcPUnRQPwgX7Ugl7asR9+sK6bo0xXqLia5SS7eDxb/vcspuSD4vAiYoxCulCgc2uzG5HnpCuL8G+L/kX6mclVydnyvtxJ48oT8aqAAolRBHupAcHqXtFupnTJIIfMg7nUdeUL9RMVOmZEpKjZ2gRVvZZaWiPCqEzpgzGz6cYf0LRJl5EakMdvQhUwvHpUvPKzpSsf41JUA1tWJ+cZi2MolJdRtsBd+kaWq0jO7kyLtNjAkh9SbAc2+EeaVM4zFlarklz66RdxrElVExzoNBwH3ivT02YgPZr+enWLY4qKs7i5ukapxBIS8ozLDfpQLagMTsAQzRJRUYSylXVskbDV3t6PlPSUy503IjMpaynYka6qYWSHPlHNm7Fj4rYz/057NmonibMH+KSQq/55moHQFlH/pG8emYosZCq/L+Ih7LURkyvZZQkCwDgqLkkqU1gTq20axyoAsfL9ox55WjNJ8s36ETHavvlO1oCyJZUtxoNImxWbnnK4P8g0XqCSPDU9IWKKyCOGIJdxsw5+rxYMmZLDs6X8BYHX1pE8l0pDDvHbh6cQWoabN3VHTbYuXJfr6MCrYt0B5WJWYhQ8IiViQ4sX3HreGIYWjvd3f7fDfxip+BSCe67+LR3F+nXEDoxMOQbEcd4k/EIUWfrygnVYehSWKQONg/g0c4XgUpYCnJuWYtaBR1xqyGilkzUqQA5LsNPKGWZJPjziSgw6XKHdT4m58zFmeoNDJUQllt0hYxSsZQCgQRodj0Mc087NuxJ4a9Is4tOSbFOnHjFGn7ptwve8Mv2O+i03TyjIjz8vj+0ZB2KOYN2juYbRFn+Eazw1mLiU53SKxSAknKGc3I9GN4lU5Qfjt8YXqvEFLUJcsEnQARHkjZCDaK9cdVHunYAeQLaRxR1LulRcvrHdTgy1KaZOAA1CRfzeKlTRS5bGWVkjdRF+TACOjaZRpNE9ZM7pALHiz28YCJqk08uoXbPlLeTjw+0GggWcXN3eEntxU5EADVYKfC3rxiqj8kKnoTpKTMKlKUX1Uo3JJ+sRTprlhtaO8qiRLTqT8eJ5COlSEpsl1K+fQRttCqDcaX+f8AhGlLW3gzSUwTldTEuf8AaNHLb3+kblS8pzL7y2AQlmLi2j6A8to7RIVNKhLClkFIKgklzbgNBtCt2a8WL7ZiFlakpSC7HMOAJ0tybzbSPYP6dYD+GkF/fmELJYWGUMkHhy5wB7GdiBLUmbPYEXCHCiTxWRa2yQSOMP8A7M50kKZIB7vEmwJPAB7c32jPkn4if1GVSjxRZWAlwgAOXJ4njASvljvWudS1/ODa05UkkuYXcVqWBL2jNPfZDAtnn1bK/wA6rg3u3y+UEaQAlnGzgbDgYpyU+0nKYO5t8IMnCVoOZhma4e54co69Gn2gvQMVAEZidbaNv5wTJsWPNuhAijhKMguXUrU/QcotzVPpATQrWzkVLAknwjVVOyh36+vWkczANthCriOIf5lIF1APxZ3YW6ExVK+jlG2M9NN9oefCDFLKKQ2kJfYnE1+1KJsky3DBZIIUXO2xb5Q9VJtAcWuxMj3SNLnNvEE6aCL+vKOESlK2tz+0WBRD8xPhYQtNifGPYu4iHJ4bceQgb7dmDg8D69Why9jLDgoBfQkP8YAYlgqVk5O4dhqPuIZUhlLkDfx44j4RkZ/YJv6kfH7RqG2NSH5amiNc1oiNSHu4fc6eEDsRrhfyHWJylXZCELBmL1pUvKA92biXZvOCVJh/4dJV+ZV1bkD9IiLAsPAUqbMGnuh3v+qN4xiYdgYXSVvsvJ2+MegdWzQpROa3Dc+cLeK1wHde27xcqsWB7oubvyhPxyqAUHNiRbxhoK2NVLY8ZgEIIINvKEvt2XQjjmt5GGueAEJI3G3k0Jfa9ToD/q+io1JfJGddC3JWEJJ/MrflEuHgNnILg2U/0ivIRmN9B684IILNy22Hn61i7NOLdPxf7/Iy9icD/FziuYe4kX1Du7B+j6bdY9LFFLlpCUJCQNgA3kIDf02o2p/akuqapUxRHUgfXzhlqNCTGbJOieSTlIFKSztY8rGMpsWmyjfvI5xEqY5PlBNFOCnmPjGb+fQ38dNFydXe0Q6YU+01cwLejBGpRl0s8LmL0iphAGoPztCej44pdGdkR/kL3tr4iG6qVe+sDsKwwSZKiT3lFPXpy/eLuIAgcSUgjna0NK6Ek1yK0ip75S+jfHjF6Ym2/WF4KPtWG8HKmoCUtvE8fRVlKpr2Sok3TvEOCUkrMZqw5mAKzahmACeQDebws45XAkga3flC9gVQsDurUkF1MFEAO5Pz1jbhWrI5vwek4lMQhQIITcX4QxGpBACS/C7vHklZiKgkkl2GpPzhj7NY2v8ADJ7yFqay215G9iC48PGFyL07HHlofZ05hrf4fxHKqoWuBw5nl62hNRPn+0GeYgo37t/n9/CDXtCtkjQMWGpAIeIstL6dRGUIGUbmKFSAL6HTwiZM5FgFB+Zv5RDWzEuHaDZminZrOP1evKMirnTGR1j8S5KnJUgB/A/SBM8BdwXDvbT1aNLo1pDpLga7RRXV5XcddoDnfYFGui9MmFTZlHgQLCBlVSi8cqrw2sU5mIC9xHcwqLRVXQe8EnQPCD2nChNylxzh7TWBRPHQcIo4/h6ZyLjva/7ef7RbE1F2JO2qBNN2vTlCVhQIDWuPCAmPYr7YgJBCRx19feKS5OQHN7zlh0LeURIlnUxrUUnZJ8uvyXaNDBgHLjQOXhjoOyVTNyukoSoh1HYdNfQhk/pthMoyfbM6iVBR3Sx05OGPjHoAIAYAROc6NCyUuJFhFEmRJTLT7qUhI4/y8dCWZhygEXbw49I2pZVYPwDawUw6myBzqdYxz+Tom5cFfp3Lo0pRk1tf+IFVUjKTk0/Tw6QYVNudYGYhUZXjm0lonj5N7FWtq+9z06RLIbXfWKmPKyFMwB82o2fY+uEEuz+CTlf5ZoySyHAfvHh0HW8LGLNsnGMbYXpKLPJ7zuR5Hb4wBr6lSTkU4Unu9eDHhDfIyhGVJt8fhCP2pPeJBJI8/wCILqiOO5Ng38aEzUkxBi+MPpAqsnhQgJV5iXzXhsePZVzoix3EQBb3lW8N/tBHAEJXL5t/PrlCrXyVOVEv9IsYNinsixfLy2jfGCS0Yp5G5bDeLYcpdkqa99YipMCKQ4Up+RKflBVFWlQcXeNzaxKRcgPAetDJbss0dcpIAW5AOrkHxbWPRMDqEpSGTqHJdyfGPI5+MoDgEHo5+VoZOx/aD2kpSCkvLNjuxc38X+EQnj9RpU+S4sfMQpzMUlaAcwPdHE3PrlBCZSItnSFEeIfeBfZ7ERMe75Tl6K+9/jBtaGF4hxEm2molH+2SP/Rl/wDbGRO0bg2D/JQnTyEkC5LAdYoYjMUBlMtSm1LC5PN4jTWst3HdDiz30EZWVdidwH8YmN0xdqabcWvAeoLPB+qlkFiq414Dc9WDwn9pMSSg9wOWYOOV/jDwhb0M5URzMTEuYkC5J225+cMImFSStw5Om9/hHmQmnM+pcGHOnxRJSG0aNMocUZ1PmwHiVGBPY6EOOscTS+nrn0jvE6sLmPwt94jSHJSxNnU2o4Dfy49IrG6Vl8aW0hj7A/iDPyyCe+2YG6MgN1KHHYF9Sdo9qosO/VfkNIA/0/7O/hZWZQ/yzGKv+UNZPQD4kw3zE90pFiRrGXI+UiOWdOolaqmJlpJSAG0tEtJWomoBHiN4gqJAUGVcdfrCrRTzLqZyUApQg3zkBgQN3YgkuIjck9dAjjjOP7GmrqMpJ4a9OPzhcxmrFy+1usc1vaOVmLKezPs9tIXMQnKme4CRygPbNGLHxWzuuxMKWiwIBBY7gcY9Gl4iJkhC2bMHbhCBhPZ+WsBU+aoE/kQNP+ov8oPGWpMuXKlTApnDrN2udtGhk6ToGSMZtfoKBeWWq9j5uOfCPP8AFazMpTF213g7itWsIyEOvTuF0nny1bwhIx6sVKssAFtto5Qt0UhUbYOxCexcW4jaKSqtJ0IgdV1JW92Tx4wMWQGA11eNsMWtmXLk3oMz2LwIQhzGxNOkWEjKOZiyVCRjzZwCpOjh+BIjEkkvy4xa9h+rf1YRGZAAc6cNzwgWW+01vwjRd9ov4DiCpE3Ml790jYhxt8jFdNOW91gbOfo8W6aWELSpSQoJUhTPZQcKYkaAi3J4D2qCsb7PW+zMwHLMSMoUAoaXB0vDVQzfaFbiyWHjvCJ2XxNE9a5gHsjZCJZIAyghikdSRaPQqdOVItbXx8YwSTUh87VfsssOEZEP4wcFfD7xkHnEx8JCAiWwOscO+pa9/Afx5wUqJYGkCp9IAFkuXbjqeHwiSNqKC5hLqCiHcAsG56x5/wBpx/lSBct5uYeMYQUkNZKQ2XYnid3hIxRzNUopuAwfb+I1Ye7EyxuOvQWKe+UXVueEWV0ZSLG+/D+YnkJ9mklWpY8ukRrXxvu2w+/7xos6OGNWyGVIU49eMPn9NcBE2Z7VYdEs2f8ANM1HgnXqRC/gWELqVlObIke8sh78GtflHseCUiKeSiXLFki3E8T1JcxHNkpUOo8V8RikWF4l1gbInlXIcYuL7osb7ObRlTMk40yvOeFivMv23+ZKlOBlZTCxU/J7iGKrnNpCdjtRmNzpw23PwhVKmXhG0WaqVJUwQjL1Lv4tBGkSgIACUub6/BvPzhGwTEJs2aiUG7xZ+X3hhqxMklKW1LXYnz6fKHlKuwvG+rC6hlOZNvXxgVjNaopJygqG1h6EXU1Wa241/eAeOaAkWBv06Qieww09geoxVUks9iC2zH7QkY5iBmKuXO50vBfHakElhuBAtWGAh9OkbcSS2xM030gQecbSl4ln0a0+8lhtwjE26RpszRjfZkpG5i5IQwzKH+0fXoIip0uWOgLnh6+8TyiCxVpr8dLwjNmKNFmTLtuVluHQADyiSrwmbLAWUaaXJIPLjvEdHV5ZiFHTPmI4Dby+keh0Kpc3Kk3GohG6Hy5GqSPNUr0d21vvz6R07sN7k20fQW3b7R6xW4NLWGUgEcCIhwHCpNKoqCA7+8Q6mJ48iIR5UjlPkG+zWHS0JlgSgHCDxIsLOQ9i/wAYaJkzaA2HrdecF07bbAX43f4QVnIc6sB8eEZpOyGX+Ss5YcvXjGRxmHGMhBaEDFvbJmFaTnTlAEslg795TtwaJ6ecpRJ4Hw0H2gjVy2BZr6chAatr/ZpVlAO5AJBAZg+/PzjkrL3y0CO19eJSSc3eVZI1HXpCtgeETauY5cp/Mo7k3t8Iiqs9VPdnBIDDZLx6t2e9nTIfJoLDbrGvUEhMkn0AqrsjKSACDmHM28DoYVMTwESp8tAWWWHcs6Q7a7w9Y1jSUJVNW/QaklmAfePP1Km11YAj3lkBIeyUjieWp5wISbbfgYy65D92UwMSkZczkG7Dc313tDdSUig734RLg2GiRJSgXI1Vuo7mN4jVhAS+6gPgftGabt2HnbpEiZ5SWZ3b10aOVVWckEM2zvCjV49MlkpZ8xOU68rQUp6wIl5feUQ5G/3hex3irZcqqgZdbQkY7UMFObaefr4wbxJS8rgAA7bD7XhSx1SCUpSomzqf9TlwPBoMI7OToMf09pkGqzO+UEjxBcfKHvFKUru4QARqH0IOkKX9O6YCYFK2Cm8m+sNmN1PcKhoPj0gzJtvmLSlqE9QBuQ9g3HysBAzHJvdWLvfrGqXESJylcQU34XSfhEGKTXSWuT8YNaRz1I89xipcgDb5xNhlaCwOvCKmI0xQrvam/LwiOmkE3Gp0+/SN6S4kXGUpDhMpBMSQq7woV9J7IqQrUadNj1hy7IVJmpUFByGY8R9NRA3trTgFMxu8XQ/Gzh+Yv5wsW1KgIXZd2A03MS5nIA0H0B+OkQykbOA+rm2kXqOiKzlSQBoVlwNHbR3PAcRFGaIW0cFJYW97TYW+gF/GDvZKdUmYBKlqmoSwUwPdd/zMwFjY6ttBbsJ2Y9vMXMqUn2UvuhKgU55lnsb5RqRZy3AiPRxWSKdOSWEh2sgWsGsBpEJ5EtDTd6SBqJqkgZ0lPX7x0uYCLARJVYqhQuk+IgQKsAlANtRGW7BxrZImsMmYC5yF8w25FuMbq+0x/KbRDOZQvCzijocJa5tbzhVDY0ZJ9jD/AMQK/VG4SHV+o/GMin20dz/Q8YriYQlwb8N487xjEu8ooJTn94Ob/tyi/wBrqsZ2BdTcbJHOFullPMQVFxmD+cWxY6VnPIoR+PbHnsXThKczXdyW3219XhjrqsnewitSTCmXl2N/5jqioTPmZApgPePLlziM5WyHbsTu1NSuatEhAzE3ygOX208Y9F/p/wBkU00sTJg/zKAcvoHdh9ekHMMwqRIS8tIBOqmdSup1MXPxQA0042gPJ8eIHvosVbBNoVcbUZiAkWIW4+I+RghNrAp2JWxIYWAYtFRkuTu4sTYdOekSe2VxxcewPT4MtRSValJ4jLs+usHpVLLlJIDM17XPi/0ijR4o6CTqr4cBFPEMQNgln3fwgjNuRBjtWoZEPqXZ9Bt65QqTBmnW0cAReFTeZNVc6AxVwlJzv4/P5RaK0AcqCnCAltmJ84vYzWMnvWTtFWhlkhzyNz68oixXD1zEnLYMQlzve/0iT2zl2JxmuskbHaL8ualQf5l4q0uETgXKdz8H+0UJ3ZeqzqWiYASSSAVJF9m00jRCC6ZPJLeiDteEpQAWzLPdHAbq+njyhcJN0pVZQYtpl4GC1Z2arLrWkrJ17+ZX/l8hAZEtlZVBQN3DXHnGmCSVJk4vex47ESkBK1nRPNrBvMlXygX21nZhLH/MosenrzjrA+5Ka/G0VMSQJkwZjYCw2hFuYzVtgiRIUsgJSS9nbU9Yf8HwwiUhC0Jsoq1s/dbYXDecC5FdJlSklIClDb7xbRW1E8D2SCEhrj/7bR2SRu+nwz76/sbSv9a8zl2+9orzqxKCna4A0u9tPGBcrC6pRYzCkW/NmPxH1MGKbsqkjvkrJ3JJOvF7eDRmcikscI/yl/4QzJ/e9fAxpWUgPubeunyghW4MlALBVtC7jmC7nTeBQJfcgWCiCAberRPvszyrw0JrHKTHFTLCgQdDFmplZk2F9vtA5a1pcZbgPc29eMH9Eyt/aecZEH4ud+r/AMR9oyDYBNmKclV2JdzvB3sxh2d5pSFJSQHLjKeQ0OoHnArB8MmVMwS0aWKjskbn7CPWJFDLkSfZoSAkBuV9z84vknx0da/AJmqGW2vW28Q4ZiKpS1NfMGHUOfl8o1IOayja+g8togq6QXIf6/tGahVSGOm7RpQgBRI1uRY38oq1naGWUlQZTaqe/KwtCnWKJSH9cfpAqbMJs9o5Yx7SHxOKhLB7nxe0U6rGwlyT067wogqO5PnHSZBhuCXYXMv4dis0DIC4OnEfcQTlU61hk5lKO2sD6OnKFIVu+h+Fo9FwkhKdgTqdIbROcnFCtV9mppQASEsHIP14RJhOEGWe+PqOMHsSq7K6EQKRijy0L/5Um+9oLJRm2rCZrQklIcm2geK1XiwlOQ5Z3/gxeXTtKCkgOblhdzclxAPH6tEmSVhCczBKQQ6ionjwEKo26LJlLCsVzXJYkk+Zfwg9TVgZXeF7EeUeU4vX/wCQKkFSAwBvmBVxvYveI/8AiKoH5xp+lP21i7wyfRKTSez12rqw4DO7C2gtqeTsPGAuM4TLnJZQ5ggsR4/SE2m7XzjlSUJ2BLnxYcYb6TE0LSG8Tu8QljnB2xotPoAKpPZZkni400hbxlxNtukfWG3tHMZOe/dYHmCQPm0ddluzip6/xE2WhSAn/HKmOcw2KgC17ljxEWxz1yYZb/ss/wBP+yOZKaipcBV5UtncfrUOew8eEPaKCUCSAN76RYrZaZKJlQSpQCPdB0CQSAlIYAkln6cIhRNzpSsaKANy5uH13iOSTbtlsd12dyqRIuPD48I2Kg5tHA1b9947mVAEoHiH+b/KAVdieUA8x8S3XSEWztvs47TYgooOQkJu9wLNpo/CF8YjMnqSlGiejFusQdosTKz7Mb69IL9lqRKE5y33O0NWtnOS6LMzMhIKgxJAbm8GJeHjKSoJKlDT9/nFDFsXlyRmICl3yixvx5czChIxueZqVKmEgqAKX7oc7CAoPtE5S8HX+0I4J841GvbK9P8AeMhbO4nGGYbKp0BEsX1JOpPM/SOKyYDqW/mNTasEQLVVAqI4QrbbCRVDJVa4N7ho7K3S0Va2eCbdekQpqQ2oA62hhaBmJpOZhv8AvBCn7NK9mFrsSHANvC8VXC5qeAIj0aipwsJzcOfJ/pDqVKjmqEH+0ka6Rdp6BwlgCH+bByYehhSVbMLm7GORhktPugPbpYvbhfhAsPJC9R4eEd5VyOO0a/FlAD6HQ7fzBldG6nmKJSLkCw2s4PWBGIzitRTLSCmwAtl/brBTA42Cq/EoFyVmYoJGjwVr8JSD7wH6h9vjEcimSkOCNbXvDeAUEg5T4sZQSkgnQA8OsVMdwM15StC0EIU5S9lag3FwWiP8YC6VJGUpII1f1wgl2dniUoy1FIGZ3AAe3GBdO0XjxSv0W6ijk0ijLUj/ABzPy3bZ3e/Q82IgViGB06yfYcbgk5RYaH7w49rMMKpiJkpIUASSkFmNmPA+EcYbhClJUualIJUFMGy2Zm1+fGKLI6N8PsOKlJHmKsGWVMh32DH5iGPA0zEIW4sGSoul3G2r68IKYvhs1CDMSGJdJCR3mNuoMDJM4sXtfRm2F78bnzhnNyWzP9V9LCC54+vTdYFz5kqQhLmZMSDwABzKJ5MDHpNLT+zYbAAANqdX6nhy2hZ7I4epKzNU102tomxJfmGtraGOuqFCalISAkpUcxP5rZQ3Nz5RDI/EZ8cHZb/DpD3cc38feJF43lSxSHD6cD4aePOBeDV61I/zICFOdCGN9rvpEWJYoJSVHNbrcQvo0lJOmQYxV5AUg7km25f9jCpieLWbYW6toIqYpjCpiiXe9vhrAsIKze5i0YVsnLIlpE1KXVe5P1h0kJUJaW0A7o3JO55QM7N4KCXVt9obKlHdyoTyeFlLYq0KHsvaE57lJP7RTqqMfld3DDiXt8WhipezRVNWoTiAWKkkAgnSxLt5QxUGGS5XfCgTxKb+B2MBy/BOtg38DU84yDH4wcT5mNxO0NbECpxAJ3tFBFYZiwE6avvz8Ir5Qs3sOsWKekANtIfigqRckUZVdRLEWOxD84sVWCgjubfGJZCRm0ufXlBWQQkEO5NmfeBYQbgGEnOCoOBf94dpdXlDqIBbjp0PBoGpUEIfQ7+hC9/cVKm3uE7QP6BTkOkmuz2+JdjGT6tKPfUA+nDzijT1YUNT4x0pjreO4kpTrw7m1iVJLFxygJXLSjWwVzL6fCJaunSDmR3VfA9RAyZOJmA6nW+g5waopGaZTrCSp8xHKMMhSUvlPHT4tHa5jLC1benjqrxUNrD1YZSZXQcoezsPTDwinMKgSQXY6gecWZNQCHLdD9o2aRS9NHYBPvHoIIU6O6HHyGSsts+0MtNjKUSdXY3ZgWJZ7nYF4UO0aZIUBKzPoQXYf9w42aBtJWFKsp04wrh6i8MiepDfg5M5S3WS5SEgE+6/va6HTjtFfH8GX7RJN2zEWsHfKLaWAD8TBnswkeyCkEuhgoWvcEE25ERe7QUntUKY5TlPeHm9jCuVM1v6hSnS6OMCmBkpLDugW0024wSxCYAnh147a2vAqhpTLkIQVZlBnPC13L6iKuJ1wypQrvEM56afCE7M0kuVogqq0tfQ6WaE7FqzOptbuTv5xPjOIZlAJ90WF/GKVLTuX14xfHBLZHJk8RCiSTeCdBJAZhqN/jHaqeLeGUxKtIMpEkhlwaRkaxI/mCFcT0S3oH7xqg7oD/wANeu0RqnBwQCHKQHB2IteIWMnsynORJ4qPkLRFWTizA7+QjmoqAgqK7k2SNvPjAHFcUdLJs+pHHXXzgqNnMm9uP8A1EeavtGQA9mv9J8oyH4L8AsBUNY9jZQ1g1SzYWZ0kpNtfVomkVqg3Lb19Yq4J9EdxY6Uk1oJyKgDUF9rQsYdXBTXgxKn+LRFrZROwpMqhpcvysP3gRVU5SrOnxAiYTFEupwGHn47RZkK4swgDIjpcSffrFv+5WijU0KVuUukwNqKOandxBTA4phWpxAbmBtNWgZlb3A8WgROCibxpIN4agKNF2pxADny20+UDirMbDyDRhluS7wWwzDy75Xbw/cQ2kgk2GUaiGAY8TB6ioR+sv5fEXi1h1EpIJPTKNPrpxiaVTNm9poW+u8JJnC1i+FPcAuNS7vAuqw/KLi76/J/GGipkahEy778OXoxxVUpA6bka+rQVLQLAWDYwulVpmSdUnQ/vB7/AIqRMDEZQXBBv8Rt4QGrKTQHf7PASplMbftHOKkPGdDRV9onSEoJLABz6cwFn1JVqX4CBKVmLMmcBBUEugObZalSEsrMHKtz+XpziWRLysOJ8orIm3ghIJUon15R0mzoqy9Jp83RoN0NILNYDU/OB+F05Krmwg7LQDbZ9OURsdpItyZQWkqNnNmsW4835wGxjEQChAS+UuSGA+HLblBOrrAJSSCzhyT8bQo1VeMxKrJAOup0+J4Q0VsmzrG6/QhWpAF+RdTcGtFBdaFBKWIQngA5Uxub662gfLWSv2hHdewL5bbPyDRSx3Eld0BOUkagNZ/n64ReMROQV/ucvhN/7/8A8xkJ3sOUZFKOthGt08Io/m8/kIyMhYBydhDBveVDPRaeEZGRPJ2LDou/kP8Aujum0jIyFXZZEkvT1xEdVXu+uJjIyEx9nSAFToY4laeA+UZGRUDJqP8A1pfUQz4V/rL9flMajIEgPoOYZ7g6J+Rjdf8A6avD6xkZEgLsXqbXx+8W6zQRkZBXQJAbFvfR0PzEBav3T1jIyHRyBIiZG3WMjIcJ2nbr9YNUfup8IyMhZ9DRGGi93y+sEKXQRkZGZ9lPChif+mPXCFPFf9JH+8/KMjIvjIzOFf6Cf/dX/wDBEDu0Okv/AHH5RqMjQia7BcZGRkEuf//Z">
            <a:hlinkClick r:id="rId2"/>
          </p:cNvPr>
          <p:cNvSpPr>
            <a:spLocks noChangeAspect="1" noChangeArrowheads="1"/>
          </p:cNvSpPr>
          <p:nvPr/>
        </p:nvSpPr>
        <p:spPr bwMode="auto">
          <a:xfrm>
            <a:off x="4579938" y="-1790700"/>
            <a:ext cx="3743325" cy="3743325"/>
          </a:xfrm>
          <a:prstGeom prst="rect">
            <a:avLst/>
          </a:prstGeom>
          <a:noFill/>
        </p:spPr>
        <p:txBody>
          <a:bodyPr vert="horz" wrap="square" lIns="91440" tIns="45720" rIns="91440" bIns="45720" numCol="1" anchor="t" anchorCtr="0" compatLnSpc="1">
            <a:prstTxWarp prst="textNoShape">
              <a:avLst/>
            </a:prstTxWarp>
          </a:bodyPr>
          <a:lstStyle/>
          <a:p>
            <a:endParaRPr lang="ar-EG"/>
          </a:p>
        </p:txBody>
      </p:sp>
      <p:pic>
        <p:nvPicPr>
          <p:cNvPr id="8197" name="Picture 5" descr="C:\Users\EGY LAP\Desktop\identi\tumblr_ncqro1mzTd1tuhln4o1_500.jpg"/>
          <p:cNvPicPr>
            <a:picLocks noChangeAspect="1" noChangeArrowheads="1"/>
          </p:cNvPicPr>
          <p:nvPr/>
        </p:nvPicPr>
        <p:blipFill>
          <a:blip r:embed="rId3" cstate="print"/>
          <a:srcRect/>
          <a:stretch>
            <a:fillRect/>
          </a:stretch>
        </p:blipFill>
        <p:spPr bwMode="auto">
          <a:xfrm>
            <a:off x="1295400" y="3124201"/>
            <a:ext cx="3788950" cy="27432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19200" y="228600"/>
            <a:ext cx="7772400" cy="11430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Factors affecting the rate of putrefaction:</a:t>
            </a:r>
            <a:endParaRPr kumimoji="0" lang="en-US" sz="4400" b="0" i="0" u="sng" strike="noStrike" kern="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371600" y="1600200"/>
            <a:ext cx="7391400" cy="3657600"/>
          </a:xfrm>
          <a:prstGeom prst="rect">
            <a:avLst/>
          </a:prstGeom>
        </p:spPr>
        <p:txBody>
          <a:bodyPr/>
          <a:lstStyle/>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All conditions which help </a:t>
            </a:r>
            <a:r>
              <a:rPr kumimoji="0" lang="en-US" sz="3200" b="1" i="0" u="none" strike="noStrike" kern="0" cap="none" spc="0" normalizeH="0" baseline="0" noProof="0" dirty="0" smtClean="0">
                <a:ln>
                  <a:noFill/>
                </a:ln>
                <a:solidFill>
                  <a:schemeClr val="tx1"/>
                </a:solidFill>
                <a:effectLst/>
                <a:uLnTx/>
                <a:uFillTx/>
                <a:latin typeface="+mn-lt"/>
                <a:ea typeface="+mn-ea"/>
                <a:cs typeface="+mn-cs"/>
              </a:rPr>
              <a:t>invasion of the body by micro-organisms, or their growth and multiplication affect putrefaction.</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1. Temperature</a:t>
            </a:r>
            <a:r>
              <a:rPr kumimoji="0" lang="en-US" sz="3200" b="1" i="0" u="none" strike="noStrike" kern="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2. Humidity.</a:t>
            </a:r>
          </a:p>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3. Medium.</a:t>
            </a:r>
          </a:p>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4. Causes of death.</a:t>
            </a:r>
          </a:p>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5. Age and state of the body.</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371600" y="152400"/>
            <a:ext cx="7772400" cy="68580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600" b="1" i="0" u="sng" strike="noStrike" kern="0" cap="none" spc="0" normalizeH="0" baseline="0" noProof="0" dirty="0" err="1"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Adipocere</a:t>
            </a:r>
            <a:r>
              <a:rPr kumimoji="0" lang="en-US" sz="36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 formation: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err="1" smtClean="0">
                <a:ln>
                  <a:noFill/>
                </a:ln>
                <a:solidFill>
                  <a:schemeClr val="tx1"/>
                </a:solidFill>
                <a:effectLst/>
                <a:uLnTx/>
                <a:uFillTx/>
                <a:latin typeface="+mn-lt"/>
                <a:ea typeface="+mn-ea"/>
                <a:cs typeface="+mn-cs"/>
              </a:rPr>
              <a:t>Adipocere</a:t>
            </a:r>
            <a:r>
              <a:rPr kumimoji="0" lang="en-US" sz="2800" b="1" i="0" u="none" strike="noStrike" kern="0" cap="none" spc="0" normalizeH="0" baseline="0" noProof="0" dirty="0" smtClean="0">
                <a:ln>
                  <a:noFill/>
                </a:ln>
                <a:solidFill>
                  <a:schemeClr val="tx1"/>
                </a:solidFill>
                <a:effectLst/>
                <a:uLnTx/>
                <a:uFillTx/>
                <a:latin typeface="+mn-lt"/>
                <a:ea typeface="+mn-ea"/>
                <a:cs typeface="+mn-cs"/>
              </a:rPr>
              <a:t> formation is alternative to putrefaction. It is a chemical change of the body fat which converts it by hydrolysis and hydrogenation to a waxy compound.</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chemeClr val="tx1"/>
                </a:solidFill>
                <a:effectLst/>
                <a:uLnTx/>
                <a:uFillTx/>
                <a:latin typeface="+mn-lt"/>
                <a:ea typeface="+mn-ea"/>
                <a:cs typeface="+mn-cs"/>
              </a:rPr>
              <a:t>Requirements</a:t>
            </a:r>
            <a:r>
              <a:rPr kumimoji="0" lang="en-US" sz="3200" b="1" i="0" u="none" strike="noStrike" kern="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 Wet conditions</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 Some warmth? occurs even in deep graves and cold water.</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152400"/>
            <a:ext cx="7848600" cy="63246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chemeClr val="tx1"/>
                </a:solidFill>
                <a:effectLst/>
                <a:uLnTx/>
                <a:uFillTx/>
                <a:latin typeface="+mn-lt"/>
                <a:ea typeface="+mn-ea"/>
                <a:cs typeface="+mn-cs"/>
              </a:rPr>
              <a:t>Characters of</a:t>
            </a:r>
            <a:r>
              <a:rPr kumimoji="0" lang="en-US" sz="3200" b="1" i="0" u="none" strike="noStrike" kern="0" cap="none" spc="0" normalizeH="0" baseline="0" noProof="0" dirty="0" smtClean="0">
                <a:ln>
                  <a:noFill/>
                </a:ln>
                <a:solidFill>
                  <a:schemeClr val="tx1"/>
                </a:solidFill>
                <a:effectLst/>
                <a:uLnTx/>
                <a:uFillTx/>
                <a:latin typeface="+mn-lt"/>
                <a:ea typeface="+mn-ea"/>
                <a:cs typeface="+mn-cs"/>
              </a:rPr>
              <a:t> </a:t>
            </a:r>
            <a:r>
              <a:rPr kumimoji="0" lang="en-US" sz="3200" b="1" i="0" u="sng" strike="noStrike" kern="0" cap="none" spc="0" normalizeH="0" baseline="0" noProof="0" dirty="0" err="1" smtClean="0">
                <a:ln>
                  <a:noFill/>
                </a:ln>
                <a:solidFill>
                  <a:schemeClr val="tx1"/>
                </a:solidFill>
                <a:effectLst/>
                <a:uLnTx/>
                <a:uFillTx/>
                <a:latin typeface="+mn-lt"/>
                <a:ea typeface="+mn-ea"/>
                <a:cs typeface="+mn-cs"/>
              </a:rPr>
              <a:t>Adipocere</a:t>
            </a:r>
            <a:r>
              <a:rPr kumimoji="0" lang="en-US" sz="3200" b="1" i="0" u="none" strike="noStrike" kern="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sym typeface="Symbol" pitchFamily="18" charset="2"/>
              </a:rPr>
              <a:t></a:t>
            </a:r>
            <a:r>
              <a:rPr kumimoji="0" lang="en-US" sz="3200" b="1" i="0" u="none" strike="noStrike" kern="0" cap="none" spc="0" normalizeH="0" baseline="0" noProof="0" dirty="0" smtClean="0">
                <a:ln>
                  <a:noFill/>
                </a:ln>
                <a:solidFill>
                  <a:schemeClr val="tx1"/>
                </a:solidFill>
                <a:effectLst/>
                <a:uLnTx/>
                <a:uFillTx/>
                <a:latin typeface="+mn-lt"/>
                <a:ea typeface="+mn-ea"/>
                <a:cs typeface="+mn-cs"/>
              </a:rPr>
              <a:t> </a:t>
            </a:r>
            <a:r>
              <a:rPr kumimoji="0" lang="en-US" sz="2800" b="1" i="0" u="none" strike="noStrike" kern="0" cap="none" spc="0" normalizeH="0" baseline="0" noProof="0" dirty="0" smtClean="0">
                <a:ln>
                  <a:noFill/>
                </a:ln>
                <a:solidFill>
                  <a:schemeClr val="tx1"/>
                </a:solidFill>
                <a:effectLst/>
                <a:uLnTx/>
                <a:uFillTx/>
                <a:latin typeface="+mn-lt"/>
                <a:ea typeface="+mn-ea"/>
                <a:cs typeface="+mn-cs"/>
              </a:rPr>
              <a:t>In early stages: </a:t>
            </a:r>
            <a:r>
              <a:rPr kumimoji="0" lang="en-US" sz="2800" b="1" i="0" u="none" strike="noStrike" kern="0" cap="none" spc="0" normalizeH="0" baseline="0" noProof="0" dirty="0" err="1" smtClean="0">
                <a:ln>
                  <a:noFill/>
                </a:ln>
                <a:solidFill>
                  <a:schemeClr val="tx1"/>
                </a:solidFill>
                <a:effectLst/>
                <a:uLnTx/>
                <a:uFillTx/>
                <a:latin typeface="+mn-lt"/>
                <a:ea typeface="+mn-ea"/>
                <a:cs typeface="+mn-cs"/>
              </a:rPr>
              <a:t>adipocere</a:t>
            </a:r>
            <a:r>
              <a:rPr kumimoji="0" lang="en-US" sz="2800" b="1" i="0" u="none" strike="noStrike" kern="0" cap="none" spc="0" normalizeH="0" baseline="0" noProof="0" dirty="0" smtClean="0">
                <a:ln>
                  <a:noFill/>
                </a:ln>
                <a:solidFill>
                  <a:schemeClr val="tx1"/>
                </a:solidFill>
                <a:effectLst/>
                <a:uLnTx/>
                <a:uFillTx/>
                <a:latin typeface="+mn-lt"/>
                <a:ea typeface="+mn-ea"/>
                <a:cs typeface="+mn-cs"/>
              </a:rPr>
              <a:t> is greasy, resembling pale rancid butter having a ‘disagreeable smell.</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sym typeface="Symbol" pitchFamily="18" charset="2"/>
              </a:rPr>
              <a:t></a:t>
            </a:r>
            <a:r>
              <a:rPr kumimoji="0" lang="en-US" sz="2800" b="1" i="0" u="none" strike="noStrike" kern="0" cap="none" spc="0" normalizeH="0" baseline="0" noProof="0" dirty="0" smtClean="0">
                <a:ln>
                  <a:noFill/>
                </a:ln>
                <a:solidFill>
                  <a:schemeClr val="tx1"/>
                </a:solidFill>
                <a:effectLst/>
                <a:uLnTx/>
                <a:uFillTx/>
                <a:latin typeface="+mn-lt"/>
                <a:ea typeface="+mn-ea"/>
                <a:cs typeface="+mn-cs"/>
              </a:rPr>
              <a:t>After some years: it becomes grayish ­white and brittle and the smell becomes less evident.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r>
              <a:rPr kumimoji="0" lang="en-US" sz="2000" b="1" i="0" u="none" strike="noStrike" kern="0" cap="none" spc="0" normalizeH="0" baseline="0" noProof="0" dirty="0" smtClean="0">
                <a:ln>
                  <a:noFill/>
                </a:ln>
                <a:solidFill>
                  <a:schemeClr val="tx1"/>
                </a:solidFill>
                <a:effectLst/>
                <a:uLnTx/>
                <a:uFillTx/>
                <a:latin typeface="+mn-lt"/>
                <a:ea typeface="+mn-ea"/>
                <a:cs typeface="+mn-cs"/>
              </a:rPr>
              <a:t>hydrolysis &amp; hydrogenation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body fat  ----------------------&gt; </a:t>
            </a:r>
            <a:r>
              <a:rPr kumimoji="0" lang="en-US" sz="2800" b="1" i="0" u="none" strike="noStrike" kern="0" cap="none" spc="0" normalizeH="0" baseline="0" noProof="0" dirty="0" err="1" smtClean="0">
                <a:ln>
                  <a:noFill/>
                </a:ln>
                <a:solidFill>
                  <a:schemeClr val="tx1"/>
                </a:solidFill>
                <a:effectLst/>
                <a:uLnTx/>
                <a:uFillTx/>
                <a:latin typeface="+mn-lt"/>
                <a:ea typeface="+mn-ea"/>
                <a:cs typeface="+mn-cs"/>
              </a:rPr>
              <a:t>adipocere</a:t>
            </a:r>
            <a:r>
              <a:rPr kumimoji="0" lang="en-US" sz="2800" b="1" i="0" u="none" strike="noStrike" kern="0" cap="none" spc="0" normalizeH="0" baseline="0" noProof="0" dirty="0" smtClean="0">
                <a:ln>
                  <a:noFill/>
                </a:ln>
                <a:solidFill>
                  <a:schemeClr val="tx1"/>
                </a:solidFill>
                <a:effectLst/>
                <a:uLnTx/>
                <a:uFillTx/>
                <a:latin typeface="+mn-lt"/>
                <a:ea typeface="+mn-ea"/>
                <a:cs typeface="+mn-cs"/>
              </a:rPr>
              <a:t> formation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a:t>
            </a:r>
            <a:r>
              <a:rPr kumimoji="0" lang="en-US" sz="2000" b="1" i="0" u="none" strike="noStrike" kern="0" cap="none" spc="0" normalizeH="0" baseline="0" noProof="0" dirty="0" err="1" smtClean="0">
                <a:ln>
                  <a:noFill/>
                </a:ln>
                <a:solidFill>
                  <a:schemeClr val="tx1"/>
                </a:solidFill>
                <a:effectLst/>
                <a:uLnTx/>
                <a:uFillTx/>
                <a:latin typeface="+mn-lt"/>
                <a:ea typeface="+mn-ea"/>
                <a:cs typeface="+mn-cs"/>
              </a:rPr>
              <a:t>lecithinase</a:t>
            </a:r>
            <a:r>
              <a:rPr kumimoji="0" lang="en-US" sz="2000" b="1" i="0" u="none" strike="noStrike" kern="0" cap="none" spc="0" normalizeH="0" baseline="0" noProof="0" dirty="0" smtClean="0">
                <a:ln>
                  <a:noFill/>
                </a:ln>
                <a:solidFill>
                  <a:schemeClr val="tx1"/>
                </a:solidFill>
                <a:effectLst/>
                <a:uLnTx/>
                <a:uFillTx/>
                <a:latin typeface="+mn-lt"/>
                <a:ea typeface="+mn-ea"/>
                <a:cs typeface="+mn-cs"/>
              </a:rPr>
              <a:t> enzyme</a:t>
            </a:r>
            <a:endParaRPr kumimoji="0" lang="en-US" sz="2000"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p:cNvPicPr>
            <a:picLocks noChangeAspect="1" noChangeArrowheads="1"/>
          </p:cNvPicPr>
          <p:nvPr/>
        </p:nvPicPr>
        <p:blipFill>
          <a:blip r:embed="rId3" cstate="print"/>
          <a:srcRect l="2128" t="3333" r="3191" b="25556"/>
          <a:stretch>
            <a:fillRect/>
          </a:stretch>
        </p:blipFill>
        <p:spPr bwMode="auto">
          <a:xfrm>
            <a:off x="1524000" y="838200"/>
            <a:ext cx="6781800" cy="48768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95400" y="0"/>
            <a:ext cx="4572000" cy="8382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chemeClr val="tx2"/>
                </a:solidFill>
                <a:effectLst/>
                <a:uLnTx/>
                <a:uFillTx/>
                <a:latin typeface="+mj-lt"/>
                <a:ea typeface="+mj-ea"/>
                <a:cs typeface="+mj-cs"/>
              </a:rPr>
              <a:t>2-Mummification</a:t>
            </a:r>
            <a:r>
              <a:rPr kumimoji="0" lang="en-US" sz="4400" b="1" i="0" u="none" strike="noStrike" kern="0" cap="none" spc="0" normalizeH="0" baseline="0" noProof="0" dirty="0" smtClean="0">
                <a:ln>
                  <a:noFill/>
                </a:ln>
                <a:solidFill>
                  <a:schemeClr val="tx2"/>
                </a:solidFill>
                <a:effectLst/>
                <a:uLnTx/>
                <a:uFillTx/>
                <a:latin typeface="+mj-lt"/>
                <a:ea typeface="+mj-ea"/>
                <a:cs typeface="+mj-cs"/>
              </a:rPr>
              <a:t>:</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3" name="Rectangle 3"/>
          <p:cNvSpPr txBox="1">
            <a:spLocks noChangeArrowheads="1"/>
          </p:cNvSpPr>
          <p:nvPr/>
        </p:nvSpPr>
        <p:spPr>
          <a:xfrm>
            <a:off x="1295400" y="838200"/>
            <a:ext cx="7467600" cy="57912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sng" strike="noStrike" kern="0" cap="none" spc="0" normalizeH="0" baseline="0" noProof="0" dirty="0" smtClean="0">
                <a:ln>
                  <a:noFill/>
                </a:ln>
                <a:solidFill>
                  <a:schemeClr val="tx1"/>
                </a:solidFill>
                <a:effectLst/>
                <a:uLnTx/>
                <a:uFillTx/>
                <a:latin typeface="+mn-lt"/>
                <a:ea typeface="+mn-ea"/>
                <a:cs typeface="+mn-cs"/>
              </a:rPr>
              <a:t>A) Natural mummification:</a:t>
            </a:r>
            <a:endParaRPr kumimoji="0" lang="en-US" b="0" i="0" u="sng"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It is a post-mortem change where tissues may desiccate instead of undergoing moist degeneration.</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sng" strike="noStrike" kern="0" cap="none" spc="0" normalizeH="0" baseline="0" noProof="0" dirty="0" smtClean="0">
                <a:ln>
                  <a:noFill/>
                </a:ln>
                <a:solidFill>
                  <a:schemeClr val="tx1"/>
                </a:solidFill>
                <a:effectLst/>
                <a:uLnTx/>
                <a:uFillTx/>
                <a:latin typeface="+mn-lt"/>
                <a:ea typeface="+mn-ea"/>
                <a:cs typeface="+mn-cs"/>
              </a:rPr>
              <a:t>Requirements</a:t>
            </a:r>
            <a:r>
              <a:rPr kumimoji="0" lang="en-US" b="1" i="0" u="none" strike="noStrike" kern="0" cap="none" spc="0" normalizeH="0" baseline="0" noProof="0" dirty="0" smtClean="0">
                <a:ln>
                  <a:noFill/>
                </a:ln>
                <a:solidFill>
                  <a:schemeClr val="tx1"/>
                </a:solidFill>
                <a:effectLst/>
                <a:uLnTx/>
                <a:uFillTx/>
                <a:latin typeface="+mn-lt"/>
                <a:ea typeface="+mn-ea"/>
                <a:cs typeface="+mn-cs"/>
              </a:rPr>
              <a:t>:</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a)	Dry environment, with a moving air current.</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b)	Hot weather? can occur in cold weather.</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sng" strike="noStrike" kern="0" cap="none" spc="0" normalizeH="0" baseline="0" noProof="0" dirty="0" smtClean="0">
                <a:ln>
                  <a:noFill/>
                </a:ln>
                <a:solidFill>
                  <a:schemeClr val="tx1"/>
                </a:solidFill>
                <a:effectLst/>
                <a:uLnTx/>
                <a:uFillTx/>
                <a:latin typeface="+mn-lt"/>
                <a:ea typeface="+mn-ea"/>
                <a:cs typeface="+mn-cs"/>
              </a:rPr>
              <a:t>Characters</a:t>
            </a:r>
            <a:r>
              <a:rPr kumimoji="0" lang="en-US" b="1" i="0" u="none" strike="noStrike" kern="0" cap="none" spc="0" normalizeH="0" baseline="0" noProof="0" dirty="0" smtClean="0">
                <a:ln>
                  <a:noFill/>
                </a:ln>
                <a:solidFill>
                  <a:schemeClr val="tx1"/>
                </a:solidFill>
                <a:effectLst/>
                <a:uLnTx/>
                <a:uFillTx/>
                <a:latin typeface="+mn-lt"/>
                <a:ea typeface="+mn-ea"/>
                <a:cs typeface="+mn-cs"/>
              </a:rPr>
              <a:t>: The mummified tissue is dry, leathery and brown in color. The tissues are dehydrated and the skin stiffened and stretched over the face like a mask.</a:t>
            </a:r>
            <a:endParaRPr kumimoji="0" lang="en-US"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4"/>
          <p:cNvPicPr>
            <a:picLocks noChangeAspect="1" noChangeArrowheads="1"/>
          </p:cNvPicPr>
          <p:nvPr/>
        </p:nvPicPr>
        <p:blipFill>
          <a:blip r:embed="rId3" cstate="print"/>
          <a:srcRect l="3125" r="4167" b="24154"/>
          <a:stretch>
            <a:fillRect/>
          </a:stretch>
        </p:blipFill>
        <p:spPr bwMode="auto">
          <a:xfrm>
            <a:off x="1676400" y="609600"/>
            <a:ext cx="6781800" cy="48006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371600" y="76200"/>
            <a:ext cx="7620000" cy="65532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B)</a:t>
            </a:r>
            <a:r>
              <a:rPr kumimoji="0" lang="en-US" sz="3200" b="1" i="0" u="sng" strike="noStrike" kern="0" cap="none" spc="0" normalizeH="0" baseline="0" noProof="0" dirty="0" smtClean="0">
                <a:ln>
                  <a:noFill/>
                </a:ln>
                <a:solidFill>
                  <a:schemeClr val="tx1"/>
                </a:solidFill>
                <a:effectLst/>
                <a:uLnTx/>
                <a:uFillTx/>
                <a:latin typeface="+mn-lt"/>
                <a:ea typeface="+mn-ea"/>
                <a:cs typeface="+mn-cs"/>
              </a:rPr>
              <a:t>Artificial mummification </a:t>
            </a:r>
            <a:r>
              <a:rPr kumimoji="0" lang="en-US" sz="3200" b="1" i="0" u="none" strike="noStrike" kern="0" cap="none" spc="0" normalizeH="0" baseline="0" noProof="0" dirty="0" smtClean="0">
                <a:ln>
                  <a:noFill/>
                </a:ln>
                <a:solidFill>
                  <a:schemeClr val="tx1"/>
                </a:solidFill>
                <a:effectLst/>
                <a:uLnTx/>
                <a:uFillTx/>
                <a:latin typeface="+mn-lt"/>
                <a:ea typeface="+mn-ea"/>
                <a:cs typeface="+mn-cs"/>
              </a:rPr>
              <a:t>(</a:t>
            </a:r>
            <a:r>
              <a:rPr kumimoji="0" lang="en-US" sz="3200" b="1" i="0" u="sng" strike="noStrike" kern="0" cap="none" spc="0" normalizeH="0" baseline="0" noProof="0" dirty="0" smtClean="0">
                <a:ln>
                  <a:noFill/>
                </a:ln>
                <a:solidFill>
                  <a:schemeClr val="tx1"/>
                </a:solidFill>
                <a:effectLst/>
                <a:uLnTx/>
                <a:uFillTx/>
                <a:latin typeface="+mn-lt"/>
                <a:ea typeface="+mn-ea"/>
                <a:cs typeface="+mn-cs"/>
              </a:rPr>
              <a:t>Embalming)</a:t>
            </a:r>
            <a:r>
              <a:rPr kumimoji="0" lang="en-US" sz="3200" b="1"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It is the artificial preservation of the dead body to prevent its decomposition.</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0" i="0" u="none" strike="noStrike" kern="0" cap="none" spc="0" normalizeH="0" baseline="0" noProof="0" dirty="0" smtClean="0">
                <a:ln>
                  <a:noFill/>
                </a:ln>
                <a:solidFill>
                  <a:schemeClr val="tx1"/>
                </a:solidFill>
                <a:effectLst/>
                <a:uLnTx/>
                <a:uFillTx/>
                <a:latin typeface="Times New Roman"/>
                <a:ea typeface="+mn-ea"/>
                <a:cs typeface="+mn-cs"/>
              </a:rPr>
              <a:t>·</a:t>
            </a:r>
            <a:r>
              <a:rPr kumimoji="0" lang="en-US" b="0" i="0" u="none" strike="noStrike" kern="0" cap="none" spc="0" normalizeH="0" baseline="0" noProof="0" dirty="0" smtClean="0">
                <a:ln>
                  <a:noFill/>
                </a:ln>
                <a:solidFill>
                  <a:schemeClr val="tx1"/>
                </a:solidFill>
                <a:effectLst/>
                <a:uLnTx/>
                <a:uFillTx/>
                <a:latin typeface="+mn-lt"/>
                <a:ea typeface="+mn-ea"/>
                <a:cs typeface="+mn-cs"/>
              </a:rPr>
              <a:t> </a:t>
            </a:r>
            <a:r>
              <a:rPr kumimoji="0" lang="en-US" b="1" i="0" u="none" strike="noStrike" kern="0" cap="none" spc="0" normalizeH="0" baseline="0" noProof="0" dirty="0" smtClean="0">
                <a:ln>
                  <a:noFill/>
                </a:ln>
                <a:solidFill>
                  <a:schemeClr val="tx1"/>
                </a:solidFill>
                <a:effectLst/>
                <a:uLnTx/>
                <a:uFillTx/>
                <a:latin typeface="+mn-lt"/>
                <a:ea typeface="+mn-ea"/>
                <a:cs typeface="+mn-cs"/>
              </a:rPr>
              <a:t>Embalming procedure usually includes:</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0" i="0" u="none" strike="noStrike" kern="0" cap="none" spc="0" normalizeH="0" baseline="0" noProof="0" dirty="0" smtClean="0">
                <a:ln>
                  <a:noFill/>
                </a:ln>
                <a:solidFill>
                  <a:schemeClr val="tx1"/>
                </a:solidFill>
                <a:effectLst/>
                <a:uLnTx/>
                <a:uFillTx/>
                <a:latin typeface="Times New Roman"/>
                <a:ea typeface="+mn-ea"/>
                <a:cs typeface="+mn-cs"/>
              </a:rPr>
              <a:t>·</a:t>
            </a:r>
            <a:r>
              <a:rPr kumimoji="0" lang="en-US" b="0" i="0" u="none" strike="noStrike" kern="0" cap="none" spc="0" normalizeH="0" baseline="0" noProof="0" dirty="0" smtClean="0">
                <a:ln>
                  <a:noFill/>
                </a:ln>
                <a:solidFill>
                  <a:schemeClr val="tx1"/>
                </a:solidFill>
                <a:effectLst/>
                <a:uLnTx/>
                <a:uFillTx/>
                <a:latin typeface="Symbol" pitchFamily="18" charset="2"/>
                <a:ea typeface="+mn-ea"/>
                <a:cs typeface="+mn-cs"/>
              </a:rPr>
              <a:t> </a:t>
            </a:r>
            <a:r>
              <a:rPr kumimoji="0" lang="en-US" b="1" i="0" u="none" strike="noStrike" kern="0" cap="none" spc="0" normalizeH="0" baseline="0" noProof="0" dirty="0" smtClean="0">
                <a:ln>
                  <a:noFill/>
                </a:ln>
                <a:solidFill>
                  <a:schemeClr val="tx1"/>
                </a:solidFill>
                <a:effectLst/>
                <a:uLnTx/>
                <a:uFillTx/>
                <a:latin typeface="+mn-lt"/>
                <a:ea typeface="+mn-ea"/>
                <a:cs typeface="+mn-cs"/>
              </a:rPr>
              <a:t>The application of cosmetic cream to the face and </a:t>
            </a:r>
          </a:p>
          <a:p>
            <a:pPr marL="342900" marR="0" lvl="0" indent="-342900" algn="just" defTabSz="914400" eaLnBrk="1" fontAlgn="base" latinLnBrk="0" hangingPunct="1">
              <a:lnSpc>
                <a:spcPct val="150000"/>
              </a:lnSpc>
              <a:spcBef>
                <a:spcPct val="20000"/>
              </a:spcBef>
              <a:spcAft>
                <a:spcPct val="0"/>
              </a:spcAft>
              <a:buClr>
                <a:schemeClr val="tx2"/>
              </a:buClr>
              <a:buSzTx/>
              <a:buFont typeface="Symbol" pitchFamily="18" charset="2"/>
              <a:buChar char=" "/>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    hands of the deceased.</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0" i="0" u="none" strike="noStrike" kern="0" cap="none" spc="0" normalizeH="0" baseline="0" noProof="0" dirty="0" smtClean="0">
                <a:ln>
                  <a:noFill/>
                </a:ln>
                <a:solidFill>
                  <a:schemeClr val="tx1"/>
                </a:solidFill>
                <a:effectLst/>
                <a:uLnTx/>
                <a:uFillTx/>
                <a:latin typeface="Symbol" pitchFamily="18" charset="2"/>
                <a:ea typeface="+mn-ea"/>
                <a:cs typeface="+mn-cs"/>
              </a:rPr>
              <a:t> </a:t>
            </a:r>
            <a:r>
              <a:rPr kumimoji="0" lang="en-US" b="0" i="0" u="none" strike="noStrike" kern="0" cap="none" spc="0" normalizeH="0" baseline="0" noProof="0" dirty="0" smtClean="0">
                <a:ln>
                  <a:noFill/>
                </a:ln>
                <a:solidFill>
                  <a:schemeClr val="tx1"/>
                </a:solidFill>
                <a:effectLst/>
                <a:uLnTx/>
                <a:uFillTx/>
                <a:latin typeface="Times New Roman"/>
                <a:ea typeface="+mn-ea"/>
                <a:cs typeface="+mn-cs"/>
              </a:rPr>
              <a:t>·</a:t>
            </a:r>
            <a:r>
              <a:rPr kumimoji="0" lang="en-US" b="0" i="0" u="none" strike="noStrike" kern="0" cap="none" spc="0" normalizeH="0" baseline="0" noProof="0" dirty="0" smtClean="0">
                <a:ln>
                  <a:noFill/>
                </a:ln>
                <a:solidFill>
                  <a:schemeClr val="tx1"/>
                </a:solidFill>
                <a:effectLst/>
                <a:uLnTx/>
                <a:uFillTx/>
                <a:latin typeface="+mn-lt"/>
                <a:ea typeface="+mn-ea"/>
                <a:cs typeface="+mn-cs"/>
              </a:rPr>
              <a:t> </a:t>
            </a:r>
            <a:r>
              <a:rPr kumimoji="0" lang="en-US" b="1" i="0" u="none" strike="noStrike" kern="0" cap="none" spc="0" normalizeH="0" baseline="0" noProof="0" dirty="0" smtClean="0">
                <a:ln>
                  <a:noFill/>
                </a:ln>
                <a:solidFill>
                  <a:schemeClr val="tx1"/>
                </a:solidFill>
                <a:effectLst/>
                <a:uLnTx/>
                <a:uFillTx/>
                <a:latin typeface="+mn-lt"/>
                <a:ea typeface="+mn-ea"/>
                <a:cs typeface="+mn-cs"/>
              </a:rPr>
              <a:t>Covering of the eyes under the eyelids.</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0" i="0" u="none" strike="noStrike" kern="0" cap="none" spc="0" normalizeH="0" baseline="0" noProof="0" dirty="0" smtClean="0">
                <a:ln>
                  <a:noFill/>
                </a:ln>
                <a:solidFill>
                  <a:schemeClr val="tx1"/>
                </a:solidFill>
                <a:effectLst/>
                <a:uLnTx/>
                <a:uFillTx/>
                <a:latin typeface="Symbol" pitchFamily="18" charset="2"/>
                <a:ea typeface="+mn-ea"/>
                <a:cs typeface="+mn-cs"/>
              </a:rPr>
              <a:t> </a:t>
            </a:r>
            <a:r>
              <a:rPr kumimoji="0" lang="en-US" b="0" i="0" u="none" strike="noStrike" kern="0" cap="none" spc="0" normalizeH="0" baseline="0" noProof="0" dirty="0" smtClean="0">
                <a:ln>
                  <a:noFill/>
                </a:ln>
                <a:solidFill>
                  <a:schemeClr val="tx1"/>
                </a:solidFill>
                <a:effectLst/>
                <a:uLnTx/>
                <a:uFillTx/>
                <a:latin typeface="Times New Roman"/>
                <a:ea typeface="+mn-ea"/>
                <a:cs typeface="+mn-cs"/>
              </a:rPr>
              <a:t>·</a:t>
            </a:r>
            <a:r>
              <a:rPr kumimoji="0" lang="en-US" b="0" i="0" u="none" strike="noStrike" kern="0" cap="none" spc="0" normalizeH="0" baseline="0" noProof="0" dirty="0" smtClean="0">
                <a:ln>
                  <a:noFill/>
                </a:ln>
                <a:solidFill>
                  <a:schemeClr val="tx1"/>
                </a:solidFill>
                <a:effectLst/>
                <a:uLnTx/>
                <a:uFillTx/>
                <a:latin typeface="+mn-lt"/>
                <a:ea typeface="+mn-ea"/>
                <a:cs typeface="+mn-cs"/>
              </a:rPr>
              <a:t>  </a:t>
            </a:r>
            <a:r>
              <a:rPr kumimoji="0" lang="en-US" b="1" i="0" u="none" strike="noStrike" kern="0" cap="none" spc="0" normalizeH="0" baseline="0" noProof="0" dirty="0" smtClean="0">
                <a:ln>
                  <a:noFill/>
                </a:ln>
                <a:solidFill>
                  <a:schemeClr val="tx1"/>
                </a:solidFill>
                <a:effectLst/>
                <a:uLnTx/>
                <a:uFillTx/>
                <a:latin typeface="+mn-lt"/>
                <a:ea typeface="+mn-ea"/>
                <a:cs typeface="+mn-cs"/>
              </a:rPr>
              <a:t>Fixation or wiring of the jaws.</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0" i="0" u="none" strike="noStrike" kern="0" cap="none" spc="0" normalizeH="0" baseline="0" noProof="0" dirty="0" smtClean="0">
                <a:ln>
                  <a:noFill/>
                </a:ln>
                <a:solidFill>
                  <a:schemeClr val="tx1"/>
                </a:solidFill>
                <a:effectLst/>
                <a:uLnTx/>
                <a:uFillTx/>
                <a:latin typeface="Times New Roman"/>
                <a:ea typeface="+mn-ea"/>
                <a:cs typeface="+mn-cs"/>
              </a:rPr>
              <a:t>·</a:t>
            </a:r>
            <a:r>
              <a:rPr kumimoji="0" lang="en-US" b="0" i="0" u="none" strike="noStrike" kern="0" cap="none" spc="0" normalizeH="0" baseline="0" noProof="0" dirty="0" smtClean="0">
                <a:ln>
                  <a:noFill/>
                </a:ln>
                <a:solidFill>
                  <a:schemeClr val="tx1"/>
                </a:solidFill>
                <a:effectLst/>
                <a:uLnTx/>
                <a:uFillTx/>
                <a:latin typeface="+mn-lt"/>
                <a:ea typeface="+mn-ea"/>
                <a:cs typeface="+mn-cs"/>
              </a:rPr>
              <a:t> </a:t>
            </a:r>
            <a:r>
              <a:rPr kumimoji="0" lang="en-US" b="1" i="0" u="none" strike="noStrike" kern="0" cap="none" spc="0" normalizeH="0" baseline="0" noProof="0" dirty="0" smtClean="0">
                <a:ln>
                  <a:noFill/>
                </a:ln>
                <a:solidFill>
                  <a:schemeClr val="tx1"/>
                </a:solidFill>
                <a:effectLst/>
                <a:uLnTx/>
                <a:uFillTx/>
                <a:latin typeface="+mn-lt"/>
                <a:ea typeface="+mn-ea"/>
                <a:cs typeface="+mn-cs"/>
              </a:rPr>
              <a:t>Injection of embalming fluids in the neck (carotid), </a:t>
            </a:r>
            <a:r>
              <a:rPr kumimoji="0" lang="en-US" b="1" i="0" u="none" strike="noStrike" kern="0" cap="none" spc="0" normalizeH="0" baseline="0" noProof="0" dirty="0" err="1" smtClean="0">
                <a:ln>
                  <a:noFill/>
                </a:ln>
                <a:solidFill>
                  <a:schemeClr val="tx1"/>
                </a:solidFill>
                <a:effectLst/>
                <a:uLnTx/>
                <a:uFillTx/>
                <a:latin typeface="+mn-lt"/>
                <a:ea typeface="+mn-ea"/>
                <a:cs typeface="+mn-cs"/>
              </a:rPr>
              <a:t>axilla</a:t>
            </a:r>
            <a:r>
              <a:rPr kumimoji="0" lang="en-US" b="1" i="0" u="none" strike="noStrike" kern="0" cap="none" spc="0" normalizeH="0" baseline="0" noProof="0" dirty="0" smtClean="0">
                <a:ln>
                  <a:noFill/>
                </a:ln>
                <a:solidFill>
                  <a:schemeClr val="tx1"/>
                </a:solidFill>
                <a:effectLst/>
                <a:uLnTx/>
                <a:uFillTx/>
                <a:latin typeface="+mn-lt"/>
                <a:ea typeface="+mn-ea"/>
                <a:cs typeface="+mn-cs"/>
              </a:rPr>
              <a:t> (</a:t>
            </a:r>
            <a:r>
              <a:rPr kumimoji="0" lang="en-US" b="1" i="0" u="none" strike="noStrike" kern="0" cap="none" spc="0" normalizeH="0" baseline="0" noProof="0" dirty="0" err="1" smtClean="0">
                <a:ln>
                  <a:noFill/>
                </a:ln>
                <a:solidFill>
                  <a:schemeClr val="tx1"/>
                </a:solidFill>
                <a:effectLst/>
                <a:uLnTx/>
                <a:uFillTx/>
                <a:latin typeface="+mn-lt"/>
                <a:ea typeface="+mn-ea"/>
                <a:cs typeface="+mn-cs"/>
              </a:rPr>
              <a:t>axillary</a:t>
            </a:r>
            <a:r>
              <a:rPr kumimoji="0" lang="en-US" b="1" i="0" u="none" strike="noStrike" kern="0" cap="none" spc="0" normalizeH="0" baseline="0" noProof="0" dirty="0" smtClean="0">
                <a:ln>
                  <a:noFill/>
                </a:ln>
                <a:solidFill>
                  <a:schemeClr val="tx1"/>
                </a:solidFill>
                <a:effectLst/>
                <a:uLnTx/>
                <a:uFillTx/>
                <a:latin typeface="+mn-lt"/>
                <a:ea typeface="+mn-ea"/>
                <a:cs typeface="+mn-cs"/>
              </a:rPr>
              <a:t>) and groin (iliac and femoral) arteries.</a:t>
            </a:r>
            <a:endParaRPr kumimoji="0" lang="en-US"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0"/>
            <a:ext cx="7543800" cy="6858000"/>
          </a:xfrm>
          <a:prstGeom prst="rect">
            <a:avLst/>
          </a:prstGeom>
        </p:spPr>
        <p:txBody>
          <a:bodyPr/>
          <a:lstStyle/>
          <a:p>
            <a:pPr marL="342900" marR="0" lvl="0" indent="-342900" algn="just" defTabSz="914400" eaLnBrk="1" fontAlgn="base" latinLnBrk="0" hangingPunct="1">
              <a:lnSpc>
                <a:spcPct val="200000"/>
              </a:lnSpc>
              <a:spcBef>
                <a:spcPct val="20000"/>
              </a:spcBef>
              <a:spcAft>
                <a:spcPct val="0"/>
              </a:spcAft>
              <a:buClr>
                <a:schemeClr val="tx2"/>
              </a:buClr>
              <a:buSzTx/>
              <a:buFont typeface="Wingdings" pitchFamily="2" charset="2"/>
              <a:buChar char="w"/>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Embalming fluids contain various mixtures of formaldehyde, </a:t>
            </a:r>
            <a:r>
              <a:rPr kumimoji="0" lang="en-US" sz="3200" b="1" i="0" u="none" strike="noStrike" kern="0" cap="none" spc="0" normalizeH="0" baseline="0" noProof="0" dirty="0" err="1" smtClean="0">
                <a:ln>
                  <a:noFill/>
                </a:ln>
                <a:solidFill>
                  <a:schemeClr val="tx1"/>
                </a:solidFill>
                <a:effectLst/>
                <a:uLnTx/>
                <a:uFillTx/>
                <a:latin typeface="+mn-lt"/>
                <a:ea typeface="+mn-ea"/>
                <a:cs typeface="+mn-cs"/>
              </a:rPr>
              <a:t>glutaraldehyde</a:t>
            </a:r>
            <a:r>
              <a:rPr kumimoji="0" lang="en-US" sz="3200" b="1" i="0" u="none" strike="noStrike" kern="0" cap="none" spc="0" normalizeH="0" baseline="0" noProof="0" dirty="0" smtClean="0">
                <a:ln>
                  <a:noFill/>
                </a:ln>
                <a:solidFill>
                  <a:schemeClr val="tx1"/>
                </a:solidFill>
                <a:effectLst/>
                <a:uLnTx/>
                <a:uFillTx/>
                <a:latin typeface="+mn-lt"/>
                <a:ea typeface="+mn-ea"/>
                <a:cs typeface="+mn-cs"/>
              </a:rPr>
              <a:t>, alcohols and other preservatives (e.g. hexylresorcinol, phenol, </a:t>
            </a:r>
            <a:r>
              <a:rPr kumimoji="0" lang="en-US" sz="3200" b="1" i="0" u="none" strike="noStrike" kern="0" cap="none" spc="0" normalizeH="0" baseline="0" noProof="0" dirty="0" err="1" smtClean="0">
                <a:ln>
                  <a:noFill/>
                </a:ln>
                <a:solidFill>
                  <a:schemeClr val="tx1"/>
                </a:solidFill>
                <a:effectLst/>
                <a:uLnTx/>
                <a:uFillTx/>
                <a:latin typeface="+mn-lt"/>
                <a:ea typeface="+mn-ea"/>
                <a:cs typeface="+mn-cs"/>
              </a:rPr>
              <a:t>methylsalicylate</a:t>
            </a:r>
            <a:r>
              <a:rPr kumimoji="0" lang="en-US" sz="3200" b="1" i="0" u="none" strike="noStrike" kern="0" cap="none" spc="0" normalizeH="0" baseline="0" noProof="0" dirty="0" smtClean="0">
                <a:ln>
                  <a:noFill/>
                </a:ln>
                <a:solidFill>
                  <a:schemeClr val="tx1"/>
                </a:solidFill>
                <a:effectLst/>
                <a:uLnTx/>
                <a:uFillTx/>
                <a:latin typeface="+mn-lt"/>
                <a:ea typeface="+mn-ea"/>
                <a:cs typeface="+mn-cs"/>
              </a:rPr>
              <a:t>, sodium benzoate and EDTA).</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Drawbacks of embalming.</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19200" y="0"/>
            <a:ext cx="7772400" cy="1295400"/>
          </a:xfrm>
          <a:prstGeom prst="rect">
            <a:avLst/>
          </a:prstGeom>
        </p:spPr>
        <p:txBody>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Medico-legal importance of mummification</a:t>
            </a:r>
            <a:endParaRPr kumimoji="0" lang="en-US" sz="4400" b="0" i="0" u="none" strike="noStrike" kern="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295400" y="1447800"/>
            <a:ext cx="7696200" cy="48006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1. It gives an idea about the place in which the body has been found (dry places).</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 2. It helps in personal identification.</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3. It gives information about the cause of death (as in </a:t>
            </a:r>
            <a:r>
              <a:rPr kumimoji="0" lang="en-US" sz="3200" b="1" i="0" u="none" strike="noStrike" kern="0" cap="none" spc="0" normalizeH="0" baseline="0" noProof="0" dirty="0" err="1" smtClean="0">
                <a:ln>
                  <a:noFill/>
                </a:ln>
                <a:solidFill>
                  <a:schemeClr val="tx1"/>
                </a:solidFill>
                <a:effectLst/>
                <a:uLnTx/>
                <a:uFillTx/>
                <a:latin typeface="+mn-lt"/>
                <a:ea typeface="+mn-ea"/>
                <a:cs typeface="+mn-cs"/>
              </a:rPr>
              <a:t>adipocere</a:t>
            </a:r>
            <a:r>
              <a:rPr kumimoji="0" lang="en-US" sz="3200" b="1" i="0" u="none" strike="noStrike" kern="0" cap="none" spc="0" normalizeH="0" baseline="0" noProof="0" dirty="0" smtClean="0">
                <a:ln>
                  <a:noFill/>
                </a:ln>
                <a:solidFill>
                  <a:schemeClr val="tx1"/>
                </a:solidFill>
                <a:effectLst/>
                <a:uLnTx/>
                <a:uFillTx/>
                <a:latin typeface="+mn-lt"/>
                <a:ea typeface="+mn-ea"/>
                <a:cs typeface="+mn-cs"/>
              </a:rPr>
              <a:t> formation).</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4. It indicates the time passed since death.</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371600" y="0"/>
            <a:ext cx="4038600" cy="11430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chemeClr val="tx2"/>
                </a:solidFill>
                <a:effectLst/>
                <a:uLnTx/>
                <a:uFillTx/>
                <a:latin typeface="+mj-lt"/>
                <a:ea typeface="+mj-ea"/>
                <a:cs typeface="+mj-cs"/>
              </a:rPr>
              <a:t>3-Maceration</a:t>
            </a:r>
            <a:r>
              <a:rPr kumimoji="0" lang="en-US" sz="4400" b="1" i="0" u="none" strike="noStrike" kern="0" cap="none" spc="0" normalizeH="0" baseline="0" noProof="0" dirty="0" smtClean="0">
                <a:ln>
                  <a:noFill/>
                </a:ln>
                <a:solidFill>
                  <a:schemeClr val="tx2"/>
                </a:solidFill>
                <a:effectLst/>
                <a:uLnTx/>
                <a:uFillTx/>
                <a:latin typeface="+mj-lt"/>
                <a:ea typeface="+mj-ea"/>
                <a:cs typeface="+mj-cs"/>
              </a:rPr>
              <a:t>:</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3" name="Rectangle 3"/>
          <p:cNvSpPr txBox="1">
            <a:spLocks noChangeArrowheads="1"/>
          </p:cNvSpPr>
          <p:nvPr/>
        </p:nvSpPr>
        <p:spPr>
          <a:xfrm>
            <a:off x="990600" y="762000"/>
            <a:ext cx="8153400" cy="60960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Maceration is an </a:t>
            </a:r>
            <a:r>
              <a:rPr kumimoji="0" lang="en-US" b="1" i="0" u="none" strike="noStrike" kern="0" cap="none" spc="0" normalizeH="0" baseline="0" noProof="0" dirty="0" err="1" smtClean="0">
                <a:ln>
                  <a:noFill/>
                </a:ln>
                <a:solidFill>
                  <a:schemeClr val="tx1"/>
                </a:solidFill>
                <a:effectLst/>
                <a:uLnTx/>
                <a:uFillTx/>
                <a:latin typeface="+mn-lt"/>
                <a:ea typeface="+mn-ea"/>
                <a:cs typeface="+mn-cs"/>
              </a:rPr>
              <a:t>autolytic</a:t>
            </a:r>
            <a:r>
              <a:rPr kumimoji="0" lang="en-US" b="1" i="0" u="none" strike="noStrike" kern="0" cap="none" spc="0" normalizeH="0" baseline="0" noProof="0" dirty="0" smtClean="0">
                <a:ln>
                  <a:noFill/>
                </a:ln>
                <a:solidFill>
                  <a:schemeClr val="tx1"/>
                </a:solidFill>
                <a:effectLst/>
                <a:uLnTx/>
                <a:uFillTx/>
                <a:latin typeface="+mn-lt"/>
                <a:ea typeface="+mn-ea"/>
                <a:cs typeface="+mn-cs"/>
              </a:rPr>
              <a:t> process (self-disintegration)</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The macerated fetus is characterized by:</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sym typeface="Symbol" pitchFamily="18" charset="2"/>
              </a:rPr>
              <a:t></a:t>
            </a:r>
            <a:r>
              <a:rPr kumimoji="0" lang="en-US" b="0" i="0" u="none" strike="noStrike" kern="0" cap="none" spc="0" normalizeH="0" baseline="0" noProof="0" dirty="0" smtClean="0">
                <a:ln>
                  <a:noFill/>
                </a:ln>
                <a:solidFill>
                  <a:schemeClr val="tx1"/>
                </a:solidFill>
                <a:effectLst/>
                <a:uLnTx/>
                <a:uFillTx/>
                <a:latin typeface="+mn-lt"/>
                <a:ea typeface="+mn-ea"/>
                <a:cs typeface="+mn-cs"/>
              </a:rPr>
              <a:t> Reddish-brown coloration of the skin which is changed to greenish-brown.</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0" i="0" u="none" strike="noStrike" kern="0" cap="none" spc="0" normalizeH="0" baseline="0" noProof="0" dirty="0" smtClean="0">
                <a:ln>
                  <a:noFill/>
                </a:ln>
                <a:solidFill>
                  <a:schemeClr val="tx1"/>
                </a:solidFill>
                <a:effectLst/>
                <a:uLnTx/>
                <a:uFillTx/>
                <a:latin typeface="Symbol" pitchFamily="18" charset="2"/>
                <a:ea typeface="+mn-ea"/>
                <a:cs typeface="+mn-cs"/>
              </a:rPr>
              <a:t> </a:t>
            </a:r>
            <a:r>
              <a:rPr kumimoji="0" lang="en-US" b="0" i="0" u="none" strike="noStrike" kern="0" cap="none" spc="0" normalizeH="0" baseline="0" noProof="0" dirty="0" smtClean="0">
                <a:ln>
                  <a:noFill/>
                </a:ln>
                <a:solidFill>
                  <a:schemeClr val="tx1"/>
                </a:solidFill>
                <a:effectLst/>
                <a:uLnTx/>
                <a:uFillTx/>
                <a:latin typeface="+mn-lt"/>
                <a:ea typeface="+mn-ea"/>
                <a:cs typeface="+mn-cs"/>
                <a:sym typeface="Symbol" pitchFamily="18" charset="2"/>
              </a:rPr>
              <a:t></a:t>
            </a:r>
            <a:r>
              <a:rPr kumimoji="0" lang="en-US" b="0" i="0" u="none" strike="noStrike" kern="0" cap="none" spc="0" normalizeH="0" baseline="0" noProof="0" dirty="0" smtClean="0">
                <a:ln>
                  <a:noFill/>
                </a:ln>
                <a:solidFill>
                  <a:schemeClr val="tx1"/>
                </a:solidFill>
                <a:effectLst/>
                <a:uLnTx/>
                <a:uFillTx/>
                <a:latin typeface="Symbol" pitchFamily="18" charset="2"/>
                <a:ea typeface="+mn-ea"/>
                <a:cs typeface="+mn-cs"/>
              </a:rPr>
              <a:t> </a:t>
            </a:r>
            <a:r>
              <a:rPr kumimoji="0" lang="en-US" b="0" i="0" u="none" strike="noStrike" kern="0" cap="none" spc="0" normalizeH="0" baseline="0" noProof="0" dirty="0" smtClean="0">
                <a:ln>
                  <a:noFill/>
                </a:ln>
                <a:solidFill>
                  <a:schemeClr val="tx1"/>
                </a:solidFill>
                <a:effectLst/>
                <a:uLnTx/>
                <a:uFillTx/>
                <a:latin typeface="+mn-lt"/>
                <a:ea typeface="+mn-ea"/>
                <a:cs typeface="+mn-cs"/>
              </a:rPr>
              <a:t> Peeling of the skin.</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sym typeface="Symbol" pitchFamily="18" charset="2"/>
              </a:rPr>
              <a:t> </a:t>
            </a:r>
            <a:r>
              <a:rPr kumimoji="0" lang="en-US" b="0" i="0" u="none" strike="noStrike" kern="0" cap="none" spc="0" normalizeH="0" baseline="0" noProof="0" dirty="0" smtClean="0">
                <a:ln>
                  <a:noFill/>
                </a:ln>
                <a:solidFill>
                  <a:schemeClr val="tx1"/>
                </a:solidFill>
                <a:effectLst/>
                <a:uLnTx/>
                <a:uFillTx/>
                <a:latin typeface="+mn-lt"/>
                <a:ea typeface="+mn-ea"/>
                <a:cs typeface="+mn-cs"/>
              </a:rPr>
              <a:t> Flaccidity, separation and overlapping of the cranial bones.</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sym typeface="Symbol" pitchFamily="18" charset="2"/>
              </a:rPr>
              <a:t>  </a:t>
            </a:r>
            <a:r>
              <a:rPr kumimoji="0" lang="en-US" b="0" i="0" u="none" strike="noStrike" kern="0" cap="none" spc="0" normalizeH="0" baseline="0" noProof="0" dirty="0" smtClean="0">
                <a:ln>
                  <a:noFill/>
                </a:ln>
                <a:solidFill>
                  <a:schemeClr val="tx1"/>
                </a:solidFill>
                <a:effectLst/>
                <a:uLnTx/>
                <a:uFillTx/>
                <a:latin typeface="+mn-lt"/>
                <a:ea typeface="+mn-ea"/>
                <a:cs typeface="+mn-cs"/>
              </a:rPr>
              <a:t>Dislocation of the </a:t>
            </a:r>
            <a:r>
              <a:rPr kumimoji="0" lang="en-US" b="0" i="0" u="none" strike="noStrike" kern="0" cap="none" spc="0" normalizeH="0" baseline="0" noProof="0" dirty="0" err="1" smtClean="0">
                <a:ln>
                  <a:noFill/>
                </a:ln>
                <a:solidFill>
                  <a:schemeClr val="tx1"/>
                </a:solidFill>
                <a:effectLst/>
                <a:uLnTx/>
                <a:uFillTx/>
                <a:latin typeface="+mn-lt"/>
                <a:ea typeface="+mn-ea"/>
                <a:cs typeface="+mn-cs"/>
              </a:rPr>
              <a:t>tempromandibular</a:t>
            </a:r>
            <a:r>
              <a:rPr kumimoji="0" lang="en-US" b="0" i="0" u="none" strike="noStrike" kern="0" cap="none" spc="0" normalizeH="0" baseline="0" noProof="0" dirty="0" smtClean="0">
                <a:ln>
                  <a:noFill/>
                </a:ln>
                <a:solidFill>
                  <a:schemeClr val="tx1"/>
                </a:solidFill>
                <a:effectLst/>
                <a:uLnTx/>
                <a:uFillTx/>
                <a:latin typeface="+mn-lt"/>
                <a:ea typeface="+mn-ea"/>
                <a:cs typeface="+mn-cs"/>
              </a:rPr>
              <a:t> joints </a:t>
            </a:r>
          </a:p>
          <a:p>
            <a:pPr marL="342900" marR="0" lvl="0" indent="-342900" algn="just" defTabSz="914400" eaLnBrk="1" fontAlgn="base" latinLnBrk="0" hangingPunct="1">
              <a:lnSpc>
                <a:spcPct val="150000"/>
              </a:lnSpc>
              <a:spcBef>
                <a:spcPct val="20000"/>
              </a:spcBef>
              <a:spcAft>
                <a:spcPct val="0"/>
              </a:spcAft>
              <a:buClr>
                <a:schemeClr val="tx2"/>
              </a:buClr>
              <a:buSzTx/>
              <a:buFontTx/>
              <a:buChar char="•"/>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rPr>
              <a:t> Accumulation of </a:t>
            </a:r>
            <a:r>
              <a:rPr kumimoji="0" lang="en-US" b="0" i="0" u="none" strike="noStrike" kern="0" cap="none" spc="0" normalizeH="0" baseline="0" noProof="0" dirty="0" err="1" smtClean="0">
                <a:ln>
                  <a:noFill/>
                </a:ln>
                <a:solidFill>
                  <a:schemeClr val="tx1"/>
                </a:solidFill>
                <a:effectLst/>
                <a:uLnTx/>
                <a:uFillTx/>
                <a:latin typeface="+mn-lt"/>
                <a:ea typeface="+mn-ea"/>
                <a:cs typeface="+mn-cs"/>
              </a:rPr>
              <a:t>haemolyzed</a:t>
            </a:r>
            <a:r>
              <a:rPr kumimoji="0" lang="en-US" b="0" i="0" u="none" strike="noStrike" kern="0" cap="none" spc="0" normalizeH="0" baseline="0" noProof="0" dirty="0" smtClean="0">
                <a:ln>
                  <a:noFill/>
                </a:ln>
                <a:solidFill>
                  <a:schemeClr val="tx1"/>
                </a:solidFill>
                <a:effectLst/>
                <a:uLnTx/>
                <a:uFillTx/>
                <a:latin typeface="+mn-lt"/>
                <a:ea typeface="+mn-ea"/>
                <a:cs typeface="+mn-cs"/>
              </a:rPr>
              <a:t> blood and fluid in the body cavities.</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sym typeface="Symbol" pitchFamily="18" charset="2"/>
              </a:rPr>
              <a:t></a:t>
            </a:r>
            <a:r>
              <a:rPr kumimoji="0" lang="en-US" b="0" i="0" u="none" strike="noStrike" kern="0" cap="none" spc="0" normalizeH="0" baseline="0" noProof="0" dirty="0" smtClean="0">
                <a:ln>
                  <a:noFill/>
                </a:ln>
                <a:solidFill>
                  <a:schemeClr val="tx1"/>
                </a:solidFill>
                <a:effectLst/>
                <a:uLnTx/>
                <a:uFillTx/>
                <a:latin typeface="+mn-lt"/>
                <a:ea typeface="+mn-ea"/>
                <a:cs typeface="+mn-cs"/>
              </a:rPr>
              <a:t> Spalding sign.</a:t>
            </a:r>
            <a:endParaRPr kumimoji="0" lang="en-US"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152400"/>
            <a:ext cx="7315200" cy="5638800"/>
          </a:xfrm>
          <a:prstGeom prst="rect">
            <a:avLst/>
          </a:prstGeom>
        </p:spPr>
        <p:txBody>
          <a:bodyPr/>
          <a:lstStyle/>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chemeClr val="tx1"/>
                </a:solidFill>
                <a:effectLst/>
                <a:uLnTx/>
                <a:uFillTx/>
                <a:latin typeface="+mn-lt"/>
                <a:ea typeface="+mn-ea"/>
                <a:cs typeface="+mn-cs"/>
              </a:rPr>
              <a:t>Cremation</a:t>
            </a:r>
            <a:r>
              <a:rPr kumimoji="0" lang="en-US" sz="3200" b="1" i="0" u="none" strike="noStrike" kern="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disposal of the dead body by burning. It is done in some parts of the world, such as India, only in natural </a:t>
            </a:r>
            <a:r>
              <a:rPr kumimoji="0" lang="en-US" sz="3200" b="1" i="0" u="none" strike="noStrike" kern="0" cap="none" spc="0" normalizeH="0" baseline="0" noProof="0" dirty="0" err="1" smtClean="0">
                <a:ln>
                  <a:noFill/>
                </a:ln>
                <a:solidFill>
                  <a:schemeClr val="tx1"/>
                </a:solidFill>
                <a:effectLst/>
                <a:uLnTx/>
                <a:uFillTx/>
                <a:latin typeface="+mn-lt"/>
                <a:ea typeface="+mn-ea"/>
                <a:cs typeface="+mn-cs"/>
              </a:rPr>
              <a:t>undoubtful</a:t>
            </a:r>
            <a:r>
              <a:rPr kumimoji="0" lang="en-US" sz="3200" b="1" i="0" u="none" strike="noStrike" kern="0" cap="none" spc="0" normalizeH="0" baseline="0" noProof="0" dirty="0" smtClean="0">
                <a:ln>
                  <a:noFill/>
                </a:ln>
                <a:solidFill>
                  <a:schemeClr val="tx1"/>
                </a:solidFill>
                <a:effectLst/>
                <a:uLnTx/>
                <a:uFillTx/>
                <a:latin typeface="+mn-lt"/>
                <a:ea typeface="+mn-ea"/>
                <a:cs typeface="+mn-cs"/>
              </a:rPr>
              <a:t> causes of death.</a:t>
            </a:r>
          </a:p>
          <a:p>
            <a:pPr marL="342900" marR="0" lvl="0" indent="-342900" algn="just" defTabSz="914400" eaLnBrk="1" fontAlgn="base" latinLnBrk="0" hangingPunct="1">
              <a:lnSpc>
                <a:spcPct val="200000"/>
              </a:lnSpc>
              <a:spcBef>
                <a:spcPct val="20000"/>
              </a:spcBef>
              <a:spcAft>
                <a:spcPct val="0"/>
              </a:spcAft>
              <a:buClr>
                <a:schemeClr val="tx2"/>
              </a:buClr>
              <a:buSzTx/>
              <a:tabLst/>
              <a:defRPr/>
            </a:pP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228600"/>
            <a:ext cx="7543800" cy="6705600"/>
          </a:xfrm>
          <a:prstGeom prst="rect">
            <a:avLst/>
          </a:prstGeom>
        </p:spPr>
        <p:txBody>
          <a:bodyPr/>
          <a:lstStyle/>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chemeClr val="tx1"/>
                </a:solidFill>
                <a:effectLst/>
                <a:uLnTx/>
                <a:uFillTx/>
                <a:latin typeface="+mn-lt"/>
                <a:ea typeface="+mn-ea"/>
                <a:cs typeface="+mn-cs"/>
              </a:rPr>
              <a:t>Exhumation</a:t>
            </a:r>
            <a:r>
              <a:rPr kumimoji="0" lang="en-US" sz="3200" b="1" i="0" u="none" strike="noStrike" kern="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Getting a previously buried body out of its grave for post-mortem examination to declare the actual cause of death. It is usually applied to a body buried in a legitimate fashion when there are new information.</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19200" y="0"/>
            <a:ext cx="7924800" cy="1752600"/>
          </a:xfrm>
          <a:prstGeom prst="rect">
            <a:avLst/>
          </a:prstGeom>
        </p:spPr>
        <p:txBody>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36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Estimation of the Time Passed Since Death</a:t>
            </a:r>
            <a:r>
              <a:rPr kumimoji="0" lang="en-US" sz="3600" b="0"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
            </a:r>
            <a:br>
              <a:rPr kumimoji="0" lang="en-US" sz="3600" b="0"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br>
            <a:r>
              <a:rPr kumimoji="0" lang="en-US" sz="36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The postmortem interval</a:t>
            </a:r>
            <a:r>
              <a:rPr kumimoji="0" lang="en-US" sz="3600" b="0"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 </a:t>
            </a:r>
            <a:endParaRPr kumimoji="0" lang="en-US" sz="3600" b="0" i="0" u="sng" strike="noStrike" kern="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295400" y="1752600"/>
            <a:ext cx="7696200" cy="4724400"/>
          </a:xfrm>
          <a:prstGeom prst="rect">
            <a:avLst/>
          </a:prstGeom>
        </p:spPr>
        <p:txBody>
          <a:bodyPr/>
          <a:lstStyle/>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1" i="1" u="none" strike="noStrike" kern="0" cap="none" spc="0" normalizeH="0" baseline="0" noProof="0" dirty="0" smtClean="0">
                <a:ln>
                  <a:noFill/>
                </a:ln>
                <a:solidFill>
                  <a:schemeClr val="tx1"/>
                </a:solidFill>
                <a:effectLst/>
                <a:uLnTx/>
                <a:uFillTx/>
                <a:latin typeface="+mn-lt"/>
                <a:ea typeface="+mn-ea"/>
                <a:cs typeface="+mn-cs"/>
              </a:rPr>
              <a:t>I— Postmortem changes:</a:t>
            </a:r>
            <a:endParaRPr kumimoji="0" lang="en-US"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Response of the muscles to electric stimulation.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Ocular changes                   Rate of cooling.</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Extent of hypostasis</a:t>
            </a:r>
            <a:r>
              <a:rPr kumimoji="0" lang="en-US" sz="2800" b="1" i="1" u="none" strike="noStrike" kern="0" cap="none" spc="0" normalizeH="0" baseline="0" noProof="0" dirty="0" smtClean="0">
                <a:ln>
                  <a:noFill/>
                </a:ln>
                <a:solidFill>
                  <a:schemeClr val="tx1"/>
                </a:solidFill>
                <a:effectLst/>
                <a:uLnTx/>
                <a:uFillTx/>
                <a:latin typeface="+mn-lt"/>
                <a:ea typeface="+mn-ea"/>
                <a:cs typeface="+mn-cs"/>
              </a:rPr>
              <a:t>.         </a:t>
            </a:r>
            <a:r>
              <a:rPr kumimoji="0" lang="en-US" sz="2800" b="1" i="0" u="none" strike="noStrike" kern="0" cap="none" spc="0" normalizeH="0" baseline="0" noProof="0" dirty="0" smtClean="0">
                <a:ln>
                  <a:noFill/>
                </a:ln>
                <a:solidFill>
                  <a:schemeClr val="tx1"/>
                </a:solidFill>
                <a:effectLst/>
                <a:uLnTx/>
                <a:uFillTx/>
                <a:latin typeface="+mn-lt"/>
                <a:ea typeface="+mn-ea"/>
                <a:cs typeface="+mn-cs"/>
              </a:rPr>
              <a:t> Extent of rigor mortis.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Extent of putrefaction.         </a:t>
            </a:r>
            <a:r>
              <a:rPr kumimoji="0" lang="en-US" sz="2800" b="1" i="0" u="none" strike="noStrike" kern="0" cap="none" spc="0" normalizeH="0" baseline="0" noProof="0" dirty="0" err="1" smtClean="0">
                <a:ln>
                  <a:noFill/>
                </a:ln>
                <a:solidFill>
                  <a:schemeClr val="tx1"/>
                </a:solidFill>
                <a:effectLst/>
                <a:uLnTx/>
                <a:uFillTx/>
                <a:latin typeface="+mn-lt"/>
                <a:ea typeface="+mn-ea"/>
                <a:cs typeface="+mn-cs"/>
              </a:rPr>
              <a:t>Adipocere</a:t>
            </a:r>
            <a:r>
              <a:rPr kumimoji="0" lang="en-US" sz="2800" b="1" i="0" u="none" strike="noStrike" kern="0" cap="none" spc="0" normalizeH="0" baseline="0" noProof="0" dirty="0" smtClean="0">
                <a:ln>
                  <a:noFill/>
                </a:ln>
                <a:solidFill>
                  <a:schemeClr val="tx1"/>
                </a:solidFill>
                <a:effectLst/>
                <a:uLnTx/>
                <a:uFillTx/>
                <a:latin typeface="+mn-lt"/>
                <a:ea typeface="+mn-ea"/>
                <a:cs typeface="+mn-cs"/>
              </a:rPr>
              <a:t> formation,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                    Mummification.</a:t>
            </a:r>
            <a:endParaRPr kumimoji="0" lang="en-US" sz="2800"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19200" y="0"/>
            <a:ext cx="7543800" cy="1447800"/>
          </a:xfrm>
          <a:prstGeom prst="rect">
            <a:avLst/>
          </a:prstGeom>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40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2- Entomology of the dead body:</a:t>
            </a:r>
            <a:r>
              <a:rPr kumimoji="0" lang="en-US" sz="40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
            </a:r>
            <a:br>
              <a:rPr kumimoji="0" lang="en-US" sz="40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br>
            <a:r>
              <a:rPr kumimoji="0" lang="en-US" sz="40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3- </a:t>
            </a:r>
            <a:r>
              <a:rPr kumimoji="0" lang="en-US" sz="4000" b="1" i="1" u="sng" strike="noStrike" kern="0" cap="none" spc="0" normalizeH="0" baseline="0" noProof="0" dirty="0" err="1"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Bicohemical</a:t>
            </a:r>
            <a:r>
              <a:rPr kumimoji="0" lang="en-US" sz="40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 changes :</a:t>
            </a:r>
            <a:r>
              <a:rPr kumimoji="0" lang="en-US" sz="40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
            </a:r>
            <a:br>
              <a:rPr kumimoji="0" lang="en-US" sz="40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br>
            <a:endParaRPr kumimoji="0" lang="en-US" sz="4000" b="1" i="0" u="sng" strike="noStrike" kern="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143000" y="1295400"/>
            <a:ext cx="8001000" cy="48768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a.) Rate of increase of lactic acid and non-protein nitrogen in C.S.F.</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b.) PH and lactic acid in the muscles.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c.) Changes in the chemical composition of the vitreous and aqueous </a:t>
            </a:r>
            <a:r>
              <a:rPr kumimoji="0" lang="en-US" b="1" i="0" u="none" strike="noStrike" kern="0" cap="none" spc="0" normalizeH="0" baseline="0" noProof="0" dirty="0" err="1" smtClean="0">
                <a:ln>
                  <a:noFill/>
                </a:ln>
                <a:solidFill>
                  <a:schemeClr val="tx1"/>
                </a:solidFill>
                <a:effectLst/>
                <a:uLnTx/>
                <a:uFillTx/>
                <a:latin typeface="+mn-lt"/>
                <a:ea typeface="+mn-ea"/>
                <a:cs typeface="+mn-cs"/>
              </a:rPr>
              <a:t>humour</a:t>
            </a:r>
            <a:r>
              <a:rPr kumimoji="0" lang="en-US" b="1"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d.) Lactic </a:t>
            </a:r>
            <a:r>
              <a:rPr kumimoji="0" lang="en-US" b="1" i="0" u="none" strike="noStrike" kern="0" cap="none" spc="0" normalizeH="0" baseline="0" noProof="0" dirty="0" err="1" smtClean="0">
                <a:ln>
                  <a:noFill/>
                </a:ln>
                <a:solidFill>
                  <a:schemeClr val="tx1"/>
                </a:solidFill>
                <a:effectLst/>
                <a:uLnTx/>
                <a:uFillTx/>
                <a:latin typeface="+mn-lt"/>
                <a:ea typeface="+mn-ea"/>
                <a:cs typeface="+mn-cs"/>
              </a:rPr>
              <a:t>dehydrogenase</a:t>
            </a:r>
            <a:r>
              <a:rPr kumimoji="0" lang="en-US" b="1" i="0" u="none" strike="noStrike" kern="0" cap="none" spc="0" normalizeH="0" baseline="0" noProof="0" dirty="0" smtClean="0">
                <a:ln>
                  <a:noFill/>
                </a:ln>
                <a:solidFill>
                  <a:schemeClr val="tx1"/>
                </a:solidFill>
                <a:effectLst/>
                <a:uLnTx/>
                <a:uFillTx/>
                <a:latin typeface="+mn-lt"/>
                <a:ea typeface="+mn-ea"/>
                <a:cs typeface="+mn-cs"/>
              </a:rPr>
              <a:t> in the cardiac muscle decreases gradually until it disappears at the end of one month.</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e.) PH of the blood, its glucose level and </a:t>
            </a:r>
            <a:r>
              <a:rPr kumimoji="0" lang="en-US" b="1" i="0" u="none" strike="noStrike" kern="0" cap="none" spc="0" normalizeH="0" baseline="0" noProof="0" dirty="0" err="1" smtClean="0">
                <a:ln>
                  <a:noFill/>
                </a:ln>
                <a:solidFill>
                  <a:schemeClr val="tx1"/>
                </a:solidFill>
                <a:effectLst/>
                <a:uLnTx/>
                <a:uFillTx/>
                <a:latin typeface="+mn-lt"/>
                <a:ea typeface="+mn-ea"/>
                <a:cs typeface="+mn-cs"/>
              </a:rPr>
              <a:t>haematocrit</a:t>
            </a:r>
            <a:r>
              <a:rPr kumimoji="0" lang="en-US" b="1" i="0" u="none" strike="noStrike" kern="0" cap="none" spc="0" normalizeH="0" baseline="0" noProof="0" dirty="0" smtClean="0">
                <a:ln>
                  <a:noFill/>
                </a:ln>
                <a:solidFill>
                  <a:schemeClr val="tx1"/>
                </a:solidFill>
                <a:effectLst/>
                <a:uLnTx/>
                <a:uFillTx/>
                <a:latin typeface="+mn-lt"/>
                <a:ea typeface="+mn-ea"/>
                <a:cs typeface="+mn-cs"/>
              </a:rPr>
              <a:t> value.</a:t>
            </a:r>
            <a:endParaRPr kumimoji="0" lang="en-US"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143000" y="381000"/>
            <a:ext cx="7696200" cy="60960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40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4- Physiological changes:</a:t>
            </a:r>
            <a:endParaRPr kumimoji="0" lang="en-US" sz="40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a:t>
            </a:r>
            <a:r>
              <a:rPr kumimoji="0" lang="en-US" sz="3200" b="0" i="0" u="none" strike="noStrike" kern="0" cap="none" spc="0" normalizeH="0" baseline="0" noProof="0" dirty="0" err="1" smtClean="0">
                <a:ln>
                  <a:noFill/>
                </a:ln>
                <a:solidFill>
                  <a:schemeClr val="tx1"/>
                </a:solidFill>
                <a:effectLst/>
                <a:uLnTx/>
                <a:uFillTx/>
                <a:latin typeface="+mn-lt"/>
                <a:ea typeface="+mn-ea"/>
                <a:cs typeface="+mn-cs"/>
              </a:rPr>
              <a:t>Phagocytic</a:t>
            </a:r>
            <a:r>
              <a:rPr kumimoji="0" lang="en-US" sz="3200" b="0" i="0" u="none" strike="noStrike" kern="0" cap="none" spc="0" normalizeH="0" baseline="0" noProof="0" dirty="0" smtClean="0">
                <a:ln>
                  <a:noFill/>
                </a:ln>
                <a:solidFill>
                  <a:schemeClr val="tx1"/>
                </a:solidFill>
                <a:effectLst/>
                <a:uLnTx/>
                <a:uFillTx/>
                <a:latin typeface="+mn-lt"/>
                <a:ea typeface="+mn-ea"/>
                <a:cs typeface="+mn-cs"/>
              </a:rPr>
              <a:t> activity and death rate of </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leucocytes.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a:t>
            </a:r>
            <a:r>
              <a:rPr kumimoji="0" lang="en-US" sz="40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5- Histological changes:</a:t>
            </a:r>
            <a:endParaRPr kumimoji="0" lang="en-US" sz="40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Changes in the hepatic cells and their           nuclei.</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95400" y="152400"/>
            <a:ext cx="7543800" cy="67056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6- Gastric and intestinal content (Time since last meal):</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a:t>
            </a:r>
            <a:r>
              <a:rPr kumimoji="0" lang="en-US" b="1" i="0" u="none" strike="noStrike" kern="0" cap="none" spc="0" normalizeH="0" baseline="0" noProof="0" dirty="0" smtClean="0">
                <a:ln>
                  <a:noFill/>
                </a:ln>
                <a:solidFill>
                  <a:schemeClr val="tx1"/>
                </a:solidFill>
                <a:effectLst/>
                <a:uLnTx/>
                <a:uFillTx/>
                <a:latin typeface="+mn-lt"/>
                <a:ea typeface="+mn-ea"/>
                <a:cs typeface="+mn-cs"/>
              </a:rPr>
              <a:t>Type of the ingested meal</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-The gastric tone</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 The pyloric function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 The psychological condition</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 Stomach: 2 to 4 hours.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 Hepatic flexure: 6 hours.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 The </a:t>
            </a:r>
            <a:r>
              <a:rPr kumimoji="0" lang="en-US" b="1" i="0" u="none" strike="noStrike" kern="0" cap="none" spc="0" normalizeH="0" baseline="0" noProof="0" dirty="0" err="1" smtClean="0">
                <a:ln>
                  <a:noFill/>
                </a:ln>
                <a:solidFill>
                  <a:schemeClr val="tx1"/>
                </a:solidFill>
                <a:effectLst/>
                <a:uLnTx/>
                <a:uFillTx/>
                <a:latin typeface="+mn-lt"/>
                <a:ea typeface="+mn-ea"/>
                <a:cs typeface="+mn-cs"/>
              </a:rPr>
              <a:t>splenic</a:t>
            </a:r>
            <a:r>
              <a:rPr kumimoji="0" lang="en-US" b="1" i="0" u="none" strike="noStrike" kern="0" cap="none" spc="0" normalizeH="0" baseline="0" noProof="0" dirty="0" smtClean="0">
                <a:ln>
                  <a:noFill/>
                </a:ln>
                <a:solidFill>
                  <a:schemeClr val="tx1"/>
                </a:solidFill>
                <a:effectLst/>
                <a:uLnTx/>
                <a:uFillTx/>
                <a:latin typeface="+mn-lt"/>
                <a:ea typeface="+mn-ea"/>
                <a:cs typeface="+mn-cs"/>
              </a:rPr>
              <a:t> flexure: 9 to 12 hours.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 The pelvic colon: 12 to 18 hours.</a:t>
            </a:r>
            <a:endParaRPr kumimoji="0" lang="en-US"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057400" y="2590800"/>
            <a:ext cx="7086600" cy="2895600"/>
          </a:xfrm>
          <a:prstGeom prst="rect">
            <a:avLst/>
          </a:prstGeom>
        </p:spPr>
        <p:txBody>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4800" b="1" i="0" u="none" strike="noStrike" kern="0" cap="none" spc="0" normalizeH="0" baseline="0" noProof="0" dirty="0" smtClean="0">
                <a:ln>
                  <a:noFill/>
                </a:ln>
                <a:solidFill>
                  <a:schemeClr val="accent2">
                    <a:lumMod val="75000"/>
                  </a:schemeClr>
                </a:solidFill>
                <a:effectLst>
                  <a:glow rad="228600">
                    <a:schemeClr val="accent5">
                      <a:satMod val="175000"/>
                      <a:alpha val="40000"/>
                    </a:schemeClr>
                  </a:glow>
                  <a:outerShdw blurRad="38100" dist="38100" dir="2700000" algn="tl">
                    <a:srgbClr val="000000">
                      <a:alpha val="43137"/>
                    </a:srgbClr>
                  </a:outerShdw>
                </a:effectLst>
                <a:uLnTx/>
                <a:uFillTx/>
                <a:latin typeface="+mj-lt"/>
                <a:ea typeface="+mj-ea"/>
                <a:cs typeface="+mj-cs"/>
              </a:rPr>
              <a:t>Sudden and Unexpected Death From</a:t>
            </a:r>
            <a:r>
              <a:rPr kumimoji="0" lang="en-US" sz="4800" b="0" i="0" u="none" strike="noStrike" kern="0" cap="none" spc="0" normalizeH="0" baseline="0" noProof="0" dirty="0" smtClean="0">
                <a:ln>
                  <a:noFill/>
                </a:ln>
                <a:solidFill>
                  <a:schemeClr val="accent2">
                    <a:lumMod val="75000"/>
                  </a:schemeClr>
                </a:solidFill>
                <a:effectLst>
                  <a:glow rad="228600">
                    <a:schemeClr val="accent5">
                      <a:satMod val="175000"/>
                      <a:alpha val="40000"/>
                    </a:schemeClr>
                  </a:glow>
                  <a:outerShdw blurRad="38100" dist="38100" dir="2700000" algn="tl">
                    <a:srgbClr val="000000">
                      <a:alpha val="43137"/>
                    </a:srgbClr>
                  </a:outerShdw>
                </a:effectLst>
                <a:uLnTx/>
                <a:uFillTx/>
                <a:latin typeface="+mj-lt"/>
                <a:ea typeface="+mj-ea"/>
                <a:cs typeface="+mj-cs"/>
              </a:rPr>
              <a:t/>
            </a:r>
            <a:br>
              <a:rPr kumimoji="0" lang="en-US" sz="4800" b="0" i="0" u="none" strike="noStrike" kern="0" cap="none" spc="0" normalizeH="0" baseline="0" noProof="0" dirty="0" smtClean="0">
                <a:ln>
                  <a:noFill/>
                </a:ln>
                <a:solidFill>
                  <a:schemeClr val="accent2">
                    <a:lumMod val="75000"/>
                  </a:schemeClr>
                </a:solidFill>
                <a:effectLst>
                  <a:glow rad="228600">
                    <a:schemeClr val="accent5">
                      <a:satMod val="175000"/>
                      <a:alpha val="40000"/>
                    </a:schemeClr>
                  </a:glow>
                  <a:outerShdw blurRad="38100" dist="38100" dir="2700000" algn="tl">
                    <a:srgbClr val="000000">
                      <a:alpha val="43137"/>
                    </a:srgbClr>
                  </a:outerShdw>
                </a:effectLst>
                <a:uLnTx/>
                <a:uFillTx/>
                <a:latin typeface="+mj-lt"/>
                <a:ea typeface="+mj-ea"/>
                <a:cs typeface="+mj-cs"/>
              </a:rPr>
            </a:br>
            <a:r>
              <a:rPr kumimoji="0" lang="en-US" sz="4800" b="1" i="0" u="none" strike="noStrike" kern="0" cap="none" spc="0" normalizeH="0" baseline="0" noProof="0" dirty="0" smtClean="0">
                <a:ln>
                  <a:noFill/>
                </a:ln>
                <a:solidFill>
                  <a:schemeClr val="accent2">
                    <a:lumMod val="75000"/>
                  </a:schemeClr>
                </a:solidFill>
                <a:effectLst>
                  <a:glow rad="228600">
                    <a:schemeClr val="accent5">
                      <a:satMod val="175000"/>
                      <a:alpha val="40000"/>
                    </a:schemeClr>
                  </a:glow>
                  <a:outerShdw blurRad="38100" dist="38100" dir="2700000" algn="tl">
                    <a:srgbClr val="000000">
                      <a:alpha val="43137"/>
                    </a:srgbClr>
                  </a:outerShdw>
                </a:effectLst>
                <a:uLnTx/>
                <a:uFillTx/>
                <a:latin typeface="+mj-lt"/>
                <a:ea typeface="+mj-ea"/>
                <a:cs typeface="+mj-cs"/>
              </a:rPr>
              <a:t>Natural Causes in Adults</a:t>
            </a:r>
            <a:endParaRPr kumimoji="0" lang="en-US" sz="4800" b="0" i="0" u="none" strike="noStrike" kern="0" cap="none" spc="0" normalizeH="0" baseline="0" noProof="0" dirty="0">
              <a:ln>
                <a:noFill/>
              </a:ln>
              <a:solidFill>
                <a:schemeClr val="accent2">
                  <a:lumMod val="75000"/>
                </a:schemeClr>
              </a:solidFill>
              <a:effectLst>
                <a:glow rad="228600">
                  <a:schemeClr val="accent5">
                    <a:satMod val="175000"/>
                    <a:alpha val="40000"/>
                  </a:schemeClr>
                </a:glow>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219200" y="1143000"/>
            <a:ext cx="7772400" cy="4800600"/>
          </a:xfrm>
          <a:prstGeom prst="rect">
            <a:avLst/>
          </a:prstGeom>
        </p:spPr>
        <p:txBody>
          <a:bodyPr/>
          <a:lstStyle/>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haroni" pitchFamily="2" charset="-79"/>
                <a:cs typeface="Aharoni" pitchFamily="2" charset="-79"/>
              </a:rPr>
              <a:t>The WHO definition of a sudden death is someone who dies within twenty four hours of symptoms appearing. Causes of sudden and unexpected death.</a:t>
            </a:r>
            <a:endParaRPr kumimoji="0" lang="en-US" sz="3200" b="1" i="0" u="none" strike="noStrike" kern="0" cap="none" spc="0" normalizeH="0" baseline="0" noProof="0" dirty="0">
              <a:ln>
                <a:noFill/>
              </a:ln>
              <a:solidFill>
                <a:schemeClr val="tx1"/>
              </a:solidFill>
              <a:effectLst/>
              <a:uLnTx/>
              <a:uFillTx/>
              <a:latin typeface="Aharoni" pitchFamily="2" charset="-79"/>
              <a:cs typeface="Aharoni" pitchFamily="2" charset="-79"/>
            </a:endParaRPr>
          </a:p>
        </p:txBody>
      </p:sp>
    </p:spTree>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descr="C:\Users\EGY LAP\Desktop\identi\inima-anatomie.jpg"/>
          <p:cNvPicPr>
            <a:picLocks noChangeAspect="1" noChangeArrowheads="1"/>
          </p:cNvPicPr>
          <p:nvPr/>
        </p:nvPicPr>
        <p:blipFill>
          <a:blip r:embed="rId3" cstate="print"/>
          <a:srcRect l="6764"/>
          <a:stretch>
            <a:fillRect/>
          </a:stretch>
        </p:blipFill>
        <p:spPr bwMode="auto">
          <a:xfrm>
            <a:off x="1295400" y="0"/>
            <a:ext cx="7848600" cy="6858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66800" y="228600"/>
            <a:ext cx="8305800" cy="990600"/>
          </a:xfrm>
          <a:prstGeom prst="rect">
            <a:avLst/>
          </a:prstGeom>
        </p:spPr>
        <p:txBody>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1-Sequelae of coronary occlusion: </a:t>
            </a:r>
            <a:endParaRPr kumimoji="0" lang="en-US" sz="4400" b="1" i="0" u="sng" strike="noStrike" kern="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371600" y="1295400"/>
            <a:ext cx="7315200" cy="51816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a) Coronary insufficiency</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b) Complications of </a:t>
            </a:r>
            <a:r>
              <a:rPr kumimoji="0" lang="en-US" sz="3200" b="1" i="0" u="none" strike="noStrike" kern="0" cap="none" spc="0" normalizeH="0" baseline="0" noProof="0" dirty="0" err="1" smtClean="0">
                <a:ln>
                  <a:noFill/>
                </a:ln>
                <a:solidFill>
                  <a:schemeClr val="tx1"/>
                </a:solidFill>
                <a:effectLst/>
                <a:uLnTx/>
                <a:uFillTx/>
                <a:latin typeface="Andalus" pitchFamily="18" charset="-78"/>
                <a:cs typeface="Andalus" pitchFamily="18" charset="-78"/>
              </a:rPr>
              <a:t>atheroma</a:t>
            </a:r>
            <a:endPar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endParaRP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a:t>
            </a:r>
            <a:r>
              <a:rPr kumimoji="0" lang="en-US" sz="3200" b="0" i="0" u="none" strike="noStrike" kern="0" cap="none" spc="0" normalizeH="0" baseline="0" noProof="0" dirty="0" err="1" smtClean="0">
                <a:ln>
                  <a:noFill/>
                </a:ln>
                <a:solidFill>
                  <a:schemeClr val="tx1"/>
                </a:solidFill>
                <a:effectLst/>
                <a:uLnTx/>
                <a:uFillTx/>
                <a:latin typeface="Andalus" pitchFamily="18" charset="-78"/>
                <a:cs typeface="Andalus" pitchFamily="18" charset="-78"/>
              </a:rPr>
              <a:t>i</a:t>
            </a: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Rupture of ulcerative </a:t>
            </a:r>
            <a:r>
              <a:rPr kumimoji="0" lang="en-US" sz="3200" b="0" i="0" u="none" strike="noStrike" kern="0" cap="none" spc="0" normalizeH="0" baseline="0" noProof="0" dirty="0" err="1" smtClean="0">
                <a:ln>
                  <a:noFill/>
                </a:ln>
                <a:solidFill>
                  <a:schemeClr val="tx1"/>
                </a:solidFill>
                <a:effectLst/>
                <a:uLnTx/>
                <a:uFillTx/>
                <a:latin typeface="Andalus" pitchFamily="18" charset="-78"/>
                <a:cs typeface="Andalus" pitchFamily="18" charset="-78"/>
              </a:rPr>
              <a:t>atheromatous</a:t>
            </a: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plaques.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ii)	Sub-</a:t>
            </a:r>
            <a:r>
              <a:rPr kumimoji="0" lang="en-US" sz="3200" b="0" i="0" u="none" strike="noStrike" kern="0" cap="none" spc="0" normalizeH="0" baseline="0" noProof="0" dirty="0" err="1" smtClean="0">
                <a:ln>
                  <a:noFill/>
                </a:ln>
                <a:solidFill>
                  <a:schemeClr val="tx1"/>
                </a:solidFill>
                <a:effectLst/>
                <a:uLnTx/>
                <a:uFillTx/>
                <a:latin typeface="Andalus" pitchFamily="18" charset="-78"/>
                <a:cs typeface="Andalus" pitchFamily="18" charset="-78"/>
              </a:rPr>
              <a:t>intimal</a:t>
            </a: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hemorrhage.</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iii)	Mural thrombus.</a:t>
            </a:r>
            <a:endParaRPr kumimoji="0" lang="en-US" sz="3200" b="0" i="0" u="none" strike="noStrike" kern="0" cap="none" spc="0" normalizeH="0" baseline="0" noProof="0" dirty="0">
              <a:ln>
                <a:noFill/>
              </a:ln>
              <a:solidFill>
                <a:schemeClr val="tx1"/>
              </a:solidFill>
              <a:effectLst/>
              <a:uLnTx/>
              <a:uFillTx/>
              <a:latin typeface="Andalus" pitchFamily="18" charset="-78"/>
              <a:cs typeface="Andalus" pitchFamily="18" charset="-78"/>
            </a:endParaRPr>
          </a:p>
        </p:txBody>
      </p:sp>
    </p:spTree>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19200" y="228600"/>
            <a:ext cx="7696200" cy="6096000"/>
          </a:xfrm>
          <a:prstGeom prst="rect">
            <a:avLst/>
          </a:prstGeom>
        </p:spPr>
        <p:txBody>
          <a:bodyPr/>
          <a:lstStyle/>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2- Hypertensive heart disease</a:t>
            </a:r>
          </a:p>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3- Aortic </a:t>
            </a:r>
            <a:r>
              <a:rPr kumimoji="0" lang="en-US" sz="3200" b="1" i="0" u="none" strike="noStrike" kern="0" cap="none" spc="0" normalizeH="0" baseline="0" noProof="0" dirty="0" err="1" smtClean="0">
                <a:ln>
                  <a:noFill/>
                </a:ln>
                <a:solidFill>
                  <a:schemeClr val="tx1"/>
                </a:solidFill>
                <a:effectLst/>
                <a:uLnTx/>
                <a:uFillTx/>
                <a:latin typeface="Andalus" pitchFamily="18" charset="-78"/>
                <a:cs typeface="Andalus" pitchFamily="18" charset="-78"/>
              </a:rPr>
              <a:t>stenosis</a:t>
            </a:r>
            <a:endPar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endParaRPr>
          </a:p>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4- Myocardial disease:</a:t>
            </a:r>
          </a:p>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a:t>
            </a:r>
          </a:p>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Primary myocardial disease:		</a:t>
            </a:r>
          </a:p>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 </a:t>
            </a:r>
            <a:r>
              <a:rPr kumimoji="0" lang="en-US" sz="3200" b="0" i="0" u="none" strike="noStrike" kern="0" cap="none" spc="0" normalizeH="0" baseline="0" noProof="0" dirty="0" err="1" smtClean="0">
                <a:ln>
                  <a:noFill/>
                </a:ln>
                <a:solidFill>
                  <a:schemeClr val="tx1"/>
                </a:solidFill>
                <a:effectLst/>
                <a:uLnTx/>
                <a:uFillTx/>
                <a:latin typeface="Andalus" pitchFamily="18" charset="-78"/>
                <a:cs typeface="Andalus" pitchFamily="18" charset="-78"/>
              </a:rPr>
              <a:t>Myocarditis</a:t>
            </a: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a:t>
            </a:r>
          </a:p>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 </a:t>
            </a:r>
            <a:r>
              <a:rPr kumimoji="0" lang="en-US" sz="3200" b="0" i="0" u="none" strike="noStrike" kern="0" cap="none" spc="0" normalizeH="0" baseline="0" noProof="0" dirty="0" err="1" smtClean="0">
                <a:ln>
                  <a:noFill/>
                </a:ln>
                <a:solidFill>
                  <a:schemeClr val="tx1"/>
                </a:solidFill>
                <a:effectLst/>
                <a:uLnTx/>
                <a:uFillTx/>
                <a:latin typeface="Andalus" pitchFamily="18" charset="-78"/>
                <a:cs typeface="Andalus" pitchFamily="18" charset="-78"/>
              </a:rPr>
              <a:t>Myocarditis</a:t>
            </a:r>
            <a:r>
              <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rPr>
              <a:t> of unknown </a:t>
            </a:r>
            <a:r>
              <a:rPr kumimoji="0" lang="en-US" sz="3200" b="0" i="0" u="none" strike="noStrike" kern="0" cap="none" spc="0" normalizeH="0" baseline="0" noProof="0" dirty="0" err="1" smtClean="0">
                <a:ln>
                  <a:noFill/>
                </a:ln>
                <a:solidFill>
                  <a:schemeClr val="tx1"/>
                </a:solidFill>
                <a:effectLst/>
                <a:uLnTx/>
                <a:uFillTx/>
                <a:latin typeface="Andalus" pitchFamily="18" charset="-78"/>
                <a:cs typeface="Andalus" pitchFamily="18" charset="-78"/>
              </a:rPr>
              <a:t>aetiology</a:t>
            </a:r>
            <a:endParaRPr kumimoji="0" lang="en-US" sz="3200" b="0" i="0" u="none" strike="noStrike" kern="0" cap="none" spc="0" normalizeH="0" baseline="0" noProof="0" dirty="0" smtClean="0">
              <a:ln>
                <a:noFill/>
              </a:ln>
              <a:solidFill>
                <a:schemeClr val="tx1"/>
              </a:solidFill>
              <a:effectLst/>
              <a:uLnTx/>
              <a:uFillTx/>
              <a:latin typeface="Andalus" pitchFamily="18" charset="-78"/>
              <a:cs typeface="Andalus" pitchFamily="18" charset="-78"/>
            </a:endParaRPr>
          </a:p>
          <a:p>
            <a:pPr marL="342900" marR="0" lvl="0" indent="-342900" algn="just" defTabSz="914400" eaLnBrk="1" fontAlgn="base" latinLnBrk="0" hangingPunct="1">
              <a:lnSpc>
                <a:spcPct val="100000"/>
              </a:lnSpc>
              <a:spcBef>
                <a:spcPct val="20000"/>
              </a:spcBef>
              <a:spcAft>
                <a:spcPct val="0"/>
              </a:spcAft>
              <a:buClr>
                <a:schemeClr val="tx2"/>
              </a:buClr>
              <a:buSzTx/>
              <a:buFont typeface="Wingdings" pitchFamily="2" charset="2"/>
              <a:buChar char="w"/>
              <a:tabLst/>
              <a:defRPr/>
            </a:pPr>
            <a:endParaRPr kumimoji="0" lang="en-US" sz="3200" b="1" i="1" u="none" strike="noStrike" kern="0" cap="none" spc="0" normalizeH="0" baseline="0" noProof="0" dirty="0" smtClean="0">
              <a:ln>
                <a:noFill/>
              </a:ln>
              <a:solidFill>
                <a:schemeClr val="tx1"/>
              </a:solidFill>
              <a:effectLst/>
              <a:uLnTx/>
              <a:uFillTx/>
              <a:latin typeface="Andalus" pitchFamily="18" charset="-78"/>
              <a:cs typeface="Andalus" pitchFamily="18" charset="-78"/>
            </a:endParaRPr>
          </a:p>
          <a:p>
            <a:pPr marL="342900" marR="0" lvl="0" indent="-342900" algn="just" defTabSz="914400" eaLnBrk="1" fontAlgn="base" latinLnBrk="0" hangingPunct="1">
              <a:lnSpc>
                <a:spcPct val="100000"/>
              </a:lnSpc>
              <a:spcBef>
                <a:spcPct val="20000"/>
              </a:spcBef>
              <a:spcAft>
                <a:spcPct val="0"/>
              </a:spcAft>
              <a:buClr>
                <a:schemeClr val="tx2"/>
              </a:buClr>
              <a:buSzTx/>
              <a:tabLst/>
              <a:defRPr/>
            </a:pPr>
            <a:r>
              <a:rPr kumimoji="0" lang="en-US" sz="3200" b="1" i="1" u="none" strike="noStrike" kern="0" cap="none" spc="0" normalizeH="0" baseline="0" noProof="0" dirty="0" smtClean="0">
                <a:ln>
                  <a:noFill/>
                </a:ln>
                <a:solidFill>
                  <a:schemeClr val="tx1"/>
                </a:solidFill>
                <a:effectLst/>
                <a:uLnTx/>
                <a:uFillTx/>
                <a:latin typeface="Andalus" pitchFamily="18" charset="-78"/>
                <a:cs typeface="Andalus" pitchFamily="18" charset="-78"/>
              </a:rPr>
              <a:t>5- Diseases of arteries</a:t>
            </a:r>
            <a:endParaRPr kumimoji="0" lang="en-US" sz="3200" b="0" i="0" u="none" strike="noStrike" kern="0" cap="none" spc="0" normalizeH="0" baseline="0" noProof="0" dirty="0">
              <a:ln>
                <a:noFill/>
              </a:ln>
              <a:solidFill>
                <a:schemeClr val="tx1"/>
              </a:solidFill>
              <a:effectLst/>
              <a:uLnTx/>
              <a:uFillTx/>
              <a:latin typeface="Andalus" pitchFamily="18" charset="-78"/>
              <a:cs typeface="Andalus" pitchFamily="18" charset="-78"/>
            </a:endParaRPr>
          </a:p>
        </p:txBody>
      </p:sp>
    </p:spTree>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371600" y="381000"/>
            <a:ext cx="7772400" cy="9144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II- Causes in the C.N.S.:</a:t>
            </a:r>
            <a:endParaRPr kumimoji="0" lang="en-US" sz="4400" b="1" i="0" u="none" strike="noStrike" kern="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371600" y="1676400"/>
            <a:ext cx="7772400" cy="4419600"/>
          </a:xfrm>
          <a:prstGeom prst="rect">
            <a:avLst/>
          </a:prstGeom>
        </p:spPr>
        <p:txBody>
          <a:bodyPr/>
          <a:lstStyle/>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1- Intracranial hemorrhage ‘apoplexy’.</a:t>
            </a:r>
          </a:p>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2- Fulminating infection.</a:t>
            </a:r>
          </a:p>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3- Tumors or abscess.</a:t>
            </a:r>
          </a:p>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4- Epilepsy.</a:t>
            </a:r>
            <a:endParaRPr kumimoji="0" lang="en-US" sz="3200" b="1" i="0" u="none" strike="noStrike" kern="0" cap="none" spc="0" normalizeH="0" baseline="0" noProof="0" dirty="0">
              <a:ln>
                <a:noFill/>
              </a:ln>
              <a:solidFill>
                <a:schemeClr val="tx1"/>
              </a:solidFill>
              <a:effectLst/>
              <a:uLnTx/>
              <a:uFillTx/>
              <a:latin typeface="Andalus" pitchFamily="18" charset="-78"/>
              <a:cs typeface="Andalus" pitchFamily="18" charset="-78"/>
            </a:endParaRPr>
          </a:p>
        </p:txBody>
      </p:sp>
    </p:spTree>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66800" y="228600"/>
            <a:ext cx="8305800" cy="1143000"/>
          </a:xfrm>
          <a:prstGeom prst="rect">
            <a:avLst/>
          </a:prstGeom>
        </p:spPr>
        <p:txBody>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Ill- Causes in respiratory system:</a:t>
            </a:r>
            <a:endParaRPr kumimoji="0" lang="en-US" sz="4400" b="0" i="0" u="sng" strike="noStrike" kern="0" cap="none" spc="0" normalizeH="0" baseline="0" noProof="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990600" y="1447800"/>
            <a:ext cx="7772400" cy="4419600"/>
          </a:xfrm>
          <a:prstGeom prst="rect">
            <a:avLst/>
          </a:prstGeom>
        </p:spPr>
        <p:txBody>
          <a:bodyPr/>
          <a:lstStyle/>
          <a:p>
            <a:pPr marL="342900" marR="0" lvl="0" indent="-342900" algn="just" defTabSz="914400" eaLnBrk="1" fontAlgn="base" latinLnBrk="0" hangingPunct="1">
              <a:lnSpc>
                <a:spcPct val="200000"/>
              </a:lnSpc>
              <a:spcBef>
                <a:spcPct val="20000"/>
              </a:spcBef>
              <a:spcAft>
                <a:spcPct val="0"/>
              </a:spcAft>
              <a:buClr>
                <a:schemeClr val="tx2"/>
              </a:buClr>
              <a:buSzTx/>
              <a:buFont typeface="Wingdings" pitchFamily="2" charset="2"/>
              <a:buChar char="w"/>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1- Pulmonary embolism.</a:t>
            </a:r>
          </a:p>
          <a:p>
            <a:pPr marL="342900" marR="0" lvl="0" indent="-342900" algn="just" defTabSz="914400" eaLnBrk="1" fontAlgn="base" latinLnBrk="0" hangingPunct="1">
              <a:lnSpc>
                <a:spcPct val="200000"/>
              </a:lnSpc>
              <a:spcBef>
                <a:spcPct val="20000"/>
              </a:spcBef>
              <a:spcAft>
                <a:spcPct val="0"/>
              </a:spcAft>
              <a:buClr>
                <a:schemeClr val="tx2"/>
              </a:buClr>
              <a:buSzTx/>
              <a:buFont typeface="Wingdings" pitchFamily="2" charset="2"/>
              <a:buChar char="w"/>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2-Acute </a:t>
            </a:r>
            <a:r>
              <a:rPr kumimoji="0" lang="en-US" sz="3200" b="1" i="0" u="none" strike="noStrike" kern="0" cap="none" spc="0" normalizeH="0" baseline="0" noProof="0" dirty="0" err="1" smtClean="0">
                <a:ln>
                  <a:noFill/>
                </a:ln>
                <a:solidFill>
                  <a:schemeClr val="tx1"/>
                </a:solidFill>
                <a:effectLst/>
                <a:uLnTx/>
                <a:uFillTx/>
                <a:latin typeface="Andalus" pitchFamily="18" charset="-78"/>
                <a:cs typeface="Andalus" pitchFamily="18" charset="-78"/>
              </a:rPr>
              <a:t>oedema</a:t>
            </a: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a:t>
            </a:r>
          </a:p>
          <a:p>
            <a:pPr marL="342900" marR="0" lvl="0" indent="-342900" algn="just" defTabSz="914400" eaLnBrk="1" fontAlgn="base" latinLnBrk="0" hangingPunct="1">
              <a:lnSpc>
                <a:spcPct val="200000"/>
              </a:lnSpc>
              <a:spcBef>
                <a:spcPct val="20000"/>
              </a:spcBef>
              <a:spcAft>
                <a:spcPct val="0"/>
              </a:spcAft>
              <a:buClr>
                <a:schemeClr val="tx2"/>
              </a:buClr>
              <a:buSzTx/>
              <a:buFont typeface="Wingdings" pitchFamily="2" charset="2"/>
              <a:buChar char="w"/>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3- Acute fulminating infection.</a:t>
            </a:r>
          </a:p>
          <a:p>
            <a:pPr marL="342900" marR="0" lvl="0" indent="-342900" algn="just" defTabSz="914400" eaLnBrk="1" fontAlgn="base" latinLnBrk="0" hangingPunct="1">
              <a:lnSpc>
                <a:spcPct val="200000"/>
              </a:lnSpc>
              <a:spcBef>
                <a:spcPct val="20000"/>
              </a:spcBef>
              <a:spcAft>
                <a:spcPct val="0"/>
              </a:spcAft>
              <a:buClr>
                <a:schemeClr val="tx2"/>
              </a:buClr>
              <a:buSzTx/>
              <a:buFont typeface="Wingdings" pitchFamily="2" charset="2"/>
              <a:buChar char="w"/>
              <a:tabLst/>
              <a:defRPr/>
            </a:pPr>
            <a:r>
              <a:rPr kumimoji="0" lang="en-US" sz="3200" b="1" i="0" u="none" strike="noStrike" kern="0" cap="none" spc="0" normalizeH="0" baseline="0" noProof="0" dirty="0" smtClean="0">
                <a:ln>
                  <a:noFill/>
                </a:ln>
                <a:solidFill>
                  <a:schemeClr val="tx1"/>
                </a:solidFill>
                <a:effectLst/>
                <a:uLnTx/>
                <a:uFillTx/>
                <a:latin typeface="Andalus" pitchFamily="18" charset="-78"/>
                <a:cs typeface="Andalus" pitchFamily="18" charset="-78"/>
              </a:rPr>
              <a:t>4- Bronchial asthma.</a:t>
            </a:r>
            <a:endParaRPr kumimoji="0" lang="en-US" sz="3200" b="1" i="0" u="none" strike="noStrike" kern="0" cap="none" spc="0" normalizeH="0" baseline="0" noProof="0" dirty="0">
              <a:ln>
                <a:noFill/>
              </a:ln>
              <a:solidFill>
                <a:schemeClr val="tx1"/>
              </a:solidFill>
              <a:effectLst/>
              <a:uLnTx/>
              <a:uFillTx/>
              <a:latin typeface="Andalus" pitchFamily="18" charset="-78"/>
              <a:cs typeface="Andalus" pitchFamily="18" charset="-78"/>
            </a:endParaRPr>
          </a:p>
        </p:txBody>
      </p:sp>
    </p:spTree>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19200" y="228600"/>
            <a:ext cx="7696200" cy="64008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Andalus" pitchFamily="18" charset="-78"/>
                <a:cs typeface="Andalus" pitchFamily="18" charset="-78"/>
              </a:rPr>
              <a:t>IV)- </a:t>
            </a:r>
            <a:r>
              <a:rPr kumimoji="0" lang="en-US" sz="32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Andalus" pitchFamily="18" charset="-78"/>
                <a:cs typeface="Andalus" pitchFamily="18" charset="-78"/>
              </a:rPr>
              <a:t>Causes </a:t>
            </a:r>
            <a:r>
              <a:rPr kumimoji="0" lang="en-US" sz="32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Andalus" pitchFamily="18" charset="-78"/>
                <a:cs typeface="Andalus" pitchFamily="18" charset="-78"/>
              </a:rPr>
              <a:t>in gastro-intestinal tract:</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Acute hemorrhagic pancreatitis, </a:t>
            </a:r>
            <a:r>
              <a:rPr kumimoji="0" lang="en-US" b="1" i="0" u="none" strike="noStrike" kern="0" cap="none" spc="0" normalizeH="0" baseline="0" noProof="0" dirty="0" err="1" smtClean="0">
                <a:ln>
                  <a:noFill/>
                </a:ln>
                <a:solidFill>
                  <a:schemeClr val="tx1"/>
                </a:solidFill>
                <a:effectLst/>
                <a:uLnTx/>
                <a:uFillTx/>
                <a:latin typeface="Andalus" pitchFamily="18" charset="-78"/>
                <a:cs typeface="Andalus" pitchFamily="18" charset="-78"/>
              </a:rPr>
              <a:t>biliary</a:t>
            </a: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or intestinal obstruction, acute appendicitis, rupture gut, hemorrhage due to carcinoma or </a:t>
            </a:r>
            <a:r>
              <a:rPr kumimoji="0" lang="en-US" b="1" i="0" u="none" strike="noStrike" kern="0" cap="none" spc="0" normalizeH="0" baseline="0" noProof="0" dirty="0" err="1" smtClean="0">
                <a:ln>
                  <a:noFill/>
                </a:ln>
                <a:solidFill>
                  <a:schemeClr val="tx1"/>
                </a:solidFill>
                <a:effectLst/>
                <a:uLnTx/>
                <a:uFillTx/>
                <a:latin typeface="Andalus" pitchFamily="18" charset="-78"/>
                <a:cs typeface="Andalus" pitchFamily="18" charset="-78"/>
              </a:rPr>
              <a:t>varices</a:t>
            </a: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Andalus" pitchFamily="18" charset="-78"/>
                <a:cs typeface="Andalus" pitchFamily="18" charset="-78"/>
              </a:rPr>
              <a:t>V)- Causes in </a:t>
            </a:r>
            <a:r>
              <a:rPr kumimoji="0" lang="en-US" sz="3200" b="1" i="1" u="sng" strike="noStrike" kern="0" cap="none" spc="0" normalizeH="0" baseline="0" noProof="0" dirty="0" err="1" smtClean="0">
                <a:ln>
                  <a:noFill/>
                </a:ln>
                <a:solidFill>
                  <a:schemeClr val="accent2">
                    <a:lumMod val="75000"/>
                  </a:schemeClr>
                </a:solidFill>
                <a:effectLst>
                  <a:outerShdw blurRad="38100" dist="38100" dir="2700000" algn="tl">
                    <a:srgbClr val="000000">
                      <a:alpha val="43137"/>
                    </a:srgbClr>
                  </a:outerShdw>
                </a:effectLst>
                <a:uLnTx/>
                <a:uFillTx/>
                <a:latin typeface="Andalus" pitchFamily="18" charset="-78"/>
                <a:cs typeface="Andalus" pitchFamily="18" charset="-78"/>
              </a:rPr>
              <a:t>uro</a:t>
            </a:r>
            <a:r>
              <a:rPr kumimoji="0" lang="en-US" sz="32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Andalus" pitchFamily="18" charset="-78"/>
                <a:cs typeface="Andalus" pitchFamily="18" charset="-78"/>
              </a:rPr>
              <a:t>-genital system:</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Ruptured ectopic gestation, twisted ovarian cyst, uremia and </a:t>
            </a:r>
            <a:r>
              <a:rPr kumimoji="0" lang="en-US" b="1" i="0" u="none" strike="noStrike" kern="0" cap="none" spc="0" normalizeH="0" baseline="0" noProof="0" dirty="0" err="1" smtClean="0">
                <a:ln>
                  <a:noFill/>
                </a:ln>
                <a:solidFill>
                  <a:schemeClr val="tx1"/>
                </a:solidFill>
                <a:effectLst/>
                <a:uLnTx/>
                <a:uFillTx/>
                <a:latin typeface="Andalus" pitchFamily="18" charset="-78"/>
                <a:cs typeface="Andalus" pitchFamily="18" charset="-78"/>
              </a:rPr>
              <a:t>eclampsia</a:t>
            </a: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3200" b="1" i="1"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Andalus" pitchFamily="18" charset="-78"/>
                <a:cs typeface="Andalus" pitchFamily="18" charset="-78"/>
              </a:rPr>
              <a:t>VI) Miscellaneous causes:</a:t>
            </a:r>
          </a:p>
          <a:p>
            <a:pPr marL="342900" marR="0" lvl="0" indent="-342900" algn="just" defTabSz="914400" eaLnBrk="1" fontAlgn="base" latinLnBrk="0" hangingPunct="1">
              <a:lnSpc>
                <a:spcPct val="150000"/>
              </a:lnSpc>
              <a:spcBef>
                <a:spcPct val="20000"/>
              </a:spcBef>
              <a:spcAft>
                <a:spcPct val="0"/>
              </a:spcAft>
              <a:buClr>
                <a:schemeClr val="tx2"/>
              </a:buClr>
              <a:buSzTx/>
              <a:buFont typeface="Wingdings" pitchFamily="2" charset="2"/>
              <a:buChar char="w"/>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Metabolic disorders, fevers, blood diseases.</a:t>
            </a:r>
            <a:endParaRPr kumimoji="0" lang="en-US" b="1" i="0" u="none" strike="noStrike" kern="0" cap="none" spc="0" normalizeH="0" baseline="0" noProof="0" dirty="0">
              <a:ln>
                <a:noFill/>
              </a:ln>
              <a:solidFill>
                <a:schemeClr val="tx1"/>
              </a:solidFill>
              <a:effectLst/>
              <a:uLnTx/>
              <a:uFillTx/>
              <a:latin typeface="Andalus" pitchFamily="18" charset="-78"/>
              <a:cs typeface="Andalus" pitchFamily="18" charset="-78"/>
            </a:endParaRPr>
          </a:p>
        </p:txBody>
      </p:sp>
    </p:spTree>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ctrTitle" sz="quarter"/>
          </p:nvPr>
        </p:nvSpPr>
        <p:spPr>
          <a:xfrm>
            <a:off x="2590800" y="990600"/>
            <a:ext cx="6705600" cy="2286000"/>
          </a:xfrm>
        </p:spPr>
        <p:txBody>
          <a:bodyPr/>
          <a:lstStyle/>
          <a:p>
            <a:pPr rtl="0"/>
            <a:r>
              <a:rPr lang="en-US" sz="5400" b="1" i="1" dirty="0">
                <a:solidFill>
                  <a:schemeClr val="accent2">
                    <a:lumMod val="75000"/>
                  </a:schemeClr>
                </a:solidFill>
                <a:effectLst>
                  <a:glow rad="139700">
                    <a:schemeClr val="accent4">
                      <a:satMod val="175000"/>
                      <a:alpha val="40000"/>
                    </a:schemeClr>
                  </a:glow>
                  <a:outerShdw blurRad="38100" dist="38100" dir="2700000" algn="tl">
                    <a:srgbClr val="000000"/>
                  </a:outerShdw>
                </a:effectLst>
              </a:rPr>
              <a:t>Sudden Infant Death Syndrome</a:t>
            </a:r>
            <a:r>
              <a:rPr lang="en-US" sz="5400" b="1" dirty="0">
                <a:solidFill>
                  <a:schemeClr val="accent2">
                    <a:lumMod val="75000"/>
                  </a:schemeClr>
                </a:solidFill>
                <a:effectLst>
                  <a:glow rad="139700">
                    <a:schemeClr val="accent4">
                      <a:satMod val="175000"/>
                      <a:alpha val="40000"/>
                    </a:schemeClr>
                  </a:glow>
                  <a:outerShdw blurRad="38100" dist="38100" dir="2700000" algn="tl">
                    <a:srgbClr val="000000"/>
                  </a:outerShdw>
                </a:effectLst>
              </a:rPr>
              <a:t/>
            </a:r>
            <a:br>
              <a:rPr lang="en-US" sz="5400" b="1" dirty="0">
                <a:solidFill>
                  <a:schemeClr val="accent2">
                    <a:lumMod val="75000"/>
                  </a:schemeClr>
                </a:solidFill>
                <a:effectLst>
                  <a:glow rad="139700">
                    <a:schemeClr val="accent4">
                      <a:satMod val="175000"/>
                      <a:alpha val="40000"/>
                    </a:schemeClr>
                  </a:glow>
                  <a:outerShdw blurRad="38100" dist="38100" dir="2700000" algn="tl">
                    <a:srgbClr val="000000"/>
                  </a:outerShdw>
                </a:effectLst>
              </a:rPr>
            </a:br>
            <a:r>
              <a:rPr lang="en-US" sz="5400" b="1" i="1" dirty="0">
                <a:solidFill>
                  <a:schemeClr val="accent2">
                    <a:lumMod val="75000"/>
                  </a:schemeClr>
                </a:solidFill>
                <a:effectLst>
                  <a:glow rad="139700">
                    <a:schemeClr val="accent4">
                      <a:satMod val="175000"/>
                      <a:alpha val="40000"/>
                    </a:schemeClr>
                  </a:glow>
                  <a:outerShdw blurRad="38100" dist="38100" dir="2700000" algn="tl">
                    <a:srgbClr val="000000"/>
                  </a:outerShdw>
                </a:effectLst>
              </a:rPr>
              <a:t>(SIDS)</a:t>
            </a:r>
            <a:r>
              <a:rPr lang="en-US" sz="5400" b="1" dirty="0">
                <a:solidFill>
                  <a:schemeClr val="accent2">
                    <a:lumMod val="75000"/>
                  </a:schemeClr>
                </a:solidFill>
                <a:effectLst>
                  <a:glow rad="139700">
                    <a:schemeClr val="accent4">
                      <a:satMod val="175000"/>
                      <a:alpha val="40000"/>
                    </a:schemeClr>
                  </a:glow>
                  <a:outerShdw blurRad="38100" dist="38100" dir="2700000" algn="tl">
                    <a:srgbClr val="000000"/>
                  </a:outerShdw>
                </a:effectLst>
              </a:rPr>
              <a:t> </a:t>
            </a:r>
          </a:p>
        </p:txBody>
      </p:sp>
      <p:pic>
        <p:nvPicPr>
          <p:cNvPr id="50181" name="Picture 5" descr="NOAHblanket2">
            <a:hlinkClick r:id="rId3"/>
          </p:cNvPr>
          <p:cNvPicPr>
            <a:picLocks noChangeAspect="1" noChangeArrowheads="1"/>
          </p:cNvPicPr>
          <p:nvPr/>
        </p:nvPicPr>
        <p:blipFill>
          <a:blip r:embed="rId4" cstate="print"/>
          <a:srcRect/>
          <a:stretch>
            <a:fillRect/>
          </a:stretch>
        </p:blipFill>
        <p:spPr bwMode="auto">
          <a:xfrm>
            <a:off x="4038600" y="3810000"/>
            <a:ext cx="4724400" cy="2682875"/>
          </a:xfrm>
          <a:prstGeom prst="rect">
            <a:avLst/>
          </a:prstGeom>
          <a:noFill/>
        </p:spPr>
      </p:pic>
    </p:spTree>
  </p:cSld>
  <p:clrMapOvr>
    <a:masterClrMapping/>
  </p:clrMapOvr>
  <p:transition spd="slow">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19200" y="-152400"/>
            <a:ext cx="7696200" cy="6781800"/>
          </a:xfrm>
          <a:prstGeom prst="rect">
            <a:avLst/>
          </a:prstGeom>
        </p:spPr>
        <p:txBody>
          <a:bodyPr/>
          <a:lstStyle/>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Definition:</a:t>
            </a:r>
          </a:p>
          <a:p>
            <a:pPr marL="342900" marR="0" lvl="0" indent="-342900" algn="just" defTabSz="914400" eaLnBrk="1" fontAlgn="base" latinLnBrk="0" hangingPunct="1">
              <a:lnSpc>
                <a:spcPct val="200000"/>
              </a:lnSpc>
              <a:spcBef>
                <a:spcPct val="20000"/>
              </a:spcBef>
              <a:spcAft>
                <a:spcPct val="0"/>
              </a:spcAft>
              <a:buClr>
                <a:schemeClr val="tx2"/>
              </a:buClr>
              <a:buSzTx/>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Sudden infant death syndrome ‘SIDS’ is defined as, the sudden death of an infant which is unexpected by history and in whom a thorough autopsy fails to reveal an adequate cause of death. ‘Cot death’ or ‘Crib death’.</a:t>
            </a:r>
            <a:endParaRPr kumimoji="0" lang="en-US" sz="3200"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01" name="Picture 5" descr="crib">
            <a:hlinkClick r:id="rId3"/>
          </p:cNvPr>
          <p:cNvPicPr>
            <a:picLocks noChangeAspect="1" noChangeArrowheads="1"/>
          </p:cNvPicPr>
          <p:nvPr/>
        </p:nvPicPr>
        <p:blipFill>
          <a:blip r:embed="rId4" cstate="print"/>
          <a:srcRect/>
          <a:stretch>
            <a:fillRect/>
          </a:stretch>
        </p:blipFill>
        <p:spPr bwMode="auto">
          <a:xfrm>
            <a:off x="1447800" y="1676400"/>
            <a:ext cx="3505200" cy="3386139"/>
          </a:xfrm>
          <a:prstGeom prst="rect">
            <a:avLst/>
          </a:prstGeom>
          <a:noFill/>
        </p:spPr>
      </p:pic>
      <p:pic>
        <p:nvPicPr>
          <p:cNvPr id="208903" name="Picture 7" descr="Family_Tristan"/>
          <p:cNvPicPr>
            <a:picLocks noChangeAspect="1" noChangeArrowheads="1"/>
          </p:cNvPicPr>
          <p:nvPr/>
        </p:nvPicPr>
        <p:blipFill>
          <a:blip r:embed="rId5" cstate="print"/>
          <a:srcRect/>
          <a:stretch>
            <a:fillRect/>
          </a:stretch>
        </p:blipFill>
        <p:spPr bwMode="auto">
          <a:xfrm>
            <a:off x="5257800" y="1752600"/>
            <a:ext cx="3200400" cy="3219450"/>
          </a:xfrm>
          <a:prstGeom prst="rect">
            <a:avLst/>
          </a:prstGeom>
          <a:noFill/>
        </p:spPr>
      </p:pic>
    </p:spTree>
  </p:cSld>
  <p:clrMapOvr>
    <a:masterClrMapping/>
  </p:clrMapOvr>
  <p:transition spd="slow">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19200" y="0"/>
            <a:ext cx="7924800" cy="66294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600" b="1" i="0" u="none" strike="noStrike" kern="0" cap="none" spc="0" normalizeH="0" baseline="0" noProof="0" dirty="0" smtClean="0">
                <a:ln>
                  <a:noFill/>
                </a:ln>
                <a:solidFill>
                  <a:schemeClr val="tx1"/>
                </a:solidFill>
                <a:effectLst/>
                <a:uLnTx/>
                <a:uFillTx/>
                <a:latin typeface="Andalus" pitchFamily="18" charset="-78"/>
                <a:cs typeface="Andalus" pitchFamily="18" charset="-78"/>
              </a:rPr>
              <a:t>1-	The accepted age range is between 2 weeks and 2 years.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600" b="1" i="0" u="none" strike="noStrike" kern="0" cap="none" spc="0" normalizeH="0" baseline="0" noProof="0" dirty="0" smtClean="0">
                <a:ln>
                  <a:noFill/>
                </a:ln>
                <a:solidFill>
                  <a:schemeClr val="tx1"/>
                </a:solidFill>
                <a:effectLst/>
                <a:uLnTx/>
                <a:uFillTx/>
                <a:latin typeface="Andalus" pitchFamily="18" charset="-78"/>
                <a:cs typeface="Andalus" pitchFamily="18" charset="-78"/>
              </a:rPr>
              <a:t>2-	More common in males.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600" b="1" i="0" u="none" strike="noStrike" kern="0" cap="none" spc="0" normalizeH="0" baseline="0" noProof="0" dirty="0" smtClean="0">
                <a:ln>
                  <a:noFill/>
                </a:ln>
                <a:solidFill>
                  <a:schemeClr val="tx1"/>
                </a:solidFill>
                <a:effectLst/>
                <a:uLnTx/>
                <a:uFillTx/>
                <a:latin typeface="Andalus" pitchFamily="18" charset="-78"/>
                <a:cs typeface="Andalus" pitchFamily="18" charset="-78"/>
              </a:rPr>
              <a:t>3-	The incidence is markedly greater in one of a twin pair, whether identical or not.</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600" b="1" i="0" u="none" strike="noStrike" kern="0" cap="none" spc="0" normalizeH="0" baseline="0" noProof="0" dirty="0" smtClean="0">
                <a:ln>
                  <a:noFill/>
                </a:ln>
                <a:solidFill>
                  <a:schemeClr val="tx1"/>
                </a:solidFill>
                <a:effectLst/>
                <a:uLnTx/>
                <a:uFillTx/>
                <a:latin typeface="Andalus" pitchFamily="18" charset="-78"/>
                <a:cs typeface="Andalus" pitchFamily="18" charset="-78"/>
              </a:rPr>
              <a:t>4-	‘SIDS’ is far more common in the colder and wetter months.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600" b="1" i="0" u="none" strike="noStrike" kern="0" cap="none" spc="0" normalizeH="0" baseline="0" noProof="0" dirty="0" smtClean="0">
                <a:ln>
                  <a:noFill/>
                </a:ln>
                <a:solidFill>
                  <a:schemeClr val="tx1"/>
                </a:solidFill>
                <a:effectLst/>
                <a:uLnTx/>
                <a:uFillTx/>
                <a:latin typeface="Andalus" pitchFamily="18" charset="-78"/>
                <a:cs typeface="Andalus" pitchFamily="18" charset="-78"/>
              </a:rPr>
              <a:t>5-</a:t>
            </a:r>
            <a:r>
              <a:rPr kumimoji="0" lang="en-US" sz="2600" b="1" i="1" u="none" strike="noStrike" kern="0" cap="none" spc="0" normalizeH="0" baseline="0" noProof="0" dirty="0" smtClean="0">
                <a:ln>
                  <a:noFill/>
                </a:ln>
                <a:solidFill>
                  <a:schemeClr val="tx1"/>
                </a:solidFill>
                <a:effectLst/>
                <a:uLnTx/>
                <a:uFillTx/>
                <a:latin typeface="Andalus" pitchFamily="18" charset="-78"/>
                <a:cs typeface="Andalus" pitchFamily="18" charset="-78"/>
              </a:rPr>
              <a:t>	</a:t>
            </a:r>
            <a:r>
              <a:rPr kumimoji="0" lang="en-US" sz="2600" b="1" i="0" u="none" strike="noStrike" kern="0" cap="none" spc="0" normalizeH="0" baseline="0" noProof="0" dirty="0" smtClean="0">
                <a:ln>
                  <a:noFill/>
                </a:ln>
                <a:solidFill>
                  <a:schemeClr val="tx1"/>
                </a:solidFill>
                <a:effectLst/>
                <a:uLnTx/>
                <a:uFillTx/>
                <a:latin typeface="Andalus" pitchFamily="18" charset="-78"/>
                <a:cs typeface="Andalus" pitchFamily="18" charset="-78"/>
              </a:rPr>
              <a:t>A higher incidence occurs in low socioeconomic classes.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sz="2600" b="1" i="0" u="none" strike="noStrike" kern="0" cap="none" spc="0" normalizeH="0" baseline="0" noProof="0" dirty="0" smtClean="0">
                <a:ln>
                  <a:noFill/>
                </a:ln>
                <a:solidFill>
                  <a:schemeClr val="tx1"/>
                </a:solidFill>
                <a:effectLst/>
                <a:uLnTx/>
                <a:uFillTx/>
                <a:latin typeface="Andalus" pitchFamily="18" charset="-78"/>
                <a:cs typeface="Andalus" pitchFamily="18" charset="-78"/>
              </a:rPr>
              <a:t>6- The great majority of these infants are found dead between midnight and 6 a.m. </a:t>
            </a:r>
            <a:endParaRPr kumimoji="0" lang="en-US" sz="2600" b="1" i="0" u="none" strike="noStrike" kern="0" cap="none" spc="0" normalizeH="0" baseline="0" noProof="0" dirty="0">
              <a:ln>
                <a:noFill/>
              </a:ln>
              <a:solidFill>
                <a:schemeClr val="tx1"/>
              </a:solidFill>
              <a:effectLst/>
              <a:uLnTx/>
              <a:uFillTx/>
              <a:latin typeface="Andalus" pitchFamily="18" charset="-78"/>
              <a:cs typeface="Andalus" pitchFamily="18" charset="-78"/>
            </a:endParaRPr>
          </a:p>
        </p:txBody>
      </p:sp>
    </p:spTree>
  </p:cSld>
  <p:clrMapOvr>
    <a:masterClrMapping/>
  </p:clrMapOvr>
  <p:transition spd="slow">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524000" y="76200"/>
            <a:ext cx="7772400" cy="914400"/>
          </a:xfrm>
          <a:prstGeom prst="rect">
            <a:avLst/>
          </a:prstGeom>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4400" b="1" i="0" u="sng" strike="noStrike" kern="0" cap="none" spc="0" normalizeH="0" baseline="0" noProof="0" dirty="0" smtClean="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rPr>
              <a:t>Theories: </a:t>
            </a:r>
            <a:endParaRPr kumimoji="0" lang="en-US" sz="4400" b="1" i="0" u="sng" strike="noStrike" kern="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mj-lt"/>
              <a:ea typeface="+mj-ea"/>
              <a:cs typeface="+mj-cs"/>
            </a:endParaRPr>
          </a:p>
        </p:txBody>
      </p:sp>
      <p:sp>
        <p:nvSpPr>
          <p:cNvPr id="3" name="Rectangle 3"/>
          <p:cNvSpPr txBox="1">
            <a:spLocks noChangeArrowheads="1"/>
          </p:cNvSpPr>
          <p:nvPr/>
        </p:nvSpPr>
        <p:spPr>
          <a:xfrm>
            <a:off x="1295400" y="914400"/>
            <a:ext cx="7391400" cy="5562600"/>
          </a:xfrm>
          <a:prstGeom prst="rect">
            <a:avLst/>
          </a:prstGeom>
        </p:spPr>
        <p:txBody>
          <a:bodyPr/>
          <a:lstStyle/>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Allergy to cows milk or house-mites.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bg2">
                    <a:lumMod val="75000"/>
                  </a:schemeClr>
                </a:solidFill>
                <a:effectLst/>
                <a:uLnTx/>
                <a:uFillTx/>
                <a:latin typeface="Andalus" pitchFamily="18" charset="-78"/>
                <a:cs typeface="Andalus" pitchFamily="18" charset="-78"/>
              </a:rPr>
              <a:t>-  Prolonged sleep apnea.	</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Botulism.</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Spinal hemorrhages.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Muscle </a:t>
            </a:r>
            <a:r>
              <a:rPr kumimoji="0" lang="en-US" b="1" i="0" u="none" strike="noStrike" kern="0" cap="none" spc="0" normalizeH="0" baseline="0" noProof="0" dirty="0" err="1" smtClean="0">
                <a:ln>
                  <a:noFill/>
                </a:ln>
                <a:solidFill>
                  <a:schemeClr val="tx1"/>
                </a:solidFill>
                <a:effectLst/>
                <a:uLnTx/>
                <a:uFillTx/>
                <a:latin typeface="Andalus" pitchFamily="18" charset="-78"/>
                <a:cs typeface="Andalus" pitchFamily="18" charset="-78"/>
              </a:rPr>
              <a:t>hypotonia</a:t>
            </a: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Liver enzyme, selenium or vitamin E deficiencies.</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Carbon monoxide or dioxide poisoning.</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Hyperthermia or hypothermia.</a:t>
            </a:r>
          </a:p>
          <a:p>
            <a:pPr marL="342900" marR="0" lvl="0" indent="-342900" algn="just" defTabSz="914400" eaLnBrk="1" fontAlgn="base" latinLnBrk="0" hangingPunct="1">
              <a:lnSpc>
                <a:spcPct val="150000"/>
              </a:lnSpc>
              <a:spcBef>
                <a:spcPct val="20000"/>
              </a:spcBef>
              <a:spcAft>
                <a:spcPct val="0"/>
              </a:spcAft>
              <a:buClr>
                <a:schemeClr val="tx2"/>
              </a:buClr>
              <a:buSzTx/>
              <a:tabLst/>
              <a:defRPr/>
            </a:pPr>
            <a:r>
              <a:rPr kumimoji="0" lang="en-US" b="1" i="0" u="none" strike="noStrike" kern="0" cap="none" spc="0" normalizeH="0" baseline="0" noProof="0" dirty="0" smtClean="0">
                <a:ln>
                  <a:noFill/>
                </a:ln>
                <a:solidFill>
                  <a:schemeClr val="tx1"/>
                </a:solidFill>
                <a:effectLst/>
                <a:uLnTx/>
                <a:uFillTx/>
                <a:latin typeface="Andalus" pitchFamily="18" charset="-78"/>
                <a:cs typeface="Andalus" pitchFamily="18" charset="-78"/>
              </a:rPr>
              <a:t>- Various metabolic defects and many others.</a:t>
            </a:r>
            <a:endParaRPr kumimoji="0" lang="en-US" b="1" i="0" u="none" strike="noStrike" kern="0" cap="none" spc="0" normalizeH="0" baseline="0" noProof="0" dirty="0">
              <a:ln>
                <a:noFill/>
              </a:ln>
              <a:solidFill>
                <a:schemeClr val="tx1"/>
              </a:solidFill>
              <a:effectLst/>
              <a:uLnTx/>
              <a:uFillTx/>
              <a:latin typeface="Andalus" pitchFamily="18" charset="-78"/>
              <a:cs typeface="Andalus" pitchFamily="18" charset="-78"/>
            </a:endParaRPr>
          </a:p>
        </p:txBody>
      </p:sp>
    </p:spTree>
  </p:cSld>
  <p:clrMapOvr>
    <a:masterClrMapping/>
  </p:clrMapOvr>
  <p:transition spd="slow">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3124200" y="1828800"/>
            <a:ext cx="5713413" cy="3352800"/>
          </a:xfrm>
        </p:spPr>
        <p:txBody>
          <a:bodyPr/>
          <a:lstStyle/>
          <a:p>
            <a:r>
              <a:rPr lang="en-US" sz="9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rPr>
              <a:t>Thank you</a:t>
            </a:r>
            <a:endParaRPr lang="ar-EG" sz="9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endParaRPr>
          </a:p>
        </p:txBody>
      </p:sp>
    </p:spTree>
  </p:cSld>
  <p:clrMapOvr>
    <a:masterClrMapping/>
  </p:clrMapOvr>
  <p:transition spd="slow">
    <p:fade/>
  </p:transition>
</p:sld>
</file>

<file path=ppt/theme/theme1.xml><?xml version="1.0" encoding="utf-8"?>
<a:theme xmlns:a="http://schemas.openxmlformats.org/drawingml/2006/main" name="Strategic">
  <a:themeElements>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Strategic">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Strategic 1">
        <a:dk1>
          <a:srgbClr val="000000"/>
        </a:dk1>
        <a:lt1>
          <a:srgbClr val="EAEAEA"/>
        </a:lt1>
        <a:dk2>
          <a:srgbClr val="819E81"/>
        </a:dk2>
        <a:lt2>
          <a:srgbClr val="FFCC66"/>
        </a:lt2>
        <a:accent1>
          <a:srgbClr val="727DE0"/>
        </a:accent1>
        <a:accent2>
          <a:srgbClr val="D54F41"/>
        </a:accent2>
        <a:accent3>
          <a:srgbClr val="C1CCC1"/>
        </a:accent3>
        <a:accent4>
          <a:srgbClr val="C8C8C8"/>
        </a:accent4>
        <a:accent5>
          <a:srgbClr val="BCBFED"/>
        </a:accent5>
        <a:accent6>
          <a:srgbClr val="C1473A"/>
        </a:accent6>
        <a:hlink>
          <a:srgbClr val="003300"/>
        </a:hlink>
        <a:folHlink>
          <a:srgbClr val="663300"/>
        </a:folHlink>
      </a:clrScheme>
      <a:clrMap bg1="dk2" tx1="lt1" bg2="dk1" tx2="lt2" accent1="accent1" accent2="accent2" accent3="accent3" accent4="accent4" accent5="accent5" accent6="accent6" hlink="hlink" folHlink="folHlink"/>
    </a:extraClrScheme>
    <a:extraClrScheme>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clrMap bg1="lt1" tx1="dk1" bg2="lt2" tx2="dk2" accent1="accent1" accent2="accent2" accent3="accent3" accent4="accent4" accent5="accent5" accent6="accent6" hlink="hlink" folHlink="folHlink"/>
    </a:extraClrScheme>
    <a:extraClrScheme>
      <a:clrScheme name="Strategic 3">
        <a:dk1>
          <a:srgbClr val="000000"/>
        </a:dk1>
        <a:lt1>
          <a:srgbClr val="FFFFFF"/>
        </a:lt1>
        <a:dk2>
          <a:srgbClr val="000000"/>
        </a:dk2>
        <a:lt2>
          <a:srgbClr val="5F5F5F"/>
        </a:lt2>
        <a:accent1>
          <a:srgbClr val="CBCBCB"/>
        </a:accent1>
        <a:accent2>
          <a:srgbClr val="808080"/>
        </a:accent2>
        <a:accent3>
          <a:srgbClr val="FFFFFF"/>
        </a:accent3>
        <a:accent4>
          <a:srgbClr val="000000"/>
        </a:accent4>
        <a:accent5>
          <a:srgbClr val="E2E2E2"/>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trategic 4">
        <a:dk1>
          <a:srgbClr val="000000"/>
        </a:dk1>
        <a:lt1>
          <a:srgbClr val="EAEAEA"/>
        </a:lt1>
        <a:dk2>
          <a:srgbClr val="BC6262"/>
        </a:dk2>
        <a:lt2>
          <a:srgbClr val="FFCC66"/>
        </a:lt2>
        <a:accent1>
          <a:srgbClr val="727DE0"/>
        </a:accent1>
        <a:accent2>
          <a:srgbClr val="D54F41"/>
        </a:accent2>
        <a:accent3>
          <a:srgbClr val="DAB7B7"/>
        </a:accent3>
        <a:accent4>
          <a:srgbClr val="C8C8C8"/>
        </a:accent4>
        <a:accent5>
          <a:srgbClr val="BCBFED"/>
        </a:accent5>
        <a:accent6>
          <a:srgbClr val="C1473A"/>
        </a:accent6>
        <a:hlink>
          <a:srgbClr val="000066"/>
        </a:hlink>
        <a:folHlink>
          <a:srgbClr val="FFFF99"/>
        </a:folHlink>
      </a:clrScheme>
      <a:clrMap bg1="dk2" tx1="lt1" bg2="dk1" tx2="lt2" accent1="accent1" accent2="accent2" accent3="accent3" accent4="accent4" accent5="accent5" accent6="accent6" hlink="hlink" folHlink="folHlink"/>
    </a:extraClrScheme>
    <a:extraClrScheme>
      <a:clrScheme name="Strategic 5">
        <a:dk1>
          <a:srgbClr val="000000"/>
        </a:dk1>
        <a:lt1>
          <a:srgbClr val="EAEAEA"/>
        </a:lt1>
        <a:dk2>
          <a:srgbClr val="5C74A4"/>
        </a:dk2>
        <a:lt2>
          <a:srgbClr val="FFCC99"/>
        </a:lt2>
        <a:accent1>
          <a:srgbClr val="727DE0"/>
        </a:accent1>
        <a:accent2>
          <a:srgbClr val="D54F41"/>
        </a:accent2>
        <a:accent3>
          <a:srgbClr val="B5BCCF"/>
        </a:accent3>
        <a:accent4>
          <a:srgbClr val="C8C8C8"/>
        </a:accent4>
        <a:accent5>
          <a:srgbClr val="BCBFED"/>
        </a:accent5>
        <a:accent6>
          <a:srgbClr val="C1473A"/>
        </a:accent6>
        <a:hlink>
          <a:srgbClr val="FFFFCC"/>
        </a:hlink>
        <a:folHlink>
          <a:srgbClr val="CC9900"/>
        </a:folHlink>
      </a:clrScheme>
      <a:clrMap bg1="dk2" tx1="lt1" bg2="dk1" tx2="lt2" accent1="accent1" accent2="accent2" accent3="accent3" accent4="accent4" accent5="accent5" accent6="accent6" hlink="hlink" folHlink="folHlink"/>
    </a:extraClrScheme>
    <a:extraClrScheme>
      <a:clrScheme name="Strategic 6">
        <a:dk1>
          <a:srgbClr val="000000"/>
        </a:dk1>
        <a:lt1>
          <a:srgbClr val="EAEAEA"/>
        </a:lt1>
        <a:dk2>
          <a:srgbClr val="996600"/>
        </a:dk2>
        <a:lt2>
          <a:srgbClr val="FFCC99"/>
        </a:lt2>
        <a:accent1>
          <a:srgbClr val="727DE0"/>
        </a:accent1>
        <a:accent2>
          <a:srgbClr val="D54F41"/>
        </a:accent2>
        <a:accent3>
          <a:srgbClr val="CAB8AA"/>
        </a:accent3>
        <a:accent4>
          <a:srgbClr val="C8C8C8"/>
        </a:accent4>
        <a:accent5>
          <a:srgbClr val="BCBFED"/>
        </a:accent5>
        <a:accent6>
          <a:srgbClr val="C1473A"/>
        </a:accent6>
        <a:hlink>
          <a:srgbClr val="99CCFF"/>
        </a:hlink>
        <a:folHlink>
          <a:srgbClr val="FFFF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Drug Abuse in Sports</Template>
  <TotalTime>1419</TotalTime>
  <Words>2511</Words>
  <Application>Microsoft Office PowerPoint</Application>
  <PresentationFormat>On-screen Show (4:3)</PresentationFormat>
  <Paragraphs>364</Paragraphs>
  <Slides>98</Slides>
  <Notes>29</Notes>
  <HiddenSlides>0</HiddenSlides>
  <MMClips>0</MMClips>
  <ScaleCrop>false</ScaleCrop>
  <HeadingPairs>
    <vt:vector size="4" baseType="variant">
      <vt:variant>
        <vt:lpstr>Theme</vt:lpstr>
      </vt:variant>
      <vt:variant>
        <vt:i4>1</vt:i4>
      </vt:variant>
      <vt:variant>
        <vt:lpstr>Slide Titles</vt:lpstr>
      </vt:variant>
      <vt:variant>
        <vt:i4>98</vt:i4>
      </vt:variant>
    </vt:vector>
  </HeadingPairs>
  <TitlesOfParts>
    <vt:vector size="99" baseType="lpstr">
      <vt:lpstr>Strategic</vt:lpstr>
      <vt:lpstr>Slide 1</vt:lpstr>
      <vt:lpstr>Slide 2</vt:lpstr>
      <vt:lpstr>Slide 3</vt:lpstr>
      <vt:lpstr>Diagnosis of somatic death</vt:lpstr>
      <vt:lpstr>Slide 5</vt:lpstr>
      <vt:lpstr>Slide 6</vt:lpstr>
      <vt:lpstr>Slide 7</vt:lpstr>
      <vt:lpstr>Slide 8</vt:lpstr>
      <vt:lpstr>Slide 9</vt:lpstr>
      <vt:lpstr>Slide 10</vt:lpstr>
      <vt:lpstr>Slide 11</vt:lpstr>
      <vt:lpstr>Brain death:</vt:lpstr>
      <vt:lpstr>Vegetative state </vt:lpstr>
      <vt:lpstr>Slide 14</vt:lpstr>
      <vt:lpstr>Slide 15</vt:lpstr>
      <vt:lpstr>diagnosis of brain stem death:</vt:lpstr>
      <vt:lpstr>personnel</vt:lpstr>
      <vt:lpstr>Slide 18</vt:lpstr>
      <vt:lpstr>Slide 19</vt:lpstr>
      <vt:lpstr>Slide 20</vt:lpstr>
      <vt:lpstr>Doll's eye sign </vt:lpstr>
      <vt:lpstr>Slide 22</vt:lpstr>
      <vt:lpstr>Slide 23</vt:lpstr>
      <vt:lpstr>Slide 24</vt:lpstr>
      <vt:lpstr>Slide 25</vt:lpstr>
      <vt:lpstr>Slide 26</vt:lpstr>
      <vt:lpstr>Death Certification:</vt:lpstr>
      <vt:lpstr>Slide 28</vt:lpstr>
      <vt:lpstr>Death Certification:</vt:lpstr>
      <vt:lpstr>Slide 30</vt:lpstr>
      <vt:lpstr>1-Cooling of the Body After Death:  algor mortis</vt:lpstr>
      <vt:lpstr>Slide 32</vt:lpstr>
      <vt:lpstr>Slide 33</vt:lpstr>
      <vt:lpstr>Slide 34</vt:lpstr>
      <vt:lpstr>Slide 35</vt:lpstr>
      <vt:lpstr>Slide 36</vt:lpstr>
      <vt:lpstr>Slide 37</vt:lpstr>
      <vt:lpstr>Slide 38</vt:lpstr>
      <vt:lpstr>Slide 39</vt:lpstr>
      <vt:lpstr>5- Distribution of hypostasis: *Posture of body *Supine *Prone *Hanging *Drowning *Internal organs </vt:lpstr>
      <vt:lpstr>Slide 41</vt:lpstr>
      <vt:lpstr>Slide 42</vt:lpstr>
      <vt:lpstr>Slide 43</vt:lpstr>
      <vt:lpstr>Slide 44</vt:lpstr>
      <vt:lpstr>Slide 45</vt:lpstr>
      <vt:lpstr>7- Medico-legal importance: *Sure sign. *Position. *Time passed since death. *Cause of death</vt:lpstr>
      <vt:lpstr>Slide 47</vt:lpstr>
      <vt:lpstr>Slide 48</vt:lpstr>
      <vt:lpstr>Slide 49</vt:lpstr>
      <vt:lpstr>Slide 50</vt:lpstr>
      <vt:lpstr>Slide 51</vt:lpstr>
      <vt:lpstr>Slide 52</vt:lpstr>
      <vt:lpstr>Slide 53</vt:lpstr>
      <vt:lpstr>Slide 54</vt:lpstr>
      <vt:lpstr>Conditions simulating rigor mortis</vt:lpstr>
      <vt:lpstr>Slide 56</vt:lpstr>
      <vt:lpstr>Slide 57</vt:lpstr>
      <vt:lpstr>Slide 58</vt:lpstr>
      <vt:lpstr>Slide 59</vt:lpstr>
      <vt:lpstr>Post-mortem decomposition: </vt:lpstr>
      <vt:lpstr>Putrefaction</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Sudden Infant Death Syndrome (SIDS) </vt:lpstr>
      <vt:lpstr>Slide 94</vt:lpstr>
      <vt:lpstr>Slide 95</vt:lpstr>
      <vt:lpstr>Slide 96</vt:lpstr>
      <vt:lpstr>Slide 97</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EGY LAP</dc:creator>
  <cp:lastModifiedBy>Radwan</cp:lastModifiedBy>
  <cp:revision>67</cp:revision>
  <dcterms:created xsi:type="dcterms:W3CDTF">1601-01-01T00:00:00Z</dcterms:created>
  <dcterms:modified xsi:type="dcterms:W3CDTF">2019-09-29T14:19:31Z</dcterms:modified>
</cp:coreProperties>
</file>