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 id="2147483720" r:id="rId2"/>
  </p:sldMasterIdLst>
  <p:notesMasterIdLst>
    <p:notesMasterId r:id="rId52"/>
  </p:notesMasterIdLst>
  <p:sldIdLst>
    <p:sldId id="302" r:id="rId3"/>
    <p:sldId id="303" r:id="rId4"/>
    <p:sldId id="304" r:id="rId5"/>
    <p:sldId id="308" r:id="rId6"/>
    <p:sldId id="305" r:id="rId7"/>
    <p:sldId id="306" r:id="rId8"/>
    <p:sldId id="307" r:id="rId9"/>
    <p:sldId id="309" r:id="rId10"/>
    <p:sldId id="310" r:id="rId11"/>
    <p:sldId id="311" r:id="rId12"/>
    <p:sldId id="312" r:id="rId13"/>
    <p:sldId id="313" r:id="rId14"/>
    <p:sldId id="314" r:id="rId15"/>
    <p:sldId id="315" r:id="rId16"/>
    <p:sldId id="316" r:id="rId17"/>
    <p:sldId id="317" r:id="rId18"/>
    <p:sldId id="318" r:id="rId19"/>
    <p:sldId id="320" r:id="rId20"/>
    <p:sldId id="321" r:id="rId21"/>
    <p:sldId id="322" r:id="rId22"/>
    <p:sldId id="323" r:id="rId23"/>
    <p:sldId id="324" r:id="rId24"/>
    <p:sldId id="325" r:id="rId25"/>
    <p:sldId id="326" r:id="rId26"/>
    <p:sldId id="328" r:id="rId27"/>
    <p:sldId id="329" r:id="rId28"/>
    <p:sldId id="330" r:id="rId29"/>
    <p:sldId id="331" r:id="rId30"/>
    <p:sldId id="332" r:id="rId31"/>
    <p:sldId id="333" r:id="rId32"/>
    <p:sldId id="334" r:id="rId33"/>
    <p:sldId id="335" r:id="rId34"/>
    <p:sldId id="336" r:id="rId35"/>
    <p:sldId id="337" r:id="rId36"/>
    <p:sldId id="340" r:id="rId37"/>
    <p:sldId id="338" r:id="rId38"/>
    <p:sldId id="342" r:id="rId39"/>
    <p:sldId id="339" r:id="rId40"/>
    <p:sldId id="343" r:id="rId41"/>
    <p:sldId id="344" r:id="rId42"/>
    <p:sldId id="345" r:id="rId43"/>
    <p:sldId id="346" r:id="rId44"/>
    <p:sldId id="347" r:id="rId45"/>
    <p:sldId id="348" r:id="rId46"/>
    <p:sldId id="353" r:id="rId47"/>
    <p:sldId id="349" r:id="rId48"/>
    <p:sldId id="350" r:id="rId49"/>
    <p:sldId id="351" r:id="rId50"/>
    <p:sldId id="352" r:id="rId5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1" d="100"/>
          <a:sy n="101" d="100"/>
        </p:scale>
        <p:origin x="29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8F122A-8164-4732-85FC-84BEEE47E9CB}" type="datetimeFigureOut">
              <a:rPr lang="en-US" smtClean="0"/>
              <a:t>11/29/2020</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821480-A8F8-45E6-98BB-1F1E882E579E}" type="slidenum">
              <a:rPr lang="en-US" smtClean="0"/>
              <a:t>‹#›</a:t>
            </a:fld>
            <a:endParaRPr lang="en-US"/>
          </a:p>
        </p:txBody>
      </p:sp>
    </p:spTree>
    <p:extLst>
      <p:ext uri="{BB962C8B-B14F-4D97-AF65-F5344CB8AC3E}">
        <p14:creationId xmlns:p14="http://schemas.microsoft.com/office/powerpoint/2010/main" val="317266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1B8ABB09-4A1D-463E-8065-109CC2B7EFAA}" type="datetimeFigureOut">
              <a:rPr lang="ar-SA" smtClean="0"/>
              <a:t>14/04/1442</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0B34F065-1154-456A-91E3-76DE8E75E17B}" type="slidenum">
              <a:rPr lang="ar-SA" smtClean="0"/>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14/04/1442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14/04/1442</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14/04/1442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14/04/1442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14/04/1442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14/04/1442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14/04/1442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14/04/1442</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0B34F065-1154-456A-91E3-76DE8E75E17B}" type="slidenum">
              <a:rPr lang="ar-SA" smtClean="0"/>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a:t>انقر فوق الأيقونة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14/04/1442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14/04/1442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17" name="عنصر نائب للتذييل 16"/>
          <p:cNvSpPr>
            <a:spLocks noGrp="1"/>
          </p:cNvSpPr>
          <p:nvPr>
            <p:ph type="ftr" sz="quarter" idx="11"/>
          </p:nvPr>
        </p:nvSpPr>
        <p:spPr/>
        <p:txBody>
          <a:bodyPr/>
          <a:lstStyle/>
          <a:p>
            <a:endParaRPr lang="en-US">
              <a:solidFill>
                <a:srgbClr val="696464"/>
              </a:solidFill>
            </a:endParaRPr>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1934B52B-6A60-45D5-9AD6-4160614BFA81}" type="slidenum">
              <a:rPr lang="en-US" smtClean="0"/>
              <a:pPr/>
              <a:t>‹#›</a:t>
            </a:fld>
            <a:endParaRPr lang="en-US"/>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a:t>انقر لتحرير نمط العنوان الرئيسي</a:t>
            </a:r>
            <a:endParaRPr kumimoji="0" lang="en-US"/>
          </a:p>
        </p:txBody>
      </p:sp>
    </p:spTree>
    <p:extLst>
      <p:ext uri="{BB962C8B-B14F-4D97-AF65-F5344CB8AC3E}">
        <p14:creationId xmlns:p14="http://schemas.microsoft.com/office/powerpoint/2010/main" val="311586982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5" name="عنصر نائب للتذييل 4"/>
          <p:cNvSpPr>
            <a:spLocks noGrp="1"/>
          </p:cNvSpPr>
          <p:nvPr>
            <p:ph type="ftr" sz="quarter" idx="11"/>
          </p:nvPr>
        </p:nvSpPr>
        <p:spPr/>
        <p:txBody>
          <a:bodyPr/>
          <a:lstStyle/>
          <a:p>
            <a:endParaRPr lang="en-US">
              <a:solidFill>
                <a:srgbClr val="696464"/>
              </a:solidFill>
            </a:endParaRPr>
          </a:p>
        </p:txBody>
      </p:sp>
      <p:sp>
        <p:nvSpPr>
          <p:cNvPr id="6" name="عنصر نائب لرقم الشريحة 5"/>
          <p:cNvSpPr>
            <a:spLocks noGrp="1"/>
          </p:cNvSpPr>
          <p:nvPr>
            <p:ph type="sldNum" sz="quarter" idx="12"/>
          </p:nvPr>
        </p:nvSpPr>
        <p:spPr/>
        <p:txBody>
          <a:bodyPr/>
          <a:lstStyle/>
          <a:p>
            <a:fld id="{1934B52B-6A60-45D5-9AD6-4160614BFA81}" type="slidenum">
              <a:rPr lang="en-US" smtClean="0"/>
              <a:pPr/>
              <a:t>‹#›</a:t>
            </a:fld>
            <a:endParaRPr lang="en-US"/>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extLst>
      <p:ext uri="{BB962C8B-B14F-4D97-AF65-F5344CB8AC3E}">
        <p14:creationId xmlns:p14="http://schemas.microsoft.com/office/powerpoint/2010/main" val="2221735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5" name="عنصر نائب للتذييل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6" name="عنصر نائب لرقم الشريحة 5"/>
          <p:cNvSpPr>
            <a:spLocks noGrp="1"/>
          </p:cNvSpPr>
          <p:nvPr>
            <p:ph type="sldNum" sz="quarter" idx="12"/>
          </p:nvPr>
        </p:nvSpPr>
        <p:spPr>
          <a:xfrm>
            <a:off x="146304" y="6208776"/>
            <a:ext cx="457200" cy="457200"/>
          </a:xfrm>
        </p:spPr>
        <p:txBody>
          <a:bodyPr/>
          <a:lstStyle/>
          <a:p>
            <a:fld id="{1934B52B-6A60-45D5-9AD6-4160614BFA81}" type="slidenum">
              <a:rPr lang="en-US" smtClean="0"/>
              <a:pPr/>
              <a:t>‹#›</a:t>
            </a:fld>
            <a:endParaRPr lang="en-US"/>
          </a:p>
        </p:txBody>
      </p:sp>
    </p:spTree>
    <p:extLst>
      <p:ext uri="{BB962C8B-B14F-4D97-AF65-F5344CB8AC3E}">
        <p14:creationId xmlns:p14="http://schemas.microsoft.com/office/powerpoint/2010/main" val="98898004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6" name="عنصر نائب للتذييل 5"/>
          <p:cNvSpPr>
            <a:spLocks noGrp="1"/>
          </p:cNvSpPr>
          <p:nvPr>
            <p:ph type="ftr" sz="quarter" idx="11"/>
          </p:nvPr>
        </p:nvSpPr>
        <p:spPr/>
        <p:txBody>
          <a:bodyPr/>
          <a:lstStyle/>
          <a:p>
            <a:endParaRPr lang="en-US">
              <a:solidFill>
                <a:srgbClr val="696464"/>
              </a:solidFill>
            </a:endParaRPr>
          </a:p>
        </p:txBody>
      </p:sp>
      <p:sp>
        <p:nvSpPr>
          <p:cNvPr id="7" name="عنصر نائب لرقم الشريحة 6"/>
          <p:cNvSpPr>
            <a:spLocks noGrp="1"/>
          </p:cNvSpPr>
          <p:nvPr>
            <p:ph type="sldNum" sz="quarter" idx="12"/>
          </p:nvPr>
        </p:nvSpPr>
        <p:spPr/>
        <p:txBody>
          <a:bodyPr/>
          <a:lstStyle/>
          <a:p>
            <a:fld id="{1934B52B-6A60-45D5-9AD6-4160614BFA81}" type="slidenum">
              <a:rPr lang="en-US" smtClean="0"/>
              <a:pPr/>
              <a:t>‹#›</a:t>
            </a:fld>
            <a:endParaRPr lang="en-US"/>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extLst>
      <p:ext uri="{BB962C8B-B14F-4D97-AF65-F5344CB8AC3E}">
        <p14:creationId xmlns:p14="http://schemas.microsoft.com/office/powerpoint/2010/main" val="1150594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7" name="عنصر نائب للتاريخ 6"/>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8" name="عنصر نائب للتذييل 7"/>
          <p:cNvSpPr>
            <a:spLocks noGrp="1"/>
          </p:cNvSpPr>
          <p:nvPr>
            <p:ph type="ftr" sz="quarter" idx="11"/>
          </p:nvPr>
        </p:nvSpPr>
        <p:spPr/>
        <p:txBody>
          <a:bodyPr/>
          <a:lstStyle/>
          <a:p>
            <a:endParaRPr lang="en-US">
              <a:solidFill>
                <a:srgbClr val="696464"/>
              </a:solidFill>
            </a:endParaRPr>
          </a:p>
        </p:txBody>
      </p:sp>
      <p:sp>
        <p:nvSpPr>
          <p:cNvPr id="9" name="عنصر نائب لرقم الشريحة 8"/>
          <p:cNvSpPr>
            <a:spLocks noGrp="1"/>
          </p:cNvSpPr>
          <p:nvPr>
            <p:ph type="sldNum" sz="quarter" idx="12"/>
          </p:nvPr>
        </p:nvSpPr>
        <p:spPr/>
        <p:txBody>
          <a:bodyPr/>
          <a:lstStyle/>
          <a:p>
            <a:fld id="{1934B52B-6A60-45D5-9AD6-4160614BFA81}" type="slidenum">
              <a:rPr lang="en-US" smtClean="0"/>
              <a:pPr/>
              <a:t>‹#›</a:t>
            </a:fld>
            <a:endParaRPr lang="en-US"/>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extLst>
      <p:ext uri="{BB962C8B-B14F-4D97-AF65-F5344CB8AC3E}">
        <p14:creationId xmlns:p14="http://schemas.microsoft.com/office/powerpoint/2010/main" val="2764757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4" name="عنصر نائب للتذييل 3"/>
          <p:cNvSpPr>
            <a:spLocks noGrp="1"/>
          </p:cNvSpPr>
          <p:nvPr>
            <p:ph type="ftr" sz="quarter" idx="11"/>
          </p:nvPr>
        </p:nvSpPr>
        <p:spPr/>
        <p:txBody>
          <a:bodyPr/>
          <a:lstStyle/>
          <a:p>
            <a:endParaRPr lang="en-US">
              <a:solidFill>
                <a:srgbClr val="696464"/>
              </a:solidFill>
            </a:endParaRPr>
          </a:p>
        </p:txBody>
      </p:sp>
      <p:sp>
        <p:nvSpPr>
          <p:cNvPr id="5" name="عنصر نائب لرقم الشريحة 4"/>
          <p:cNvSpPr>
            <a:spLocks noGrp="1"/>
          </p:cNvSpPr>
          <p:nvPr>
            <p:ph type="sldNum" sz="quarter" idx="12"/>
          </p:nvPr>
        </p:nvSpPr>
        <p:spPr/>
        <p:txBody>
          <a:bodyPr/>
          <a:lstStyle/>
          <a:p>
            <a:fld id="{1934B52B-6A60-45D5-9AD6-4160614BFA81}" type="slidenum">
              <a:rPr lang="en-US" smtClean="0"/>
              <a:pPr/>
              <a:t>‹#›</a:t>
            </a:fld>
            <a:endParaRPr lang="en-US"/>
          </a:p>
        </p:txBody>
      </p:sp>
    </p:spTree>
    <p:extLst>
      <p:ext uri="{BB962C8B-B14F-4D97-AF65-F5344CB8AC3E}">
        <p14:creationId xmlns:p14="http://schemas.microsoft.com/office/powerpoint/2010/main" val="3567782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3" name="عنصر نائب للتذييل 2"/>
          <p:cNvSpPr>
            <a:spLocks noGrp="1"/>
          </p:cNvSpPr>
          <p:nvPr>
            <p:ph type="ftr" sz="quarter" idx="11"/>
          </p:nvPr>
        </p:nvSpPr>
        <p:spPr/>
        <p:txBody>
          <a:bodyPr/>
          <a:lstStyle/>
          <a:p>
            <a:endParaRPr lang="en-US">
              <a:solidFill>
                <a:srgbClr val="696464"/>
              </a:solidFill>
            </a:endParaRPr>
          </a:p>
        </p:txBody>
      </p:sp>
      <p:sp>
        <p:nvSpPr>
          <p:cNvPr id="4" name="عنصر نائب لرقم الشريحة 3"/>
          <p:cNvSpPr>
            <a:spLocks noGrp="1"/>
          </p:cNvSpPr>
          <p:nvPr>
            <p:ph type="sldNum" sz="quarter" idx="12"/>
          </p:nvPr>
        </p:nvSpPr>
        <p:spPr/>
        <p:txBody>
          <a:bodyPr/>
          <a:lstStyle/>
          <a:p>
            <a:fld id="{1934B52B-6A60-45D5-9AD6-4160614BFA81}" type="slidenum">
              <a:rPr lang="en-US" smtClean="0"/>
              <a:pPr/>
              <a:t>‹#›</a:t>
            </a:fld>
            <a:endParaRPr lang="en-US"/>
          </a:p>
        </p:txBody>
      </p:sp>
    </p:spTree>
    <p:extLst>
      <p:ext uri="{BB962C8B-B14F-4D97-AF65-F5344CB8AC3E}">
        <p14:creationId xmlns:p14="http://schemas.microsoft.com/office/powerpoint/2010/main" val="761608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6" name="عنصر نائب للتذييل 5"/>
          <p:cNvSpPr>
            <a:spLocks noGrp="1"/>
          </p:cNvSpPr>
          <p:nvPr>
            <p:ph type="ftr" sz="quarter" idx="11"/>
          </p:nvPr>
        </p:nvSpPr>
        <p:spPr/>
        <p:txBody>
          <a:bodyPr/>
          <a:lstStyle/>
          <a:p>
            <a:endParaRPr lang="en-US">
              <a:solidFill>
                <a:srgbClr val="696464"/>
              </a:solidFill>
            </a:endParaRPr>
          </a:p>
        </p:txBody>
      </p:sp>
      <p:sp>
        <p:nvSpPr>
          <p:cNvPr id="7" name="عنصر نائب لرقم الشريحة 6"/>
          <p:cNvSpPr>
            <a:spLocks noGrp="1"/>
          </p:cNvSpPr>
          <p:nvPr>
            <p:ph type="sldNum" sz="quarter" idx="12"/>
          </p:nvPr>
        </p:nvSpPr>
        <p:spPr/>
        <p:txBody>
          <a:bodyPr/>
          <a:lstStyle/>
          <a:p>
            <a:fld id="{1934B52B-6A60-45D5-9AD6-4160614BFA81}" type="slidenum">
              <a:rPr lang="en-US" smtClean="0"/>
              <a:pPr/>
              <a:t>‹#›</a:t>
            </a:fld>
            <a:endParaRPr lang="en-US"/>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extLst>
      <p:ext uri="{BB962C8B-B14F-4D97-AF65-F5344CB8AC3E}">
        <p14:creationId xmlns:p14="http://schemas.microsoft.com/office/powerpoint/2010/main" val="1464035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6" name="عنصر نائب للتذييل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عنصر نائب لرقم الشريحة 6"/>
          <p:cNvSpPr>
            <a:spLocks noGrp="1"/>
          </p:cNvSpPr>
          <p:nvPr>
            <p:ph type="sldNum" sz="quarter" idx="12"/>
          </p:nvPr>
        </p:nvSpPr>
        <p:spPr>
          <a:xfrm>
            <a:off x="146304" y="6208776"/>
            <a:ext cx="457200" cy="457200"/>
          </a:xfrm>
        </p:spPr>
        <p:txBody>
          <a:bodyPr/>
          <a:lstStyle/>
          <a:p>
            <a:fld id="{1934B52B-6A60-45D5-9AD6-4160614BFA81}" type="slidenum">
              <a:rPr lang="en-US" smtClean="0"/>
              <a:pPr/>
              <a:t>‹#›</a:t>
            </a:fld>
            <a:endParaRPr lang="en-US"/>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a:t>انقر فوق الأيقونة لإضافة صورة</a:t>
            </a:r>
            <a:endParaRPr kumimoji="0" lang="en-US" dirty="0"/>
          </a:p>
        </p:txBody>
      </p:sp>
    </p:spTree>
    <p:extLst>
      <p:ext uri="{BB962C8B-B14F-4D97-AF65-F5344CB8AC3E}">
        <p14:creationId xmlns:p14="http://schemas.microsoft.com/office/powerpoint/2010/main" val="3768745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5" name="عنصر نائب للتذييل 4"/>
          <p:cNvSpPr>
            <a:spLocks noGrp="1"/>
          </p:cNvSpPr>
          <p:nvPr>
            <p:ph type="ftr" sz="quarter" idx="11"/>
          </p:nvPr>
        </p:nvSpPr>
        <p:spPr/>
        <p:txBody>
          <a:bodyPr/>
          <a:lstStyle/>
          <a:p>
            <a:endParaRPr lang="en-US">
              <a:solidFill>
                <a:srgbClr val="696464"/>
              </a:solidFill>
            </a:endParaRPr>
          </a:p>
        </p:txBody>
      </p:sp>
      <p:sp>
        <p:nvSpPr>
          <p:cNvPr id="6" name="عنصر نائب لرقم الشريحة 5"/>
          <p:cNvSpPr>
            <a:spLocks noGrp="1"/>
          </p:cNvSpPr>
          <p:nvPr>
            <p:ph type="sldNum" sz="quarter" idx="12"/>
          </p:nvPr>
        </p:nvSpPr>
        <p:spPr/>
        <p:txBody>
          <a:bodyPr/>
          <a:lstStyle/>
          <a:p>
            <a:fld id="{1934B52B-6A60-45D5-9AD6-4160614BFA81}" type="slidenum">
              <a:rPr lang="en-US" smtClean="0"/>
              <a:pPr/>
              <a:t>‹#›</a:t>
            </a:fld>
            <a:endParaRPr lang="en-US"/>
          </a:p>
        </p:txBody>
      </p:sp>
    </p:spTree>
    <p:extLst>
      <p:ext uri="{BB962C8B-B14F-4D97-AF65-F5344CB8AC3E}">
        <p14:creationId xmlns:p14="http://schemas.microsoft.com/office/powerpoint/2010/main" val="117587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C4974A4A-89B3-47E8-B721-D0D5AFE75AB8}" type="datetimeFigureOut">
              <a:rPr lang="en-US" smtClean="0">
                <a:solidFill>
                  <a:srgbClr val="696464"/>
                </a:solidFill>
              </a:rPr>
              <a:pPr/>
              <a:t>11/29/2020</a:t>
            </a:fld>
            <a:endParaRPr lang="en-US">
              <a:solidFill>
                <a:srgbClr val="696464"/>
              </a:solidFill>
            </a:endParaRPr>
          </a:p>
        </p:txBody>
      </p:sp>
      <p:sp>
        <p:nvSpPr>
          <p:cNvPr id="5" name="عنصر نائب للتذييل 4"/>
          <p:cNvSpPr>
            <a:spLocks noGrp="1"/>
          </p:cNvSpPr>
          <p:nvPr>
            <p:ph type="ftr" sz="quarter" idx="11"/>
          </p:nvPr>
        </p:nvSpPr>
        <p:spPr/>
        <p:txBody>
          <a:bodyPr/>
          <a:lstStyle/>
          <a:p>
            <a:endParaRPr lang="en-US">
              <a:solidFill>
                <a:srgbClr val="696464"/>
              </a:solidFill>
            </a:endParaRPr>
          </a:p>
        </p:txBody>
      </p:sp>
      <p:sp>
        <p:nvSpPr>
          <p:cNvPr id="6" name="عنصر نائب لرقم الشريحة 5"/>
          <p:cNvSpPr>
            <a:spLocks noGrp="1"/>
          </p:cNvSpPr>
          <p:nvPr>
            <p:ph type="sldNum" sz="quarter" idx="12"/>
          </p:nvPr>
        </p:nvSpPr>
        <p:spPr/>
        <p:txBody>
          <a:bodyPr/>
          <a:lstStyle/>
          <a:p>
            <a:fld id="{1934B52B-6A60-45D5-9AD6-4160614BFA81}" type="slidenum">
              <a:rPr lang="en-US" smtClean="0"/>
              <a:pPr/>
              <a:t>‹#›</a:t>
            </a:fld>
            <a:endParaRPr lang="en-US"/>
          </a:p>
        </p:txBody>
      </p:sp>
    </p:spTree>
    <p:extLst>
      <p:ext uri="{BB962C8B-B14F-4D97-AF65-F5344CB8AC3E}">
        <p14:creationId xmlns:p14="http://schemas.microsoft.com/office/powerpoint/2010/main" val="122154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B8ABB09-4A1D-463E-8065-109CC2B7EFAA}" type="datetimeFigureOut">
              <a:rPr lang="ar-SA" smtClean="0"/>
              <a:t>14/04/1442</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rtl="0"/>
            <a:fld id="{C4974A4A-89B3-47E8-B721-D0D5AFE75AB8}" type="datetimeFigureOut">
              <a:rPr lang="en-US" smtClean="0">
                <a:solidFill>
                  <a:srgbClr val="696464"/>
                </a:solidFill>
              </a:rPr>
              <a:pPr rtl="0"/>
              <a:t>11/29/2020</a:t>
            </a:fld>
            <a:endParaRPr lang="en-US">
              <a:solidFill>
                <a:srgbClr val="696464"/>
              </a:solidFill>
            </a:endParaRPr>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l" rtl="0"/>
            <a:endParaRPr lang="en-US">
              <a:solidFill>
                <a:srgbClr val="696464"/>
              </a:solidFill>
            </a:endParaRPr>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rtl="0"/>
            <a:fld id="{1934B52B-6A60-45D5-9AD6-4160614BFA81}" type="slidenum">
              <a:rPr lang="en-US" smtClean="0"/>
              <a:pPr rtl="0"/>
              <a:t>‹#›</a:t>
            </a:fld>
            <a:endParaRPr lang="en-US"/>
          </a:p>
        </p:txBody>
      </p:sp>
    </p:spTree>
    <p:extLst>
      <p:ext uri="{BB962C8B-B14F-4D97-AF65-F5344CB8AC3E}">
        <p14:creationId xmlns:p14="http://schemas.microsoft.com/office/powerpoint/2010/main" val="31261714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43608" y="1986821"/>
            <a:ext cx="7890842" cy="281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2126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850106"/>
          </a:xfrm>
        </p:spPr>
        <p:txBody>
          <a:bodyPr/>
          <a:lstStyle/>
          <a:p>
            <a:pPr algn="ctr"/>
            <a:r>
              <a:rPr lang="en-US" dirty="0"/>
              <a:t>Eye parasites</a:t>
            </a:r>
          </a:p>
        </p:txBody>
      </p:sp>
      <p:sp>
        <p:nvSpPr>
          <p:cNvPr id="3" name="عنصر نائب للمحتوى 2"/>
          <p:cNvSpPr>
            <a:spLocks noGrp="1"/>
          </p:cNvSpPr>
          <p:nvPr>
            <p:ph sz="quarter" idx="1"/>
          </p:nvPr>
        </p:nvSpPr>
        <p:spPr>
          <a:xfrm>
            <a:off x="827584" y="1124744"/>
            <a:ext cx="7859216" cy="5184576"/>
          </a:xfrm>
        </p:spPr>
        <p:txBody>
          <a:bodyPr>
            <a:normAutofit fontScale="92500" lnSpcReduction="20000"/>
          </a:bodyPr>
          <a:lstStyle/>
          <a:p>
            <a:r>
              <a:rPr lang="en-US" dirty="0"/>
              <a:t>Helminthes:</a:t>
            </a:r>
          </a:p>
          <a:p>
            <a:pPr marL="0" indent="0">
              <a:buNone/>
            </a:pPr>
            <a:r>
              <a:rPr lang="en-US" dirty="0"/>
              <a:t>1- </a:t>
            </a:r>
            <a:r>
              <a:rPr lang="en-US" dirty="0" err="1"/>
              <a:t>Dyphyllobothrium</a:t>
            </a:r>
            <a:r>
              <a:rPr lang="en-US" dirty="0"/>
              <a:t> </a:t>
            </a:r>
            <a:r>
              <a:rPr lang="en-US" dirty="0" err="1"/>
              <a:t>mansoni</a:t>
            </a:r>
            <a:endParaRPr lang="en-US" dirty="0"/>
          </a:p>
          <a:p>
            <a:pPr marL="0" indent="0">
              <a:buNone/>
            </a:pPr>
            <a:r>
              <a:rPr lang="en-US" dirty="0"/>
              <a:t>2- </a:t>
            </a:r>
            <a:r>
              <a:rPr lang="en-US" dirty="0" err="1"/>
              <a:t>Taenia</a:t>
            </a:r>
            <a:r>
              <a:rPr lang="en-US" dirty="0"/>
              <a:t> </a:t>
            </a:r>
            <a:r>
              <a:rPr lang="en-US" dirty="0" err="1"/>
              <a:t>solium</a:t>
            </a:r>
            <a:r>
              <a:rPr lang="en-US" dirty="0"/>
              <a:t> </a:t>
            </a:r>
          </a:p>
          <a:p>
            <a:pPr marL="0" indent="0">
              <a:buNone/>
            </a:pPr>
            <a:r>
              <a:rPr lang="en-US" dirty="0"/>
              <a:t>3- </a:t>
            </a:r>
            <a:r>
              <a:rPr lang="en-US" dirty="0" err="1"/>
              <a:t>Hymenolepis</a:t>
            </a:r>
            <a:r>
              <a:rPr lang="en-US" dirty="0"/>
              <a:t> nana</a:t>
            </a:r>
          </a:p>
          <a:p>
            <a:pPr marL="0" indent="0">
              <a:buNone/>
            </a:pPr>
            <a:r>
              <a:rPr lang="en-US" dirty="0"/>
              <a:t>4- </a:t>
            </a:r>
            <a:r>
              <a:rPr lang="en-US" dirty="0" err="1"/>
              <a:t>Trichnilla</a:t>
            </a:r>
            <a:r>
              <a:rPr lang="en-US" dirty="0"/>
              <a:t> </a:t>
            </a:r>
            <a:r>
              <a:rPr lang="en-US" dirty="0" err="1"/>
              <a:t>spiralis</a:t>
            </a:r>
            <a:endParaRPr lang="en-US" dirty="0"/>
          </a:p>
          <a:p>
            <a:pPr marL="0" indent="0">
              <a:buNone/>
            </a:pPr>
            <a:r>
              <a:rPr lang="en-US" dirty="0"/>
              <a:t>5- </a:t>
            </a:r>
            <a:r>
              <a:rPr lang="en-US" dirty="0" err="1"/>
              <a:t>Onchocerca</a:t>
            </a:r>
            <a:r>
              <a:rPr lang="en-US" dirty="0"/>
              <a:t> volvulus</a:t>
            </a:r>
          </a:p>
          <a:p>
            <a:pPr marL="0" indent="0">
              <a:buNone/>
            </a:pPr>
            <a:r>
              <a:rPr lang="en-US" dirty="0"/>
              <a:t>6- </a:t>
            </a:r>
            <a:r>
              <a:rPr lang="en-US" dirty="0" err="1"/>
              <a:t>loa</a:t>
            </a:r>
            <a:r>
              <a:rPr lang="en-US" dirty="0"/>
              <a:t> </a:t>
            </a:r>
            <a:r>
              <a:rPr lang="en-US" dirty="0" err="1"/>
              <a:t>loa</a:t>
            </a:r>
            <a:endParaRPr lang="en-US" dirty="0"/>
          </a:p>
          <a:p>
            <a:r>
              <a:rPr lang="en-US" dirty="0"/>
              <a:t>Protozoa:</a:t>
            </a:r>
          </a:p>
          <a:p>
            <a:pPr marL="0" indent="0">
              <a:buNone/>
            </a:pPr>
            <a:r>
              <a:rPr lang="en-US" dirty="0"/>
              <a:t>1- </a:t>
            </a:r>
            <a:r>
              <a:rPr lang="en-US" dirty="0" err="1"/>
              <a:t>Acanthameba</a:t>
            </a:r>
            <a:endParaRPr lang="en-US" dirty="0"/>
          </a:p>
          <a:p>
            <a:pPr marL="0" indent="0">
              <a:buNone/>
            </a:pPr>
            <a:r>
              <a:rPr lang="en-US" dirty="0"/>
              <a:t>2- Toxoplasma</a:t>
            </a:r>
          </a:p>
          <a:p>
            <a:pPr marL="0" indent="0">
              <a:buNone/>
            </a:pPr>
            <a:r>
              <a:rPr lang="en-US" dirty="0"/>
              <a:t>3- American trypanosomes</a:t>
            </a:r>
          </a:p>
          <a:p>
            <a:r>
              <a:rPr lang="en-US" dirty="0" err="1"/>
              <a:t>Arthropoda</a:t>
            </a:r>
            <a:r>
              <a:rPr lang="en-US" dirty="0"/>
              <a:t>:</a:t>
            </a:r>
          </a:p>
          <a:p>
            <a:r>
              <a:rPr lang="en-US" dirty="0"/>
              <a:t>Auricular </a:t>
            </a:r>
            <a:r>
              <a:rPr lang="en-US" dirty="0" err="1"/>
              <a:t>myasis</a:t>
            </a:r>
            <a:endParaRPr lang="en-US" dirty="0"/>
          </a:p>
          <a:p>
            <a:endParaRPr lang="en-US" dirty="0"/>
          </a:p>
        </p:txBody>
      </p:sp>
    </p:spTree>
    <p:extLst>
      <p:ext uri="{BB962C8B-B14F-4D97-AF65-F5344CB8AC3E}">
        <p14:creationId xmlns:p14="http://schemas.microsoft.com/office/powerpoint/2010/main" val="385505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r>
              <a:rPr lang="en-US" sz="2400" dirty="0">
                <a:solidFill>
                  <a:prstClr val="black"/>
                </a:solidFill>
              </a:rPr>
              <a:t>1- </a:t>
            </a:r>
            <a:r>
              <a:rPr lang="en-US" sz="2400" dirty="0" err="1">
                <a:solidFill>
                  <a:prstClr val="black"/>
                </a:solidFill>
              </a:rPr>
              <a:t>Dyphyllobothrium</a:t>
            </a:r>
            <a:r>
              <a:rPr lang="en-US" sz="2400" dirty="0">
                <a:solidFill>
                  <a:prstClr val="black"/>
                </a:solidFill>
              </a:rPr>
              <a:t> </a:t>
            </a:r>
            <a:r>
              <a:rPr lang="en-US" sz="2400" dirty="0" err="1">
                <a:solidFill>
                  <a:prstClr val="black"/>
                </a:solidFill>
              </a:rPr>
              <a:t>mansoni</a:t>
            </a:r>
            <a:r>
              <a:rPr lang="en-US" sz="2400" dirty="0">
                <a:solidFill>
                  <a:prstClr val="black"/>
                </a:solidFill>
              </a:rPr>
              <a:t> by </a:t>
            </a:r>
            <a:r>
              <a:rPr lang="en-US" b="1" dirty="0" err="1"/>
              <a:t>Sparganosis</a:t>
            </a:r>
            <a:endParaRPr lang="en-US" dirty="0"/>
          </a:p>
          <a:p>
            <a:r>
              <a:rPr lang="en-US" dirty="0"/>
              <a:t>It is the infection of human tissues by the </a:t>
            </a:r>
            <a:r>
              <a:rPr lang="en-US" dirty="0" err="1"/>
              <a:t>plerocercoid</a:t>
            </a:r>
            <a:r>
              <a:rPr lang="en-US" dirty="0"/>
              <a:t> larva (</a:t>
            </a:r>
            <a:r>
              <a:rPr lang="en-US" dirty="0" err="1"/>
              <a:t>sparganum</a:t>
            </a:r>
            <a:r>
              <a:rPr lang="en-US" dirty="0"/>
              <a:t>) of other </a:t>
            </a:r>
            <a:r>
              <a:rPr lang="en-US" dirty="0" err="1"/>
              <a:t>pseudophyllidian</a:t>
            </a:r>
            <a:r>
              <a:rPr lang="en-US" dirty="0"/>
              <a:t> tapeworms as </a:t>
            </a:r>
            <a:r>
              <a:rPr lang="en-US" i="1" dirty="0" err="1"/>
              <a:t>Diphyllobothrium</a:t>
            </a:r>
            <a:r>
              <a:rPr lang="en-US" i="1" dirty="0"/>
              <a:t> </a:t>
            </a:r>
            <a:r>
              <a:rPr lang="en-US" i="1" dirty="0" err="1"/>
              <a:t>mansoni</a:t>
            </a:r>
            <a:r>
              <a:rPr lang="en-US" dirty="0"/>
              <a:t> (</a:t>
            </a:r>
            <a:r>
              <a:rPr lang="en-US" i="1" dirty="0" err="1"/>
              <a:t>Spirometra</a:t>
            </a:r>
            <a:r>
              <a:rPr lang="en-US" i="1" dirty="0"/>
              <a:t> </a:t>
            </a:r>
            <a:r>
              <a:rPr lang="en-US" i="1" dirty="0" err="1"/>
              <a:t>erinacei</a:t>
            </a:r>
            <a:r>
              <a:rPr lang="en-US" dirty="0"/>
              <a:t>) and </a:t>
            </a:r>
            <a:r>
              <a:rPr lang="en-US" i="1" dirty="0"/>
              <a:t>D. </a:t>
            </a:r>
            <a:r>
              <a:rPr lang="en-US" i="1" dirty="0" err="1"/>
              <a:t>proliferum</a:t>
            </a:r>
            <a:r>
              <a:rPr lang="en-US" i="1" dirty="0"/>
              <a:t>.</a:t>
            </a:r>
            <a:endParaRPr lang="en-US" dirty="0"/>
          </a:p>
          <a:p>
            <a:r>
              <a:rPr lang="en-US" dirty="0"/>
              <a:t>The definitive host of these </a:t>
            </a:r>
            <a:r>
              <a:rPr lang="en-US" dirty="0" err="1"/>
              <a:t>cestodes</a:t>
            </a:r>
            <a:r>
              <a:rPr lang="en-US" dirty="0"/>
              <a:t> is dogs and cats, while their natural intermediate host is tadpoles and reptiles.</a:t>
            </a:r>
          </a:p>
          <a:p>
            <a:r>
              <a:rPr lang="en-US" dirty="0"/>
              <a:t>The eggs are discharged in the </a:t>
            </a:r>
            <a:r>
              <a:rPr lang="en-US" dirty="0" err="1"/>
              <a:t>faeces</a:t>
            </a:r>
            <a:r>
              <a:rPr lang="en-US" dirty="0"/>
              <a:t> of the host, these </a:t>
            </a:r>
            <a:r>
              <a:rPr lang="en-US" dirty="0" err="1"/>
              <a:t>embryonate</a:t>
            </a:r>
            <a:r>
              <a:rPr lang="en-US" dirty="0"/>
              <a:t> when they are in fresh water. The first intermediate host is </a:t>
            </a:r>
            <a:r>
              <a:rPr lang="en-US" i="1" dirty="0"/>
              <a:t>Cyclops</a:t>
            </a:r>
            <a:r>
              <a:rPr lang="en-US" dirty="0"/>
              <a:t>, where the </a:t>
            </a:r>
            <a:r>
              <a:rPr lang="en-US" dirty="0" err="1"/>
              <a:t>procercoid</a:t>
            </a:r>
            <a:r>
              <a:rPr lang="en-US" dirty="0"/>
              <a:t> develops.</a:t>
            </a:r>
          </a:p>
          <a:p>
            <a:r>
              <a:rPr lang="en-US" dirty="0"/>
              <a:t>The second intermediate host (frogs or tadpoles, birds, reptiles or snakes) gets the infection by swallowing infected </a:t>
            </a:r>
            <a:r>
              <a:rPr lang="en-US" i="1" dirty="0"/>
              <a:t>Cyclops</a:t>
            </a:r>
            <a:r>
              <a:rPr lang="en-US" dirty="0"/>
              <a:t>. Other mammals can be </a:t>
            </a:r>
            <a:r>
              <a:rPr lang="en-US" dirty="0" err="1"/>
              <a:t>paratenic</a:t>
            </a:r>
            <a:r>
              <a:rPr lang="en-US" dirty="0"/>
              <a:t> hosts.</a:t>
            </a:r>
          </a:p>
        </p:txBody>
      </p:sp>
    </p:spTree>
    <p:extLst>
      <p:ext uri="{BB962C8B-B14F-4D97-AF65-F5344CB8AC3E}">
        <p14:creationId xmlns:p14="http://schemas.microsoft.com/office/powerpoint/2010/main" val="2500648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66102"/>
            <a:ext cx="7182424" cy="5599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1620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404664"/>
            <a:ext cx="7772400" cy="5615136"/>
          </a:xfrm>
        </p:spPr>
        <p:txBody>
          <a:bodyPr/>
          <a:lstStyle/>
          <a:p>
            <a:pPr marL="0" indent="0">
              <a:buNone/>
            </a:pPr>
            <a:r>
              <a:rPr lang="en-US" u="sng" dirty="0"/>
              <a:t>Man can get the infection as follows:</a:t>
            </a:r>
            <a:endParaRPr lang="en-US" dirty="0"/>
          </a:p>
          <a:p>
            <a:pPr lvl="0"/>
            <a:r>
              <a:rPr lang="en-US" dirty="0"/>
              <a:t>Swallowing </a:t>
            </a:r>
            <a:r>
              <a:rPr lang="en-US" i="1" dirty="0"/>
              <a:t>Cyclops</a:t>
            </a:r>
            <a:r>
              <a:rPr lang="en-US" dirty="0"/>
              <a:t> containing </a:t>
            </a:r>
            <a:r>
              <a:rPr lang="en-US" dirty="0" err="1"/>
              <a:t>procercoid</a:t>
            </a:r>
            <a:r>
              <a:rPr lang="en-US" dirty="0"/>
              <a:t> with drinking water.</a:t>
            </a:r>
          </a:p>
          <a:p>
            <a:pPr lvl="0"/>
            <a:r>
              <a:rPr lang="en-US" dirty="0"/>
              <a:t>Eating raw or undercooked flesh of infected 2</a:t>
            </a:r>
            <a:r>
              <a:rPr lang="en-US" baseline="30000" dirty="0"/>
              <a:t>nd</a:t>
            </a:r>
            <a:r>
              <a:rPr lang="en-US" dirty="0"/>
              <a:t>. intermediate host as in Far East.</a:t>
            </a:r>
          </a:p>
          <a:p>
            <a:pPr lvl="0"/>
            <a:r>
              <a:rPr lang="en-US" dirty="0"/>
              <a:t>Folk medicine in some areas uses the flesh of these animals as fomites or poultice for wounds, eyes or inflamed parts of the body. When the flesh is infected, the </a:t>
            </a:r>
            <a:r>
              <a:rPr lang="en-US" dirty="0" err="1"/>
              <a:t>sparganum</a:t>
            </a:r>
            <a:r>
              <a:rPr lang="en-US" dirty="0"/>
              <a:t> migrates to the hot human tissues.</a:t>
            </a:r>
          </a:p>
          <a:p>
            <a:pPr marL="0" indent="0">
              <a:buNone/>
            </a:pPr>
            <a:endParaRPr lang="en-US" dirty="0"/>
          </a:p>
        </p:txBody>
      </p:sp>
    </p:spTree>
    <p:extLst>
      <p:ext uri="{BB962C8B-B14F-4D97-AF65-F5344CB8AC3E}">
        <p14:creationId xmlns:p14="http://schemas.microsoft.com/office/powerpoint/2010/main" val="66480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476672"/>
            <a:ext cx="7772400" cy="5543128"/>
          </a:xfrm>
        </p:spPr>
        <p:txBody>
          <a:bodyPr/>
          <a:lstStyle/>
          <a:p>
            <a:pPr marL="0" indent="0">
              <a:buNone/>
            </a:pPr>
            <a:r>
              <a:rPr lang="en-US" b="1" dirty="0"/>
              <a:t>Pathogenesis and clinical manifestations:</a:t>
            </a:r>
            <a:endParaRPr lang="en-US" dirty="0"/>
          </a:p>
          <a:p>
            <a:pPr lvl="0"/>
            <a:r>
              <a:rPr lang="en-US" dirty="0"/>
              <a:t>Presence of </a:t>
            </a:r>
            <a:r>
              <a:rPr lang="en-US" dirty="0" err="1"/>
              <a:t>sparganum</a:t>
            </a:r>
            <a:r>
              <a:rPr lang="en-US" dirty="0"/>
              <a:t> in human tissue elicits an intense inflammatory reaction in the infected area. </a:t>
            </a:r>
          </a:p>
          <a:p>
            <a:pPr lvl="0"/>
            <a:r>
              <a:rPr lang="en-US" dirty="0" err="1">
                <a:solidFill>
                  <a:srgbClr val="FF0000"/>
                </a:solidFill>
              </a:rPr>
              <a:t>Procercoids</a:t>
            </a:r>
            <a:r>
              <a:rPr lang="en-US" dirty="0">
                <a:solidFill>
                  <a:srgbClr val="FF0000"/>
                </a:solidFill>
              </a:rPr>
              <a:t> after penetrating intestine may pass with circulation to be lodged in the lungs or other organs. </a:t>
            </a:r>
            <a:r>
              <a:rPr lang="en-US" dirty="0"/>
              <a:t>Pulmonary infection may cause pulmonary hemorrhage, while brain infection may be fatal.</a:t>
            </a:r>
          </a:p>
          <a:p>
            <a:pPr lvl="0"/>
            <a:r>
              <a:rPr lang="en-US" dirty="0">
                <a:solidFill>
                  <a:srgbClr val="FF0000"/>
                </a:solidFill>
              </a:rPr>
              <a:t>Ocular and cutaneous infections usually are due to local application of infected flesh. In the eye there is palpebral edema and conjunctivitis, while in the skin there is inflammation, induration and edema.</a:t>
            </a:r>
          </a:p>
          <a:p>
            <a:pPr lvl="0"/>
            <a:r>
              <a:rPr lang="en-US" dirty="0"/>
              <a:t>Death of the larva causes intense reaction.</a:t>
            </a:r>
          </a:p>
          <a:p>
            <a:pPr marL="0" indent="0">
              <a:buNone/>
            </a:pPr>
            <a:endParaRPr lang="en-US" dirty="0"/>
          </a:p>
        </p:txBody>
      </p:sp>
    </p:spTree>
    <p:extLst>
      <p:ext uri="{BB962C8B-B14F-4D97-AF65-F5344CB8AC3E}">
        <p14:creationId xmlns:p14="http://schemas.microsoft.com/office/powerpoint/2010/main" val="3693652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quarter" idx="1"/>
          </p:nvPr>
        </p:nvSpPr>
        <p:spPr>
          <a:xfrm>
            <a:off x="914400" y="332656"/>
            <a:ext cx="7772400" cy="5687144"/>
          </a:xfrm>
        </p:spPr>
        <p:txBody>
          <a:bodyPr/>
          <a:lstStyle/>
          <a:p>
            <a:r>
              <a:rPr lang="en-US" b="1" dirty="0"/>
              <a:t>Diagnosis</a:t>
            </a:r>
            <a:r>
              <a:rPr lang="en-US" dirty="0"/>
              <a:t> </a:t>
            </a:r>
            <a:r>
              <a:rPr lang="en-US" b="1" dirty="0"/>
              <a:t>and treatment:</a:t>
            </a:r>
            <a:endParaRPr lang="en-US" dirty="0"/>
          </a:p>
          <a:p>
            <a:r>
              <a:rPr lang="en-US" dirty="0"/>
              <a:t>It is established by finding the larva, and usually surgical removal is the only treatment, with additional anti-inflammatory drugs.</a:t>
            </a:r>
          </a:p>
          <a:p>
            <a:r>
              <a:rPr lang="en-US" dirty="0"/>
              <a:t>Prevention is by filtering or boiling drinking water in endemic areas, thorough cooking of flesh of suspected intermediate hosts and avoiding the use of this flesh as foments.</a:t>
            </a:r>
          </a:p>
          <a:p>
            <a:endParaRPr lang="en-US" dirty="0"/>
          </a:p>
        </p:txBody>
      </p:sp>
    </p:spTree>
    <p:extLst>
      <p:ext uri="{BB962C8B-B14F-4D97-AF65-F5344CB8AC3E}">
        <p14:creationId xmlns:p14="http://schemas.microsoft.com/office/powerpoint/2010/main" val="2346030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r>
              <a:rPr lang="en-US" dirty="0" err="1"/>
              <a:t>Taenia</a:t>
            </a:r>
            <a:r>
              <a:rPr lang="en-US" dirty="0"/>
              <a:t> </a:t>
            </a:r>
            <a:r>
              <a:rPr lang="en-US" dirty="0" err="1"/>
              <a:t>solium</a:t>
            </a:r>
            <a:r>
              <a:rPr lang="en-US" dirty="0"/>
              <a:t> (</a:t>
            </a:r>
            <a:r>
              <a:rPr lang="en-US" dirty="0" err="1"/>
              <a:t>Cysticercosis</a:t>
            </a:r>
            <a:r>
              <a:rPr lang="en-US" dirty="0"/>
              <a:t>):</a:t>
            </a:r>
          </a:p>
          <a:p>
            <a:r>
              <a:rPr lang="en-US" dirty="0"/>
              <a:t>Man can be infected with </a:t>
            </a:r>
            <a:r>
              <a:rPr lang="en-US" i="1" u="sng" dirty="0"/>
              <a:t>T. </a:t>
            </a:r>
            <a:r>
              <a:rPr lang="en-US" i="1" u="sng" dirty="0" err="1"/>
              <a:t>solium</a:t>
            </a:r>
            <a:r>
              <a:rPr lang="en-US" u="sng" dirty="0"/>
              <a:t> eggs</a:t>
            </a:r>
            <a:r>
              <a:rPr lang="en-US" dirty="0"/>
              <a:t> either by external autoinfection (hand to mouth), or   from soiled vegetables), or   internal autoinfection when gravid segments pass back to the stomach with antiperistalsis during vomiting or anesthesia. </a:t>
            </a:r>
          </a:p>
          <a:p>
            <a:r>
              <a:rPr lang="en-US" dirty="0"/>
              <a:t>   Gastric juice breaks the </a:t>
            </a:r>
            <a:r>
              <a:rPr lang="en-US" dirty="0" err="1"/>
              <a:t>embryophore</a:t>
            </a:r>
            <a:r>
              <a:rPr lang="en-US" dirty="0"/>
              <a:t> and the </a:t>
            </a:r>
            <a:r>
              <a:rPr lang="en-US" dirty="0" err="1"/>
              <a:t>onchosphere</a:t>
            </a:r>
            <a:r>
              <a:rPr lang="en-US" dirty="0"/>
              <a:t> completely becomes free in the duodenum. The </a:t>
            </a:r>
            <a:r>
              <a:rPr lang="en-US" dirty="0" err="1"/>
              <a:t>onchosphere</a:t>
            </a:r>
            <a:r>
              <a:rPr lang="en-US" dirty="0"/>
              <a:t> penetrates intestinal wall and passes with circulation to the liver, lungs and then systemic circulation to the brain, kidneys, eye and muscles.</a:t>
            </a:r>
          </a:p>
          <a:p>
            <a:pPr marL="0" indent="0">
              <a:buNone/>
            </a:pPr>
            <a:endParaRPr lang="en-US" dirty="0"/>
          </a:p>
        </p:txBody>
      </p:sp>
    </p:spTree>
    <p:extLst>
      <p:ext uri="{BB962C8B-B14F-4D97-AF65-F5344CB8AC3E}">
        <p14:creationId xmlns:p14="http://schemas.microsoft.com/office/powerpoint/2010/main" val="280136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r>
              <a:rPr lang="en-US" dirty="0"/>
              <a:t>The cyst elicits an immunological inflammatory reaction in the surrounding tissue. This begins by aggregation of lymphocytes, monocytes, then aggregation of fibroblasts, transformation into </a:t>
            </a:r>
            <a:r>
              <a:rPr lang="en-US" dirty="0" err="1"/>
              <a:t>fibrocytes</a:t>
            </a:r>
            <a:r>
              <a:rPr lang="en-US" dirty="0"/>
              <a:t> and the </a:t>
            </a:r>
            <a:r>
              <a:rPr lang="en-US" dirty="0" err="1"/>
              <a:t>cysticercus</a:t>
            </a:r>
            <a:r>
              <a:rPr lang="en-US" dirty="0"/>
              <a:t> becomes surrounded by a fibrous capsule. Eventually calcification occurs in the </a:t>
            </a:r>
            <a:r>
              <a:rPr lang="en-US" dirty="0" err="1"/>
              <a:t>cysticercus.The</a:t>
            </a:r>
            <a:r>
              <a:rPr lang="en-US" dirty="0"/>
              <a:t> inflammatory reaction can pass unnoticed in organs like liver or gives mild symptoms. In case of muscles it causes myositis and limitation of movement. Cerebral </a:t>
            </a:r>
            <a:r>
              <a:rPr lang="en-US" dirty="0" err="1"/>
              <a:t>cysticercosis</a:t>
            </a:r>
            <a:r>
              <a:rPr lang="en-US" dirty="0"/>
              <a:t> causes neurological symptoms.</a:t>
            </a:r>
          </a:p>
          <a:p>
            <a:pPr marL="0" indent="0">
              <a:buNone/>
            </a:pPr>
            <a:endParaRPr lang="en-US" dirty="0"/>
          </a:p>
        </p:txBody>
      </p:sp>
    </p:spTree>
    <p:extLst>
      <p:ext uri="{BB962C8B-B14F-4D97-AF65-F5344CB8AC3E}">
        <p14:creationId xmlns:p14="http://schemas.microsoft.com/office/powerpoint/2010/main" val="261473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r>
              <a:rPr lang="en-US" b="1" dirty="0"/>
              <a:t>Diagnosis:</a:t>
            </a:r>
            <a:endParaRPr lang="en-US" dirty="0"/>
          </a:p>
          <a:p>
            <a:pPr lvl="0"/>
            <a:r>
              <a:rPr lang="en-US" dirty="0"/>
              <a:t>The adult worm: as in </a:t>
            </a:r>
            <a:r>
              <a:rPr lang="en-US" i="1" dirty="0" err="1"/>
              <a:t>T.saginata</a:t>
            </a:r>
            <a:r>
              <a:rPr lang="en-US" i="1" dirty="0"/>
              <a:t>.</a:t>
            </a:r>
            <a:endParaRPr lang="en-US" dirty="0"/>
          </a:p>
          <a:p>
            <a:pPr lvl="0"/>
            <a:r>
              <a:rPr lang="en-US" dirty="0" err="1"/>
              <a:t>Cysticercosis</a:t>
            </a:r>
            <a:r>
              <a:rPr lang="en-US" dirty="0"/>
              <a:t>: </a:t>
            </a:r>
          </a:p>
          <a:p>
            <a:pPr lvl="0"/>
            <a:r>
              <a:rPr lang="en-US" dirty="0"/>
              <a:t>Biopsy whenever possible.</a:t>
            </a:r>
          </a:p>
          <a:p>
            <a:pPr lvl="0"/>
            <a:r>
              <a:rPr lang="en-US" dirty="0"/>
              <a:t>X-ray (may show calcification present in old cases).</a:t>
            </a:r>
          </a:p>
          <a:p>
            <a:pPr lvl="0"/>
            <a:r>
              <a:rPr lang="en-US" dirty="0"/>
              <a:t>Ultrasonography, C.T., MRI can show the lesions in liver or brain.</a:t>
            </a:r>
          </a:p>
          <a:p>
            <a:pPr lvl="0"/>
            <a:r>
              <a:rPr lang="en-US" dirty="0"/>
              <a:t>Serological tests.</a:t>
            </a:r>
          </a:p>
          <a:p>
            <a:pPr lvl="0"/>
            <a:r>
              <a:rPr lang="en-US" dirty="0"/>
              <a:t>Immunological tests, these are available in endemic areas even to pig-raising farms.</a:t>
            </a:r>
          </a:p>
          <a:p>
            <a:pPr marL="0" indent="0">
              <a:buNone/>
            </a:pPr>
            <a:endParaRPr lang="en-US" dirty="0"/>
          </a:p>
        </p:txBody>
      </p:sp>
    </p:spTree>
    <p:extLst>
      <p:ext uri="{BB962C8B-B14F-4D97-AF65-F5344CB8AC3E}">
        <p14:creationId xmlns:p14="http://schemas.microsoft.com/office/powerpoint/2010/main" val="26598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normAutofit fontScale="92500"/>
          </a:bodyPr>
          <a:lstStyle/>
          <a:p>
            <a:pPr marL="0" indent="0">
              <a:buNone/>
            </a:pPr>
            <a:r>
              <a:rPr lang="en-US" b="1" dirty="0"/>
              <a:t>Treatment:</a:t>
            </a:r>
            <a:endParaRPr lang="en-US" dirty="0"/>
          </a:p>
          <a:p>
            <a:pPr lvl="0"/>
            <a:r>
              <a:rPr lang="en-US" dirty="0"/>
              <a:t>The adult: as in </a:t>
            </a:r>
            <a:r>
              <a:rPr lang="en-US" i="1" dirty="0" err="1"/>
              <a:t>T.saginata</a:t>
            </a:r>
            <a:r>
              <a:rPr lang="en-US" i="1" dirty="0"/>
              <a:t>, </a:t>
            </a:r>
            <a:r>
              <a:rPr lang="en-US" dirty="0"/>
              <a:t>but anti-emetic drugs should precede treatment to prevent vomiting and reverse peristalsis which gives the eggs returning to the stomach a chance to hatch and produce </a:t>
            </a:r>
            <a:r>
              <a:rPr lang="en-US" dirty="0" err="1"/>
              <a:t>Cysticercosis</a:t>
            </a:r>
            <a:r>
              <a:rPr lang="en-US" dirty="0"/>
              <a:t>.</a:t>
            </a:r>
          </a:p>
          <a:p>
            <a:pPr lvl="0"/>
            <a:r>
              <a:rPr lang="en-US" dirty="0" err="1"/>
              <a:t>Cysticercosis</a:t>
            </a:r>
            <a:r>
              <a:rPr lang="en-US" dirty="0"/>
              <a:t>: Surgical treatment (if available) in association with anti-inflammatory drugs and steroids to prevent immune reaction.</a:t>
            </a:r>
          </a:p>
          <a:p>
            <a:pPr marL="0" indent="0">
              <a:buNone/>
            </a:pPr>
            <a:r>
              <a:rPr lang="en-US" b="1" dirty="0"/>
              <a:t>Prevention and control:</a:t>
            </a:r>
            <a:endParaRPr lang="en-US" dirty="0"/>
          </a:p>
          <a:p>
            <a:pPr lvl="0"/>
            <a:r>
              <a:rPr lang="en-US" dirty="0"/>
              <a:t>Sanitary sewage disposal.</a:t>
            </a:r>
          </a:p>
          <a:p>
            <a:pPr lvl="0"/>
            <a:r>
              <a:rPr lang="en-US" dirty="0"/>
              <a:t>Avoiding plant fertilization with human excreta.</a:t>
            </a:r>
          </a:p>
          <a:p>
            <a:pPr lvl="0"/>
            <a:r>
              <a:rPr lang="en-US" dirty="0"/>
              <a:t>Proper inspection of restaurants and food handlers, as well as slaughterhouses.</a:t>
            </a:r>
          </a:p>
          <a:p>
            <a:pPr lvl="0"/>
            <a:r>
              <a:rPr lang="en-US" dirty="0"/>
              <a:t>Cooking meat for enough time to kill </a:t>
            </a:r>
            <a:r>
              <a:rPr lang="en-US" dirty="0" err="1"/>
              <a:t>cysticerci</a:t>
            </a:r>
            <a:r>
              <a:rPr lang="en-US" dirty="0"/>
              <a:t>, or freezing at -10°C for 5-10 days.</a:t>
            </a:r>
          </a:p>
          <a:p>
            <a:pPr marL="0" indent="0">
              <a:buNone/>
            </a:pPr>
            <a:endParaRPr lang="en-US" dirty="0"/>
          </a:p>
        </p:txBody>
      </p:sp>
    </p:spTree>
    <p:extLst>
      <p:ext uri="{BB962C8B-B14F-4D97-AF65-F5344CB8AC3E}">
        <p14:creationId xmlns:p14="http://schemas.microsoft.com/office/powerpoint/2010/main" val="2325610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lstStyle/>
          <a:p>
            <a:pPr marL="0" indent="0">
              <a:buNone/>
            </a:pPr>
            <a:r>
              <a:rPr lang="en-US" dirty="0" err="1"/>
              <a:t>Hymenolepis</a:t>
            </a:r>
            <a:r>
              <a:rPr lang="en-US" dirty="0"/>
              <a:t> nana:</a:t>
            </a:r>
          </a:p>
          <a:p>
            <a:pPr marL="0" indent="0">
              <a:buNone/>
            </a:pPr>
            <a:r>
              <a:rPr lang="en-US" b="1" dirty="0"/>
              <a:t>Disease: </a:t>
            </a:r>
            <a:endParaRPr lang="en-US" dirty="0"/>
          </a:p>
          <a:p>
            <a:r>
              <a:rPr lang="en-US" dirty="0" err="1"/>
              <a:t>Hymenolepiasis</a:t>
            </a:r>
            <a:r>
              <a:rPr lang="en-US" dirty="0"/>
              <a:t> nana.</a:t>
            </a:r>
          </a:p>
          <a:p>
            <a:pPr marL="0" indent="0">
              <a:buNone/>
            </a:pPr>
            <a:r>
              <a:rPr lang="en-US" b="1" dirty="0"/>
              <a:t>Host:</a:t>
            </a:r>
            <a:endParaRPr lang="en-US" dirty="0"/>
          </a:p>
          <a:p>
            <a:r>
              <a:rPr lang="en-US" dirty="0"/>
              <a:t>Definitive: Humans especially children, mice and rats.</a:t>
            </a:r>
          </a:p>
          <a:p>
            <a:r>
              <a:rPr lang="en-US" dirty="0"/>
              <a:t>Intermediate hosts: grain beetles and rat fleas.</a:t>
            </a:r>
          </a:p>
          <a:p>
            <a:pPr marL="0" indent="0">
              <a:buNone/>
            </a:pPr>
            <a:r>
              <a:rPr lang="en-US" b="1" dirty="0"/>
              <a:t>Distribution:</a:t>
            </a:r>
            <a:endParaRPr lang="en-US" dirty="0"/>
          </a:p>
          <a:p>
            <a:r>
              <a:rPr lang="en-US" dirty="0"/>
              <a:t> All over the world, but most prevalent in temperate areas with poor sanitary conditions</a:t>
            </a:r>
          </a:p>
        </p:txBody>
      </p:sp>
    </p:spTree>
    <p:extLst>
      <p:ext uri="{BB962C8B-B14F-4D97-AF65-F5344CB8AC3E}">
        <p14:creationId xmlns:p14="http://schemas.microsoft.com/office/powerpoint/2010/main" val="3773709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lstStyle/>
          <a:p>
            <a:r>
              <a:rPr lang="en-US" b="1" dirty="0"/>
              <a:t>Life cycle: </a:t>
            </a:r>
            <a:endParaRPr lang="en-US" dirty="0"/>
          </a:p>
          <a:p>
            <a:r>
              <a:rPr lang="en-US" dirty="0"/>
              <a:t>Adults live in the small intestine and produce mature eggs, which are already infective. The intermediate host is optional both in case of humans and rodents.</a:t>
            </a:r>
          </a:p>
          <a:p>
            <a:r>
              <a:rPr lang="en-US" dirty="0"/>
              <a:t>When the final host swallows the egg by autoinfection, polluted hands, food or water, the </a:t>
            </a:r>
            <a:r>
              <a:rPr lang="en-US" dirty="0" err="1"/>
              <a:t>onchosphere</a:t>
            </a:r>
            <a:r>
              <a:rPr lang="en-US" dirty="0"/>
              <a:t> hatches in the small intestine. It buries itself in the lymph channels of the villi to become a cysticercoid. After about one week it returns to the lumen and matures into an adult worm </a:t>
            </a:r>
          </a:p>
          <a:p>
            <a:r>
              <a:rPr lang="en-US" dirty="0"/>
              <a:t>in about 2 weeks. So man can act as an intermediate and as a definitive host. </a:t>
            </a:r>
          </a:p>
          <a:p>
            <a:pPr marL="0" indent="0">
              <a:buNone/>
            </a:pPr>
            <a:endParaRPr lang="en-US" dirty="0"/>
          </a:p>
        </p:txBody>
      </p:sp>
    </p:spTree>
    <p:extLst>
      <p:ext uri="{BB962C8B-B14F-4D97-AF65-F5344CB8AC3E}">
        <p14:creationId xmlns:p14="http://schemas.microsoft.com/office/powerpoint/2010/main" val="2172366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lstStyle/>
          <a:p>
            <a:r>
              <a:rPr lang="en-US" dirty="0"/>
              <a:t>Larvae of fleas and beetles can also serve as intermediate host. They eat up the eggs during feeding on organic excrements of mice and rats. The eggs hatch in their intestine and the </a:t>
            </a:r>
            <a:r>
              <a:rPr lang="en-US" dirty="0" err="1"/>
              <a:t>onchosphere</a:t>
            </a:r>
            <a:r>
              <a:rPr lang="en-US" dirty="0"/>
              <a:t> penetrates to the </a:t>
            </a:r>
            <a:r>
              <a:rPr lang="en-US" dirty="0" err="1"/>
              <a:t>hemocele</a:t>
            </a:r>
            <a:r>
              <a:rPr lang="en-US" dirty="0"/>
              <a:t> and stays there till it transforms to cysticercoid while the larva maturates into an adult flea, which must be ingested to complete the life cycle. </a:t>
            </a:r>
          </a:p>
          <a:p>
            <a:r>
              <a:rPr lang="en-US" dirty="0"/>
              <a:t>Internal autoinfection could also occur, the eggs hatch in the intestine before passing out, this occurs most frequently in </a:t>
            </a:r>
            <a:r>
              <a:rPr lang="en-US" dirty="0" err="1"/>
              <a:t>immunocompromised</a:t>
            </a:r>
            <a:r>
              <a:rPr lang="en-US" dirty="0"/>
              <a:t> persons.</a:t>
            </a:r>
          </a:p>
          <a:p>
            <a:pPr marL="0" indent="0">
              <a:buNone/>
            </a:pPr>
            <a:endParaRPr lang="en-US" dirty="0"/>
          </a:p>
        </p:txBody>
      </p:sp>
    </p:spTree>
    <p:extLst>
      <p:ext uri="{BB962C8B-B14F-4D97-AF65-F5344CB8AC3E}">
        <p14:creationId xmlns:p14="http://schemas.microsoft.com/office/powerpoint/2010/main" val="1476688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lstStyle/>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476672"/>
            <a:ext cx="7488832" cy="584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46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r>
              <a:rPr lang="en-US" b="1" dirty="0"/>
              <a:t>Pathogenesis and clinical picture: </a:t>
            </a:r>
            <a:endParaRPr lang="en-US" dirty="0"/>
          </a:p>
          <a:p>
            <a:r>
              <a:rPr lang="en-US" dirty="0"/>
              <a:t>They are rare, and usually occur in massive infections, where enteritis, abdominal discomfort, loss of appetite, colic and diarrhea with passage of mucus may occur.</a:t>
            </a:r>
          </a:p>
          <a:p>
            <a:r>
              <a:rPr lang="en-US" dirty="0">
                <a:solidFill>
                  <a:srgbClr val="FF0000"/>
                </a:solidFill>
              </a:rPr>
              <a:t>Allergic manifestations due to tissue phases as </a:t>
            </a:r>
            <a:r>
              <a:rPr lang="en-US" dirty="0" err="1">
                <a:solidFill>
                  <a:srgbClr val="FF0000"/>
                </a:solidFill>
              </a:rPr>
              <a:t>flectins</a:t>
            </a:r>
            <a:r>
              <a:rPr lang="en-US" dirty="0">
                <a:solidFill>
                  <a:srgbClr val="FF0000"/>
                </a:solidFill>
              </a:rPr>
              <a:t> or </a:t>
            </a:r>
            <a:r>
              <a:rPr lang="en-US" dirty="0" err="1">
                <a:solidFill>
                  <a:srgbClr val="FF0000"/>
                </a:solidFill>
              </a:rPr>
              <a:t>flectinular</a:t>
            </a:r>
            <a:r>
              <a:rPr lang="en-US" dirty="0">
                <a:solidFill>
                  <a:srgbClr val="FF0000"/>
                </a:solidFill>
              </a:rPr>
              <a:t> conjunctivitis (around the cornea) was also reported.  </a:t>
            </a:r>
          </a:p>
          <a:p>
            <a:r>
              <a:rPr lang="en-US" dirty="0"/>
              <a:t>Neurotoxic products of the worms also tend to cause dizziness and convulsions especially in children.</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51170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normAutofit lnSpcReduction="10000"/>
          </a:bodyPr>
          <a:lstStyle/>
          <a:p>
            <a:pPr marL="0" indent="0">
              <a:buNone/>
            </a:pPr>
            <a:r>
              <a:rPr lang="en-US" b="1" dirty="0"/>
              <a:t>Diagnosis:</a:t>
            </a:r>
            <a:endParaRPr lang="en-US" dirty="0"/>
          </a:p>
          <a:p>
            <a:r>
              <a:rPr lang="en-US" dirty="0"/>
              <a:t>    By recognition of the characteristic eggs in the fecal sample.</a:t>
            </a:r>
          </a:p>
          <a:p>
            <a:pPr marL="0" indent="0">
              <a:buNone/>
            </a:pPr>
            <a:r>
              <a:rPr lang="en-US" b="1" dirty="0"/>
              <a:t>Treatment:  </a:t>
            </a:r>
            <a:endParaRPr lang="en-US" dirty="0"/>
          </a:p>
          <a:p>
            <a:pPr lvl="0"/>
            <a:r>
              <a:rPr lang="en-US" dirty="0" err="1"/>
              <a:t>Praziquantel</a:t>
            </a:r>
            <a:r>
              <a:rPr lang="en-US" dirty="0"/>
              <a:t> acts very rapidly against </a:t>
            </a:r>
            <a:r>
              <a:rPr lang="en-US" i="1" dirty="0" err="1"/>
              <a:t>Hymenolepis</a:t>
            </a:r>
            <a:r>
              <a:rPr lang="en-US" i="1" dirty="0"/>
              <a:t> nana</a:t>
            </a:r>
            <a:r>
              <a:rPr lang="en-US" dirty="0"/>
              <a:t>,</a:t>
            </a:r>
            <a:r>
              <a:rPr lang="en-US" b="1" dirty="0"/>
              <a:t> </a:t>
            </a:r>
            <a:r>
              <a:rPr lang="en-US" dirty="0"/>
              <a:t>both for luminal and tissue phases. </a:t>
            </a:r>
          </a:p>
          <a:p>
            <a:pPr lvl="0"/>
            <a:r>
              <a:rPr lang="en-US" dirty="0" err="1"/>
              <a:t>Yomesan</a:t>
            </a:r>
            <a:r>
              <a:rPr lang="en-US" dirty="0"/>
              <a:t> is effective for luminal phases only, so must be given at</a:t>
            </a:r>
          </a:p>
          <a:p>
            <a:r>
              <a:rPr lang="en-US" dirty="0"/>
              <a:t>weekly intervals for two or three times.</a:t>
            </a:r>
          </a:p>
          <a:p>
            <a:pPr marL="0" indent="0">
              <a:buNone/>
            </a:pPr>
            <a:r>
              <a:rPr lang="en-US" b="1" dirty="0"/>
              <a:t>Prevention and control:</a:t>
            </a:r>
            <a:endParaRPr lang="en-US" dirty="0"/>
          </a:p>
          <a:p>
            <a:r>
              <a:rPr lang="en-US" dirty="0"/>
              <a:t>Proper personal hygiene.</a:t>
            </a:r>
          </a:p>
          <a:p>
            <a:r>
              <a:rPr lang="en-US" dirty="0"/>
              <a:t>Treatment of infected persons.</a:t>
            </a:r>
          </a:p>
          <a:p>
            <a:r>
              <a:rPr lang="en-US" dirty="0"/>
              <a:t>Rodent control.</a:t>
            </a:r>
          </a:p>
          <a:p>
            <a:pPr marL="0" indent="0">
              <a:buNone/>
            </a:pPr>
            <a:endParaRPr lang="en-US" dirty="0"/>
          </a:p>
        </p:txBody>
      </p:sp>
    </p:spTree>
    <p:extLst>
      <p:ext uri="{BB962C8B-B14F-4D97-AF65-F5344CB8AC3E}">
        <p14:creationId xmlns:p14="http://schemas.microsoft.com/office/powerpoint/2010/main" val="567629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457200" y="381000"/>
            <a:ext cx="8229600" cy="5745163"/>
          </a:xfrm>
        </p:spPr>
        <p:txBody>
          <a:bodyPr>
            <a:normAutofit/>
          </a:bodyPr>
          <a:lstStyle/>
          <a:p>
            <a:pPr marL="0" indent="0">
              <a:buNone/>
            </a:pPr>
            <a:r>
              <a:rPr lang="en-US" dirty="0" err="1"/>
              <a:t>Trichnella</a:t>
            </a:r>
            <a:r>
              <a:rPr lang="en-US" dirty="0"/>
              <a:t> </a:t>
            </a:r>
            <a:r>
              <a:rPr lang="en-US" dirty="0" err="1"/>
              <a:t>spiralis</a:t>
            </a:r>
            <a:r>
              <a:rPr lang="en-US" dirty="0"/>
              <a:t>:</a:t>
            </a:r>
          </a:p>
          <a:p>
            <a:r>
              <a:rPr lang="en-US" b="1" dirty="0"/>
              <a:t>Disease:</a:t>
            </a:r>
            <a:r>
              <a:rPr lang="en-US" dirty="0"/>
              <a:t> </a:t>
            </a:r>
          </a:p>
          <a:p>
            <a:pPr marL="0" indent="0">
              <a:buNone/>
            </a:pPr>
            <a:r>
              <a:rPr lang="en-US" dirty="0" err="1"/>
              <a:t>Trichiniasis</a:t>
            </a:r>
            <a:r>
              <a:rPr lang="en-US" dirty="0"/>
              <a:t>, trichinosis or </a:t>
            </a:r>
            <a:r>
              <a:rPr lang="en-US" dirty="0" err="1"/>
              <a:t>trichinelliasis</a:t>
            </a:r>
            <a:r>
              <a:rPr lang="en-US" dirty="0"/>
              <a:t>.</a:t>
            </a:r>
          </a:p>
          <a:p>
            <a:r>
              <a:rPr lang="en-US" b="1" dirty="0"/>
              <a:t>Distribution: </a:t>
            </a:r>
          </a:p>
          <a:p>
            <a:pPr marL="0" indent="0">
              <a:buNone/>
            </a:pPr>
            <a:r>
              <a:rPr lang="en-US" b="1" dirty="0"/>
              <a:t>All continents especially the Northern Hemisphere </a:t>
            </a:r>
            <a:r>
              <a:rPr lang="en-US" b="1" u="sng" dirty="0"/>
              <a:t>and Australia</a:t>
            </a:r>
            <a:r>
              <a:rPr lang="en-US" b="1" dirty="0"/>
              <a:t>.</a:t>
            </a:r>
          </a:p>
          <a:p>
            <a:r>
              <a:rPr lang="en-US" b="1" dirty="0"/>
              <a:t>Host: </a:t>
            </a:r>
            <a:endParaRPr lang="en-US" dirty="0"/>
          </a:p>
          <a:p>
            <a:pPr marL="0" indent="0">
              <a:buNone/>
            </a:pPr>
            <a:r>
              <a:rPr lang="en-US" dirty="0"/>
              <a:t>Rat, pig, foxes, bears, many other animals, uncommonly horses and human.</a:t>
            </a:r>
          </a:p>
          <a:p>
            <a:pPr marL="0" indent="0">
              <a:buNone/>
            </a:pPr>
            <a:r>
              <a:rPr lang="en-US" b="1" dirty="0"/>
              <a:t>Mode of infection:</a:t>
            </a:r>
          </a:p>
          <a:p>
            <a:pPr marL="0" indent="0">
              <a:buNone/>
            </a:pPr>
            <a:r>
              <a:rPr lang="en-US" dirty="0"/>
              <a:t>Eating raw pork meat containing viable encysted larva in muscle</a:t>
            </a:r>
          </a:p>
          <a:p>
            <a:pPr marL="0" indent="0">
              <a:buNone/>
            </a:pPr>
            <a:r>
              <a:rPr lang="en-US" dirty="0"/>
              <a:t>Diagnosed by serology and muscle biopsy</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56423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40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14400" y="533400"/>
            <a:ext cx="7391399"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931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457200" y="381000"/>
            <a:ext cx="8229600" cy="5745163"/>
          </a:xfrm>
        </p:spPr>
        <p:txBody>
          <a:bodyPr/>
          <a:lstStyle/>
          <a:p>
            <a:r>
              <a:rPr lang="en-US" b="1" dirty="0"/>
              <a:t>Life cycle:</a:t>
            </a:r>
            <a:endParaRPr lang="en-US" dirty="0"/>
          </a:p>
          <a:p>
            <a:pPr lvl="0"/>
            <a:r>
              <a:rPr lang="en-US" dirty="0"/>
              <a:t>Adults live in the </a:t>
            </a:r>
            <a:r>
              <a:rPr lang="en-US" b="1" dirty="0"/>
              <a:t>mucosa</a:t>
            </a:r>
            <a:r>
              <a:rPr lang="en-US" dirty="0"/>
              <a:t> of the </a:t>
            </a:r>
            <a:r>
              <a:rPr lang="en-US" b="1" dirty="0"/>
              <a:t>small intestine</a:t>
            </a:r>
            <a:r>
              <a:rPr lang="en-US" dirty="0"/>
              <a:t> of the host. The males do not penetrate mucosa like females. Soon after fertilization males die and females become embedded in mucosa and lay larvae. Females live for about 2-4 months and lay between hundreds to thousands of larvae throughout their life.</a:t>
            </a:r>
          </a:p>
          <a:p>
            <a:pPr lvl="0"/>
            <a:r>
              <a:rPr lang="en-US" dirty="0"/>
              <a:t>Larvae find their way to the circulation, pass the liver, the heart  and the lungs to reach the arterial system, which distributes them </a:t>
            </a:r>
          </a:p>
          <a:p>
            <a:r>
              <a:rPr lang="en-US" dirty="0"/>
              <a:t>throughout the body. The most preferable muscular sites for larval invasion are: the muscles of the eye, tongue, mastication muscles, then the diaphragm, </a:t>
            </a:r>
            <a:r>
              <a:rPr lang="en-US" dirty="0" err="1"/>
              <a:t>intercostals</a:t>
            </a:r>
            <a:r>
              <a:rPr lang="en-US" dirty="0"/>
              <a:t> and finally the heavy muscles of the arm and leg.  </a:t>
            </a:r>
          </a:p>
          <a:p>
            <a:pPr algn="just"/>
            <a:endParaRPr lang="en-US" dirty="0"/>
          </a:p>
        </p:txBody>
      </p:sp>
    </p:spTree>
    <p:extLst>
      <p:ext uri="{BB962C8B-B14F-4D97-AF65-F5344CB8AC3E}">
        <p14:creationId xmlns:p14="http://schemas.microsoft.com/office/powerpoint/2010/main" val="217474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normAutofit fontScale="92500" lnSpcReduction="10000"/>
          </a:bodyPr>
          <a:lstStyle/>
          <a:p>
            <a:pPr lvl="0"/>
            <a:r>
              <a:rPr lang="en-US" dirty="0"/>
              <a:t>On reaching the skeletal muscles, they penetrate the muscle fibers, which are turned to nursing cells. The parasite-nurse cell complex is then encapsulated by the neighboring fibroblasts. By 1-2 month the larvae are 1mm long and they are ready for infecting their next host.</a:t>
            </a:r>
          </a:p>
          <a:p>
            <a:r>
              <a:rPr lang="en-US" dirty="0"/>
              <a:t> By this time one can say that </a:t>
            </a:r>
            <a:r>
              <a:rPr lang="en-US" i="1" dirty="0" err="1"/>
              <a:t>Trichinella</a:t>
            </a:r>
            <a:r>
              <a:rPr lang="en-US" i="1" dirty="0"/>
              <a:t> </a:t>
            </a:r>
            <a:r>
              <a:rPr lang="en-US" i="1" dirty="0" err="1"/>
              <a:t>spiralis</a:t>
            </a:r>
            <a:r>
              <a:rPr lang="en-US" dirty="0"/>
              <a:t> uses the host </a:t>
            </a:r>
            <a:r>
              <a:rPr lang="en-US" b="1" dirty="0"/>
              <a:t>as final and intermediate host at the same time.</a:t>
            </a:r>
            <a:endParaRPr lang="en-US" dirty="0"/>
          </a:p>
          <a:p>
            <a:r>
              <a:rPr lang="en-US" dirty="0"/>
              <a:t>Larvae can live for months to years in that condition until they eventually become calcified due to tissue reaction, but never mature to adult in the same host.</a:t>
            </a:r>
          </a:p>
          <a:p>
            <a:r>
              <a:rPr lang="en-US" dirty="0"/>
              <a:t>When living larvae of an animal host are swallowed by man, they reach the small intestine and are released from their nursing cell to enter the mucosa. Four molts, maturation and fertilization occur within 30-32 hours after infection.   </a:t>
            </a:r>
          </a:p>
          <a:p>
            <a:r>
              <a:rPr lang="en-US" dirty="0"/>
              <a:t>N.B.: Rat and mouse </a:t>
            </a:r>
            <a:r>
              <a:rPr lang="en-US" dirty="0" err="1"/>
              <a:t>faeces</a:t>
            </a:r>
            <a:r>
              <a:rPr lang="en-US" dirty="0"/>
              <a:t> contain larvae that can infect pigs and humans.</a:t>
            </a:r>
          </a:p>
          <a:p>
            <a:endParaRPr lang="en-US" dirty="0"/>
          </a:p>
          <a:p>
            <a:pPr marL="0" indent="0">
              <a:buNone/>
            </a:pPr>
            <a:endParaRPr lang="en-US" dirty="0"/>
          </a:p>
        </p:txBody>
      </p:sp>
    </p:spTree>
    <p:extLst>
      <p:ext uri="{BB962C8B-B14F-4D97-AF65-F5344CB8AC3E}">
        <p14:creationId xmlns:p14="http://schemas.microsoft.com/office/powerpoint/2010/main" val="3829670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normAutofit fontScale="85000" lnSpcReduction="20000"/>
          </a:bodyPr>
          <a:lstStyle/>
          <a:p>
            <a:r>
              <a:rPr lang="en-US" b="1" dirty="0"/>
              <a:t>Pathogenesis:</a:t>
            </a:r>
            <a:endParaRPr lang="en-US" dirty="0"/>
          </a:p>
          <a:p>
            <a:r>
              <a:rPr lang="en-US" b="1" dirty="0"/>
              <a:t>Stage of intestinal mucosa penetration</a:t>
            </a:r>
            <a:r>
              <a:rPr lang="en-US" dirty="0"/>
              <a:t> (Enteric phase):</a:t>
            </a:r>
          </a:p>
          <a:p>
            <a:r>
              <a:rPr lang="en-US" b="1" dirty="0"/>
              <a:t>Stage of wandering larvae:</a:t>
            </a:r>
            <a:endParaRPr lang="en-US" dirty="0"/>
          </a:p>
          <a:p>
            <a:r>
              <a:rPr lang="en-US" dirty="0"/>
              <a:t>May be accompanied with pneumonia, pleurisy, encephalitis, meningitis, nephritis, deafness, peritonitis and </a:t>
            </a:r>
            <a:r>
              <a:rPr lang="en-US" dirty="0" err="1">
                <a:solidFill>
                  <a:srgbClr val="FF0000"/>
                </a:solidFill>
              </a:rPr>
              <a:t>subconjunctival</a:t>
            </a:r>
            <a:r>
              <a:rPr lang="en-US" dirty="0"/>
              <a:t> or sublingual hemorrhage. Localized areas of necrosis and </a:t>
            </a:r>
            <a:r>
              <a:rPr lang="en-US" dirty="0" err="1"/>
              <a:t>leucocytic</a:t>
            </a:r>
            <a:r>
              <a:rPr lang="en-US" dirty="0"/>
              <a:t> infiltration of the cardiac muscles may lead to death.  </a:t>
            </a:r>
          </a:p>
          <a:p>
            <a:r>
              <a:rPr lang="en-US" b="1" dirty="0"/>
              <a:t>Stage of muscular penetration</a:t>
            </a:r>
            <a:r>
              <a:rPr lang="en-US" dirty="0"/>
              <a:t> ( by about the tenth day): </a:t>
            </a:r>
          </a:p>
          <a:p>
            <a:r>
              <a:rPr lang="en-US" dirty="0"/>
              <a:t>Symptoms include eyelids swelling, facial </a:t>
            </a:r>
            <a:r>
              <a:rPr lang="en-US" dirty="0" err="1"/>
              <a:t>oedema</a:t>
            </a:r>
            <a:r>
              <a:rPr lang="en-US" dirty="0"/>
              <a:t>, intense muscular pain, difficulty in breathing and swallowing, swelling of the masseter muscle, lowered blood pressure and nervous disorders. Extreme eosinophilia is common.</a:t>
            </a:r>
          </a:p>
          <a:p>
            <a:r>
              <a:rPr lang="en-US" dirty="0"/>
              <a:t>After about the second month symptoms begin to decrease, but symptoms of congestive heart failure may appear. </a:t>
            </a:r>
          </a:p>
          <a:p>
            <a:r>
              <a:rPr lang="en-US" b="1" dirty="0"/>
              <a:t>Stage of Encapsulation (</a:t>
            </a:r>
            <a:r>
              <a:rPr lang="en-US" b="1" dirty="0" err="1"/>
              <a:t>Encystment</a:t>
            </a:r>
            <a:r>
              <a:rPr lang="en-US" b="1" dirty="0"/>
              <a:t> phase): </a:t>
            </a:r>
            <a:endParaRPr lang="en-US" dirty="0"/>
          </a:p>
          <a:p>
            <a:r>
              <a:rPr lang="en-US" dirty="0"/>
              <a:t>The clinical disease is self-limited and usually lasts 2 to 3 weeks in light and 2 to 3 months in heavy infections.</a:t>
            </a:r>
          </a:p>
          <a:p>
            <a:endParaRPr lang="en-US" dirty="0"/>
          </a:p>
        </p:txBody>
      </p:sp>
    </p:spTree>
    <p:extLst>
      <p:ext uri="{BB962C8B-B14F-4D97-AF65-F5344CB8AC3E}">
        <p14:creationId xmlns:p14="http://schemas.microsoft.com/office/powerpoint/2010/main" val="293874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normAutofit fontScale="92500" lnSpcReduction="10000"/>
          </a:bodyPr>
          <a:lstStyle/>
          <a:p>
            <a:pPr marL="0" indent="0">
              <a:buNone/>
            </a:pPr>
            <a:r>
              <a:rPr lang="en-US" b="1" u="sng" dirty="0"/>
              <a:t>Diagnosis:</a:t>
            </a:r>
            <a:endParaRPr lang="en-US" dirty="0"/>
          </a:p>
          <a:p>
            <a:pPr lvl="0"/>
            <a:r>
              <a:rPr lang="en-US" dirty="0"/>
              <a:t>Adults or larvae may be accidentally seen in the patient’s </a:t>
            </a:r>
            <a:r>
              <a:rPr lang="en-US" dirty="0" err="1"/>
              <a:t>faeces</a:t>
            </a:r>
            <a:r>
              <a:rPr lang="en-US" dirty="0"/>
              <a:t> in early infection.</a:t>
            </a:r>
          </a:p>
          <a:p>
            <a:pPr lvl="0"/>
            <a:r>
              <a:rPr lang="en-US" dirty="0"/>
              <a:t>Muscle biopsy: Examination is done by compressing the muscle between two slides (</a:t>
            </a:r>
            <a:r>
              <a:rPr lang="en-US" dirty="0" err="1"/>
              <a:t>trichinoscopy</a:t>
            </a:r>
            <a:r>
              <a:rPr lang="en-US" dirty="0"/>
              <a:t>) or digesting the fibers in artificial gastric enzymes for several hours then microscopic examination under low-power. </a:t>
            </a:r>
          </a:p>
          <a:p>
            <a:pPr lvl="0"/>
            <a:r>
              <a:rPr lang="en-US" dirty="0" err="1"/>
              <a:t>Immunodiagnosis</a:t>
            </a:r>
            <a:r>
              <a:rPr lang="en-US" dirty="0"/>
              <a:t>:</a:t>
            </a:r>
          </a:p>
          <a:p>
            <a:r>
              <a:rPr lang="en-US" dirty="0"/>
              <a:t>      </a:t>
            </a:r>
            <a:r>
              <a:rPr lang="en-US" u="sng" dirty="0"/>
              <a:t>Intradermal test </a:t>
            </a:r>
            <a:r>
              <a:rPr lang="en-US" dirty="0"/>
              <a:t>(</a:t>
            </a:r>
            <a:r>
              <a:rPr lang="en-US" b="1" dirty="0"/>
              <a:t>Bachman test</a:t>
            </a:r>
            <a:r>
              <a:rPr lang="en-US" dirty="0"/>
              <a:t>):  </a:t>
            </a:r>
          </a:p>
          <a:p>
            <a:r>
              <a:rPr lang="en-US" u="sng" dirty="0"/>
              <a:t>Serological tests</a:t>
            </a:r>
            <a:r>
              <a:rPr lang="en-US" dirty="0"/>
              <a:t>: ELISA, LA (Latex agglutination), CEP (counter-current electrophoresis), CFT (Complement fixation test), FAT (fluorescent antibody test) IHA and PCR. </a:t>
            </a:r>
          </a:p>
          <a:p>
            <a:r>
              <a:rPr lang="en-US" dirty="0"/>
              <a:t>Blood examination shows eosinophilia.</a:t>
            </a:r>
          </a:p>
          <a:p>
            <a:pPr lvl="0"/>
            <a:r>
              <a:rPr lang="en-US" dirty="0"/>
              <a:t>X-ray may reveal calcified larvae. </a:t>
            </a:r>
          </a:p>
          <a:p>
            <a:endParaRPr lang="en-US" dirty="0"/>
          </a:p>
        </p:txBody>
      </p:sp>
    </p:spTree>
    <p:extLst>
      <p:ext uri="{BB962C8B-B14F-4D97-AF65-F5344CB8AC3E}">
        <p14:creationId xmlns:p14="http://schemas.microsoft.com/office/powerpoint/2010/main" val="698152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lstStyle/>
          <a:p>
            <a:r>
              <a:rPr lang="en-US" b="1" dirty="0"/>
              <a:t>Treatment:</a:t>
            </a:r>
            <a:endParaRPr lang="en-US" dirty="0"/>
          </a:p>
          <a:p>
            <a:pPr lvl="0"/>
            <a:r>
              <a:rPr lang="en-US" dirty="0"/>
              <a:t>No satisfactory treatment is yet known for adults or larvae, but care is only directed to relieve the symptoms. This includes analgesics and </a:t>
            </a:r>
            <a:r>
              <a:rPr lang="en-US" dirty="0" err="1"/>
              <a:t>corticosteroides</a:t>
            </a:r>
            <a:r>
              <a:rPr lang="en-US" dirty="0"/>
              <a:t>.</a:t>
            </a:r>
          </a:p>
          <a:p>
            <a:pPr lvl="0"/>
            <a:r>
              <a:rPr lang="en-US" dirty="0"/>
              <a:t>However </a:t>
            </a:r>
            <a:r>
              <a:rPr lang="en-US" dirty="0" err="1"/>
              <a:t>benzimidazole</a:t>
            </a:r>
            <a:r>
              <a:rPr lang="en-US" dirty="0"/>
              <a:t> i.e. </a:t>
            </a:r>
            <a:r>
              <a:rPr lang="en-US" dirty="0" err="1"/>
              <a:t>mebendazole</a:t>
            </a:r>
            <a:r>
              <a:rPr lang="en-US" dirty="0"/>
              <a:t> (200mg/day for5days) )gave variable results in human patients.</a:t>
            </a:r>
          </a:p>
          <a:p>
            <a:r>
              <a:rPr lang="en-US" b="1" dirty="0"/>
              <a:t>Control:</a:t>
            </a:r>
            <a:endParaRPr lang="en-US" dirty="0"/>
          </a:p>
          <a:p>
            <a:pPr lvl="0"/>
            <a:r>
              <a:rPr lang="en-US" dirty="0"/>
              <a:t>Thorough cooking or freezing (maximum at -15ºC for at least 20 days or –23ºC for 10 days) of pork and horsemeat to destroy larvae. </a:t>
            </a:r>
          </a:p>
          <a:p>
            <a:pPr lvl="0"/>
            <a:r>
              <a:rPr lang="en-US" dirty="0"/>
              <a:t>Inspection of meat in the slaughter houses using </a:t>
            </a:r>
            <a:r>
              <a:rPr lang="en-US" dirty="0" err="1"/>
              <a:t>trichinoscope</a:t>
            </a:r>
            <a:r>
              <a:rPr lang="en-US" dirty="0"/>
              <a:t>.</a:t>
            </a:r>
          </a:p>
          <a:p>
            <a:pPr lvl="0"/>
            <a:r>
              <a:rPr lang="en-US" dirty="0"/>
              <a:t>Rat control.</a:t>
            </a:r>
          </a:p>
          <a:p>
            <a:pPr marL="0" indent="0">
              <a:buNone/>
            </a:pPr>
            <a:endParaRPr lang="en-US" dirty="0"/>
          </a:p>
        </p:txBody>
      </p:sp>
    </p:spTree>
    <p:extLst>
      <p:ext uri="{BB962C8B-B14F-4D97-AF65-F5344CB8AC3E}">
        <p14:creationId xmlns:p14="http://schemas.microsoft.com/office/powerpoint/2010/main" val="3680297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683568" y="404664"/>
            <a:ext cx="7920880" cy="5615136"/>
          </a:xfrm>
        </p:spPr>
        <p:txBody>
          <a:bodyPr>
            <a:normAutofit/>
          </a:bodyPr>
          <a:lstStyle/>
          <a:p>
            <a:pPr marL="106680" marR="0" indent="0">
              <a:lnSpc>
                <a:spcPct val="125000"/>
              </a:lnSpc>
              <a:spcBef>
                <a:spcPts val="0"/>
              </a:spcBef>
              <a:spcAft>
                <a:spcPts val="0"/>
              </a:spcAft>
              <a:buNone/>
            </a:pPr>
            <a:r>
              <a:rPr lang="en-US" sz="3600" b="1" i="1" dirty="0" err="1">
                <a:latin typeface="Times New Roman"/>
                <a:ea typeface="Times New Roman"/>
                <a:cs typeface="Traditional Arabic"/>
              </a:rPr>
              <a:t>Onchocerca</a:t>
            </a:r>
            <a:r>
              <a:rPr lang="en-US" sz="3600" b="1" i="1" dirty="0">
                <a:latin typeface="Times New Roman"/>
                <a:ea typeface="Times New Roman"/>
                <a:cs typeface="Traditional Arabic"/>
              </a:rPr>
              <a:t> volvulus</a:t>
            </a:r>
            <a:endParaRPr lang="en-US" sz="2800" b="1" dirty="0">
              <a:latin typeface="Times New Roman"/>
              <a:ea typeface="Times New Roman"/>
              <a:cs typeface="Traditional Arabic"/>
            </a:endParaRPr>
          </a:p>
          <a:p>
            <a:pPr marL="0" marR="0" indent="0" algn="justLow">
              <a:lnSpc>
                <a:spcPct val="125000"/>
              </a:lnSpc>
              <a:spcBef>
                <a:spcPts val="0"/>
              </a:spcBef>
              <a:spcAft>
                <a:spcPts val="0"/>
              </a:spcAft>
              <a:buNone/>
            </a:pPr>
            <a:r>
              <a:rPr lang="en-US" b="1" u="sng" dirty="0">
                <a:latin typeface="Times New Roman"/>
                <a:ea typeface="Times New Roman"/>
              </a:rPr>
              <a:t>Disease</a:t>
            </a:r>
            <a:r>
              <a:rPr lang="en-US" b="1" dirty="0">
                <a:latin typeface="Times New Roman"/>
                <a:ea typeface="Times New Roman"/>
              </a:rPr>
              <a:t>:   </a:t>
            </a:r>
            <a:r>
              <a:rPr lang="en-US" dirty="0">
                <a:latin typeface="Times New Roman"/>
                <a:ea typeface="Times New Roman"/>
              </a:rPr>
              <a:t> </a:t>
            </a:r>
            <a:r>
              <a:rPr lang="en-US" dirty="0" err="1">
                <a:latin typeface="Times New Roman"/>
                <a:ea typeface="Times New Roman"/>
              </a:rPr>
              <a:t>Onchocercosis</a:t>
            </a:r>
            <a:r>
              <a:rPr lang="en-US" dirty="0">
                <a:latin typeface="Times New Roman"/>
                <a:ea typeface="Times New Roman"/>
              </a:rPr>
              <a:t>, </a:t>
            </a:r>
            <a:r>
              <a:rPr lang="en-US" dirty="0" err="1">
                <a:latin typeface="Times New Roman"/>
                <a:ea typeface="Times New Roman"/>
              </a:rPr>
              <a:t>Onchocerciasis</a:t>
            </a:r>
            <a:r>
              <a:rPr lang="en-US" dirty="0">
                <a:latin typeface="Times New Roman"/>
                <a:ea typeface="Times New Roman"/>
              </a:rPr>
              <a:t> or river blindness.</a:t>
            </a:r>
            <a:endParaRPr lang="en-US" sz="2000" dirty="0">
              <a:latin typeface="Times New Roman"/>
              <a:ea typeface="Times New Roman"/>
            </a:endParaRPr>
          </a:p>
          <a:p>
            <a:pPr marL="0" marR="0" indent="0" algn="justLow">
              <a:lnSpc>
                <a:spcPct val="125000"/>
              </a:lnSpc>
              <a:spcBef>
                <a:spcPts val="0"/>
              </a:spcBef>
              <a:spcAft>
                <a:spcPts val="0"/>
              </a:spcAft>
              <a:buNone/>
            </a:pPr>
            <a:r>
              <a:rPr lang="en-US" b="1" u="sng" dirty="0">
                <a:latin typeface="Times New Roman"/>
                <a:ea typeface="Times New Roman"/>
              </a:rPr>
              <a:t>Distribution</a:t>
            </a:r>
            <a:r>
              <a:rPr lang="en-US" b="1" dirty="0">
                <a:latin typeface="Times New Roman"/>
                <a:ea typeface="Times New Roman"/>
              </a:rPr>
              <a:t>:  </a:t>
            </a:r>
            <a:r>
              <a:rPr lang="en-US" dirty="0">
                <a:latin typeface="Times New Roman"/>
                <a:ea typeface="Times New Roman"/>
              </a:rPr>
              <a:t>Tropical Africa, Asia, and Central America, near fast running water and water falls.</a:t>
            </a:r>
            <a:endParaRPr lang="en-US" sz="2000" dirty="0">
              <a:latin typeface="Times New Roman"/>
              <a:ea typeface="Times New Roman"/>
            </a:endParaRPr>
          </a:p>
          <a:p>
            <a:pPr marL="0" marR="0" indent="0" algn="justLow">
              <a:lnSpc>
                <a:spcPct val="125000"/>
              </a:lnSpc>
              <a:spcBef>
                <a:spcPts val="0"/>
              </a:spcBef>
              <a:spcAft>
                <a:spcPts val="0"/>
              </a:spcAft>
              <a:buNone/>
            </a:pPr>
            <a:r>
              <a:rPr lang="en-US" b="1" u="sng" dirty="0">
                <a:latin typeface="Times New Roman"/>
                <a:ea typeface="Times New Roman"/>
              </a:rPr>
              <a:t>Hosts</a:t>
            </a:r>
            <a:r>
              <a:rPr lang="en-US" b="1" dirty="0">
                <a:latin typeface="Times New Roman"/>
                <a:ea typeface="Times New Roman"/>
              </a:rPr>
              <a:t>:</a:t>
            </a:r>
            <a:endParaRPr lang="en-US" sz="2000" dirty="0">
              <a:latin typeface="Times New Roman"/>
              <a:ea typeface="Times New Roman"/>
            </a:endParaRPr>
          </a:p>
          <a:p>
            <a:pPr marL="0" marR="0" algn="justLow">
              <a:lnSpc>
                <a:spcPct val="125000"/>
              </a:lnSpc>
              <a:spcBef>
                <a:spcPts val="0"/>
              </a:spcBef>
              <a:spcAft>
                <a:spcPts val="0"/>
              </a:spcAft>
            </a:pPr>
            <a:r>
              <a:rPr lang="en-US" dirty="0">
                <a:latin typeface="Times New Roman"/>
                <a:ea typeface="Times New Roman"/>
              </a:rPr>
              <a:t>Final host: Humans.</a:t>
            </a:r>
            <a:endParaRPr lang="en-US" sz="2000" dirty="0">
              <a:latin typeface="Times New Roman"/>
              <a:ea typeface="Times New Roman"/>
            </a:endParaRPr>
          </a:p>
          <a:p>
            <a:pPr marL="0" marR="0" algn="justLow">
              <a:lnSpc>
                <a:spcPct val="125000"/>
              </a:lnSpc>
              <a:spcBef>
                <a:spcPts val="0"/>
              </a:spcBef>
              <a:spcAft>
                <a:spcPts val="0"/>
              </a:spcAft>
            </a:pPr>
            <a:r>
              <a:rPr lang="en-US" dirty="0">
                <a:latin typeface="Times New Roman"/>
                <a:ea typeface="Times New Roman"/>
              </a:rPr>
              <a:t>Intermediate host: </a:t>
            </a:r>
            <a:r>
              <a:rPr lang="en-US" i="1" dirty="0" err="1">
                <a:latin typeface="Times New Roman"/>
                <a:ea typeface="Times New Roman"/>
              </a:rPr>
              <a:t>Simulium</a:t>
            </a:r>
            <a:r>
              <a:rPr lang="en-US" i="1" dirty="0">
                <a:latin typeface="Times New Roman"/>
                <a:ea typeface="Times New Roman"/>
              </a:rPr>
              <a:t> </a:t>
            </a:r>
            <a:r>
              <a:rPr lang="en-US" dirty="0">
                <a:latin typeface="Times New Roman"/>
                <a:ea typeface="Times New Roman"/>
              </a:rPr>
              <a:t>(mainly</a:t>
            </a:r>
            <a:r>
              <a:rPr lang="en-US" i="1" dirty="0">
                <a:latin typeface="Times New Roman"/>
                <a:ea typeface="Times New Roman"/>
              </a:rPr>
              <a:t> S. </a:t>
            </a:r>
            <a:r>
              <a:rPr lang="en-US" i="1" dirty="0" err="1">
                <a:latin typeface="Times New Roman"/>
                <a:ea typeface="Times New Roman"/>
              </a:rPr>
              <a:t>dumnosum</a:t>
            </a:r>
            <a:r>
              <a:rPr lang="en-US" dirty="0">
                <a:latin typeface="Times New Roman"/>
                <a:ea typeface="Times New Roman"/>
              </a:rPr>
              <a:t>) (The black fly).</a:t>
            </a:r>
            <a:endParaRPr lang="en-US" sz="2000" dirty="0">
              <a:latin typeface="Times New Roman"/>
              <a:ea typeface="Times New Roman"/>
            </a:endParaRPr>
          </a:p>
          <a:p>
            <a:pPr marL="0" marR="0" indent="0" algn="justLow">
              <a:lnSpc>
                <a:spcPct val="125000"/>
              </a:lnSpc>
              <a:spcBef>
                <a:spcPts val="0"/>
              </a:spcBef>
              <a:spcAft>
                <a:spcPts val="0"/>
              </a:spcAft>
              <a:buNone/>
            </a:pPr>
            <a:r>
              <a:rPr lang="en-US" b="1" u="sng" dirty="0">
                <a:latin typeface="Times New Roman"/>
                <a:ea typeface="Times New Roman"/>
              </a:rPr>
              <a:t>Life cycle</a:t>
            </a:r>
            <a:r>
              <a:rPr lang="en-US" b="1" dirty="0">
                <a:latin typeface="Times New Roman"/>
                <a:ea typeface="Times New Roman"/>
              </a:rPr>
              <a:t>:</a:t>
            </a:r>
            <a:r>
              <a:rPr lang="en-US" dirty="0">
                <a:latin typeface="Times New Roman"/>
                <a:ea typeface="Times New Roman"/>
              </a:rPr>
              <a:t> Nearly similar to </a:t>
            </a:r>
            <a:r>
              <a:rPr lang="en-US" i="1" dirty="0" err="1">
                <a:latin typeface="Times New Roman"/>
                <a:ea typeface="Times New Roman"/>
              </a:rPr>
              <a:t>Wuchereria</a:t>
            </a:r>
            <a:r>
              <a:rPr lang="en-US" i="1" dirty="0">
                <a:latin typeface="Times New Roman"/>
                <a:ea typeface="Times New Roman"/>
              </a:rPr>
              <a:t> </a:t>
            </a:r>
            <a:r>
              <a:rPr lang="en-US" i="1" dirty="0" err="1">
                <a:latin typeface="Times New Roman"/>
                <a:ea typeface="Times New Roman"/>
              </a:rPr>
              <a:t>bancrofti</a:t>
            </a:r>
            <a:r>
              <a:rPr lang="en-US" i="1" dirty="0">
                <a:latin typeface="Times New Roman"/>
                <a:ea typeface="Times New Roman"/>
              </a:rPr>
              <a:t>.</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1515407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043492" y="990600"/>
            <a:ext cx="6777317" cy="4842029"/>
          </a:xfrm>
        </p:spPr>
        <p:txBody>
          <a:bodyPr>
            <a:normAutofit fontScale="92500"/>
          </a:bodyPr>
          <a:lstStyle/>
          <a:p>
            <a:pPr marL="0" marR="0" indent="0" algn="justLow">
              <a:lnSpc>
                <a:spcPct val="125000"/>
              </a:lnSpc>
              <a:spcBef>
                <a:spcPts val="0"/>
              </a:spcBef>
              <a:spcAft>
                <a:spcPts val="0"/>
              </a:spcAft>
              <a:buNone/>
            </a:pPr>
            <a:r>
              <a:rPr lang="en-US" b="1" u="sng" dirty="0">
                <a:latin typeface="Times New Roman"/>
                <a:ea typeface="Times New Roman"/>
              </a:rPr>
              <a:t>Clinical picture</a:t>
            </a:r>
            <a:r>
              <a:rPr lang="en-US" dirty="0">
                <a:latin typeface="Times New Roman"/>
                <a:ea typeface="Times New Roman"/>
              </a:rPr>
              <a:t>:</a:t>
            </a:r>
            <a:endParaRPr lang="en-US" sz="2000" dirty="0">
              <a:latin typeface="Times New Roman"/>
              <a:ea typeface="Times New Roman"/>
            </a:endParaRPr>
          </a:p>
          <a:p>
            <a:pPr lvl="0" indent="-342900" algn="justLow">
              <a:lnSpc>
                <a:spcPct val="125000"/>
              </a:lnSpc>
              <a:spcBef>
                <a:spcPts val="0"/>
              </a:spcBef>
              <a:buFont typeface="Symbol"/>
              <a:buChar char=""/>
              <a:tabLst>
                <a:tab pos="342265" algn="l"/>
              </a:tabLst>
            </a:pPr>
            <a:r>
              <a:rPr lang="en-US" dirty="0" err="1">
                <a:latin typeface="Times New Roman"/>
                <a:ea typeface="Times New Roman"/>
              </a:rPr>
              <a:t>Onchocercoma</a:t>
            </a:r>
            <a:r>
              <a:rPr lang="en-US" dirty="0">
                <a:latin typeface="Times New Roman"/>
                <a:ea typeface="Times New Roman"/>
              </a:rPr>
              <a:t>.</a:t>
            </a:r>
            <a:endParaRPr lang="en-US" sz="2000" dirty="0">
              <a:latin typeface="Times New Roman"/>
              <a:ea typeface="Times New Roman"/>
            </a:endParaRPr>
          </a:p>
          <a:p>
            <a:pPr lvl="0" indent="-342900" algn="justLow">
              <a:lnSpc>
                <a:spcPct val="125000"/>
              </a:lnSpc>
              <a:spcBef>
                <a:spcPts val="0"/>
              </a:spcBef>
              <a:buFont typeface="Symbol"/>
              <a:buChar char=""/>
              <a:tabLst>
                <a:tab pos="342265" algn="l"/>
              </a:tabLst>
            </a:pPr>
            <a:r>
              <a:rPr lang="en-US" dirty="0">
                <a:latin typeface="Times New Roman"/>
                <a:ea typeface="Times New Roman"/>
              </a:rPr>
              <a:t>Severe itching, skin rash, lesions and depigmentation  (leopard skin).</a:t>
            </a:r>
            <a:endParaRPr lang="en-US" sz="2000" dirty="0">
              <a:latin typeface="Times New Roman"/>
              <a:ea typeface="Times New Roman"/>
            </a:endParaRPr>
          </a:p>
          <a:p>
            <a:pPr lvl="0" indent="-342900" algn="justLow">
              <a:lnSpc>
                <a:spcPct val="125000"/>
              </a:lnSpc>
              <a:spcBef>
                <a:spcPts val="0"/>
              </a:spcBef>
              <a:buFont typeface="Symbol"/>
              <a:buChar char=""/>
              <a:tabLst>
                <a:tab pos="342265" algn="l"/>
              </a:tabLst>
            </a:pPr>
            <a:r>
              <a:rPr lang="en-US" dirty="0">
                <a:latin typeface="Times New Roman"/>
                <a:ea typeface="Times New Roman"/>
              </a:rPr>
              <a:t>Ocular lesions leading to blindness (riverine blindness).</a:t>
            </a:r>
            <a:endParaRPr lang="en-US" sz="2000" dirty="0">
              <a:latin typeface="Times New Roman"/>
              <a:ea typeface="Times New Roman"/>
            </a:endParaRPr>
          </a:p>
          <a:p>
            <a:pPr lvl="0" indent="-342900" algn="justLow">
              <a:lnSpc>
                <a:spcPct val="125000"/>
              </a:lnSpc>
              <a:spcBef>
                <a:spcPts val="0"/>
              </a:spcBef>
              <a:buFont typeface="Symbol"/>
              <a:buChar char=""/>
              <a:tabLst>
                <a:tab pos="342265" algn="l"/>
              </a:tabLst>
            </a:pPr>
            <a:r>
              <a:rPr lang="en-US" dirty="0">
                <a:latin typeface="Times New Roman"/>
                <a:ea typeface="Times New Roman"/>
              </a:rPr>
              <a:t>There may be some degree of </a:t>
            </a:r>
            <a:r>
              <a:rPr lang="en-US" dirty="0" err="1">
                <a:latin typeface="Times New Roman"/>
                <a:ea typeface="Times New Roman"/>
              </a:rPr>
              <a:t>fibrosing</a:t>
            </a:r>
            <a:r>
              <a:rPr lang="en-US" dirty="0">
                <a:latin typeface="Times New Roman"/>
                <a:ea typeface="Times New Roman"/>
              </a:rPr>
              <a:t> obstructive lymphadenitis associated with elephantiasis and hanging groins (large redundant skin folds in the lower abdomen and groin).</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297839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755576" y="1143000"/>
            <a:ext cx="7560840" cy="4689629"/>
          </a:xfrm>
        </p:spPr>
        <p:txBody>
          <a:bodyPr/>
          <a:lstStyle/>
          <a:p>
            <a:pPr marL="0" marR="0" indent="0" algn="justLow">
              <a:lnSpc>
                <a:spcPct val="125000"/>
              </a:lnSpc>
              <a:spcBef>
                <a:spcPts val="0"/>
              </a:spcBef>
              <a:spcAft>
                <a:spcPts val="0"/>
              </a:spcAft>
              <a:buNone/>
            </a:pPr>
            <a:r>
              <a:rPr lang="en-US" b="1" u="sng" dirty="0">
                <a:latin typeface="Times New Roman"/>
                <a:ea typeface="Times New Roman"/>
              </a:rPr>
              <a:t>Diagnosis:</a:t>
            </a:r>
            <a:r>
              <a:rPr lang="en-US" u="sng" dirty="0">
                <a:latin typeface="Times New Roman"/>
                <a:ea typeface="Times New Roman"/>
              </a:rPr>
              <a:t> </a:t>
            </a:r>
            <a:endParaRPr lang="en-US" sz="2000" dirty="0">
              <a:latin typeface="Times New Roman"/>
              <a:ea typeface="Times New Roman"/>
            </a:endParaRPr>
          </a:p>
          <a:p>
            <a:pPr lvl="0" indent="-342900" algn="justLow">
              <a:lnSpc>
                <a:spcPct val="125000"/>
              </a:lnSpc>
              <a:spcBef>
                <a:spcPts val="0"/>
              </a:spcBef>
              <a:buFont typeface="Symbol"/>
              <a:buChar char=""/>
              <a:tabLst>
                <a:tab pos="396240" algn="l"/>
              </a:tabLst>
            </a:pPr>
            <a:r>
              <a:rPr lang="en-US" dirty="0">
                <a:latin typeface="Times New Roman"/>
                <a:ea typeface="Times New Roman"/>
              </a:rPr>
              <a:t>Skin snips .</a:t>
            </a:r>
            <a:endParaRPr lang="en-US" sz="2000" dirty="0">
              <a:latin typeface="Times New Roman"/>
              <a:ea typeface="Times New Roman"/>
            </a:endParaRPr>
          </a:p>
          <a:p>
            <a:pPr lvl="0" indent="-342900" algn="justLow">
              <a:lnSpc>
                <a:spcPct val="125000"/>
              </a:lnSpc>
              <a:spcBef>
                <a:spcPts val="0"/>
              </a:spcBef>
              <a:buFont typeface="Symbol"/>
              <a:buChar char=""/>
              <a:tabLst>
                <a:tab pos="396240" algn="l"/>
              </a:tabLst>
            </a:pPr>
            <a:r>
              <a:rPr lang="en-US" dirty="0">
                <a:latin typeface="Times New Roman"/>
                <a:ea typeface="Times New Roman"/>
              </a:rPr>
              <a:t>Aspiration of nodules can show microfilariae, surgical removal and sectioning can reveal the adults.</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501151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260648"/>
            <a:ext cx="7772400" cy="5759152"/>
          </a:xfrm>
        </p:spPr>
        <p:txBody>
          <a:bodyPr>
            <a:normAutofit/>
          </a:bodyPr>
          <a:lstStyle/>
          <a:p>
            <a:pPr marL="0" indent="0">
              <a:buNone/>
            </a:pPr>
            <a:r>
              <a:rPr lang="en-US" b="1" i="1" dirty="0"/>
              <a:t>Loa </a:t>
            </a:r>
            <a:r>
              <a:rPr lang="en-US" b="1" i="1" dirty="0" err="1"/>
              <a:t>loa</a:t>
            </a:r>
            <a:endParaRPr lang="en-US" b="1" dirty="0"/>
          </a:p>
          <a:p>
            <a:r>
              <a:rPr lang="en-US" dirty="0"/>
              <a:t>(The African eye worm)</a:t>
            </a:r>
          </a:p>
          <a:p>
            <a:pPr marL="0" indent="0">
              <a:buNone/>
            </a:pPr>
            <a:r>
              <a:rPr lang="en-US" b="1" dirty="0"/>
              <a:t>Disease:  </a:t>
            </a:r>
            <a:r>
              <a:rPr lang="en-US" dirty="0" err="1"/>
              <a:t>Loasis</a:t>
            </a:r>
            <a:endParaRPr lang="en-US" dirty="0"/>
          </a:p>
          <a:p>
            <a:pPr marL="0" indent="0">
              <a:buNone/>
            </a:pPr>
            <a:r>
              <a:rPr lang="en-US" b="1" dirty="0"/>
              <a:t>Distribution:  </a:t>
            </a:r>
            <a:r>
              <a:rPr lang="en-US" dirty="0"/>
              <a:t>Tropical Africa.</a:t>
            </a:r>
          </a:p>
          <a:p>
            <a:pPr marL="0" indent="0">
              <a:buNone/>
            </a:pPr>
            <a:r>
              <a:rPr lang="en-US" b="1" dirty="0"/>
              <a:t>Host:</a:t>
            </a:r>
            <a:endParaRPr lang="en-US" dirty="0"/>
          </a:p>
          <a:p>
            <a:r>
              <a:rPr lang="en-US" dirty="0"/>
              <a:t>Final host: Humans</a:t>
            </a:r>
          </a:p>
          <a:p>
            <a:r>
              <a:rPr lang="en-US" dirty="0"/>
              <a:t>Intermediate host: </a:t>
            </a:r>
            <a:r>
              <a:rPr lang="en-US" i="1" dirty="0" err="1"/>
              <a:t>Chrysops</a:t>
            </a:r>
            <a:r>
              <a:rPr lang="en-US" i="1" dirty="0"/>
              <a:t> </a:t>
            </a:r>
            <a:r>
              <a:rPr lang="en-US" dirty="0"/>
              <a:t>or mango fly</a:t>
            </a:r>
            <a:r>
              <a:rPr lang="en-US" i="1" dirty="0"/>
              <a:t>.</a:t>
            </a:r>
            <a:endParaRPr lang="en-US" dirty="0"/>
          </a:p>
          <a:p>
            <a:r>
              <a:rPr lang="en-US" b="1" dirty="0"/>
              <a:t>Life cycle:</a:t>
            </a:r>
            <a:r>
              <a:rPr lang="en-US" dirty="0"/>
              <a:t> Nearly similar to </a:t>
            </a:r>
            <a:r>
              <a:rPr lang="en-US" i="1" dirty="0" err="1"/>
              <a:t>Wuchereria</a:t>
            </a:r>
            <a:r>
              <a:rPr lang="en-US" i="1" dirty="0"/>
              <a:t> </a:t>
            </a:r>
            <a:r>
              <a:rPr lang="en-US" i="1" dirty="0" err="1"/>
              <a:t>bancrofti</a:t>
            </a:r>
            <a:r>
              <a:rPr lang="en-US" dirty="0"/>
              <a:t>.</a:t>
            </a:r>
          </a:p>
          <a:p>
            <a:pPr marL="0" indent="0">
              <a:buNone/>
            </a:pPr>
            <a:endParaRPr lang="en-US" dirty="0"/>
          </a:p>
        </p:txBody>
      </p:sp>
    </p:spTree>
    <p:extLst>
      <p:ext uri="{BB962C8B-B14F-4D97-AF65-F5344CB8AC3E}">
        <p14:creationId xmlns:p14="http://schemas.microsoft.com/office/powerpoint/2010/main" val="3974087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normAutofit/>
          </a:bodyPr>
          <a:lstStyle/>
          <a:p>
            <a:r>
              <a:rPr lang="en-US" b="1" dirty="0"/>
              <a:t>Pathogenesis:</a:t>
            </a:r>
            <a:r>
              <a:rPr lang="en-US" dirty="0"/>
              <a:t> </a:t>
            </a:r>
          </a:p>
          <a:p>
            <a:r>
              <a:rPr lang="en-US" dirty="0"/>
              <a:t>Adults lives subcutaneously migrating freely from place to place and may appear under the conjunctiva (eye worm). Presence of the worm</a:t>
            </a:r>
          </a:p>
          <a:p>
            <a:r>
              <a:rPr lang="en-US" dirty="0"/>
              <a:t>   may lead to acute inflammation from mechanical injuries, effect of    metabolites and the host immune reactions.</a:t>
            </a:r>
          </a:p>
          <a:p>
            <a:r>
              <a:rPr lang="en-US" dirty="0"/>
              <a:t>As a result from these acute inflammations, transient cutaneous swellings (</a:t>
            </a:r>
            <a:r>
              <a:rPr lang="en-US" dirty="0" err="1"/>
              <a:t>Calabar</a:t>
            </a:r>
            <a:r>
              <a:rPr lang="en-US" dirty="0"/>
              <a:t> or fugitive swellings) appear. They are about the hen’s egg, slightly painful, itchy, non-pitting and they appear and disappear within few days.</a:t>
            </a:r>
          </a:p>
          <a:p>
            <a:r>
              <a:rPr lang="en-US" dirty="0"/>
              <a:t>There may be fever, </a:t>
            </a:r>
            <a:r>
              <a:rPr lang="en-US" dirty="0" err="1"/>
              <a:t>urticaria</a:t>
            </a:r>
            <a:r>
              <a:rPr lang="en-US" dirty="0"/>
              <a:t> and eosinophilia.</a:t>
            </a:r>
          </a:p>
          <a:p>
            <a:pPr marL="0" indent="0">
              <a:buNone/>
            </a:pPr>
            <a:endParaRPr lang="en-US" dirty="0"/>
          </a:p>
        </p:txBody>
      </p:sp>
    </p:spTree>
    <p:extLst>
      <p:ext uri="{BB962C8B-B14F-4D97-AF65-F5344CB8AC3E}">
        <p14:creationId xmlns:p14="http://schemas.microsoft.com/office/powerpoint/2010/main" val="1844867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02034"/>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980728"/>
            <a:ext cx="7772400" cy="5039072"/>
          </a:xfrm>
        </p:spPr>
        <p:txBody>
          <a:bodyPr/>
          <a:lstStyle/>
          <a:p>
            <a:pPr marL="0" indent="0">
              <a:buNone/>
            </a:pPr>
            <a:r>
              <a:rPr lang="en-US" b="1" dirty="0"/>
              <a:t>Diagnosis:</a:t>
            </a:r>
            <a:r>
              <a:rPr lang="en-US" dirty="0"/>
              <a:t> </a:t>
            </a:r>
          </a:p>
          <a:p>
            <a:r>
              <a:rPr lang="en-US" dirty="0"/>
              <a:t>In endemic areas, provisional diagnosis is possible from the symptoms.</a:t>
            </a:r>
          </a:p>
          <a:p>
            <a:r>
              <a:rPr lang="en-US" dirty="0"/>
              <a:t>Diurnal, thick blood film showing microfilariae is a sure way for diagnosis.</a:t>
            </a:r>
          </a:p>
          <a:p>
            <a:pPr marL="0" indent="0">
              <a:buNone/>
            </a:pPr>
            <a:r>
              <a:rPr lang="en-US" b="1" dirty="0"/>
              <a:t>Treatment:</a:t>
            </a:r>
            <a:r>
              <a:rPr lang="en-US" dirty="0"/>
              <a:t> </a:t>
            </a:r>
          </a:p>
          <a:p>
            <a:r>
              <a:rPr lang="en-US" dirty="0"/>
              <a:t>DEC + General and surgical measures.</a:t>
            </a:r>
          </a:p>
          <a:p>
            <a:pPr marL="0" indent="0">
              <a:buNone/>
            </a:pPr>
            <a:endParaRPr lang="en-US" dirty="0"/>
          </a:p>
        </p:txBody>
      </p:sp>
    </p:spTree>
    <p:extLst>
      <p:ext uri="{BB962C8B-B14F-4D97-AF65-F5344CB8AC3E}">
        <p14:creationId xmlns:p14="http://schemas.microsoft.com/office/powerpoint/2010/main" val="273952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a:xfrm>
            <a:off x="914400" y="332656"/>
            <a:ext cx="7772400" cy="5687144"/>
          </a:xfrm>
        </p:spPr>
        <p:txBody>
          <a:bodyPr/>
          <a:lstStyle/>
          <a:p>
            <a:pPr marL="0" indent="0">
              <a:buNone/>
            </a:pPr>
            <a:r>
              <a:rPr lang="en-US" b="1" i="1" dirty="0" err="1"/>
              <a:t>Acanthamoeba</a:t>
            </a:r>
            <a:r>
              <a:rPr lang="en-US" b="1" i="1" dirty="0"/>
              <a:t> </a:t>
            </a:r>
            <a:endParaRPr lang="en-US" dirty="0"/>
          </a:p>
          <a:p>
            <a:r>
              <a:rPr lang="en-US" dirty="0"/>
              <a:t>It is free-living soil amoeba, present as </a:t>
            </a:r>
            <a:r>
              <a:rPr lang="en-US" dirty="0" err="1"/>
              <a:t>trophozoite</a:t>
            </a:r>
            <a:r>
              <a:rPr lang="en-US" dirty="0"/>
              <a:t> and cyst stages in moist soil, fresh and brackish water, air condition filter and in dialysis units. </a:t>
            </a:r>
          </a:p>
          <a:p>
            <a:r>
              <a:rPr lang="en-US" dirty="0"/>
              <a:t>The </a:t>
            </a:r>
            <a:r>
              <a:rPr lang="en-US" dirty="0" err="1"/>
              <a:t>trophozoites</a:t>
            </a:r>
            <a:r>
              <a:rPr lang="en-US" dirty="0"/>
              <a:t> are of the same measures as </a:t>
            </a:r>
            <a:r>
              <a:rPr lang="en-US" i="1" dirty="0" err="1"/>
              <a:t>Naegleria</a:t>
            </a:r>
            <a:r>
              <a:rPr lang="en-US" dirty="0"/>
              <a:t>, have spiky </a:t>
            </a:r>
            <a:r>
              <a:rPr lang="en-US" dirty="0" err="1"/>
              <a:t>acnthopoda</a:t>
            </a:r>
            <a:r>
              <a:rPr lang="en-US" dirty="0"/>
              <a:t>, move slowly, with large vesicular nucleus and large </a:t>
            </a:r>
            <a:r>
              <a:rPr lang="en-US" dirty="0" err="1"/>
              <a:t>karyosome</a:t>
            </a:r>
            <a:r>
              <a:rPr lang="en-US" dirty="0"/>
              <a:t>.</a:t>
            </a:r>
          </a:p>
          <a:p>
            <a:r>
              <a:rPr lang="en-US" dirty="0"/>
              <a:t>The cysts are </a:t>
            </a:r>
            <a:r>
              <a:rPr lang="en-US" dirty="0" err="1"/>
              <a:t>uninucleate</a:t>
            </a:r>
            <a:r>
              <a:rPr lang="en-US" dirty="0"/>
              <a:t> with thick wall.</a:t>
            </a:r>
          </a:p>
          <a:p>
            <a:endParaRPr lang="en-US" dirty="0"/>
          </a:p>
        </p:txBody>
      </p:sp>
    </p:spTree>
    <p:extLst>
      <p:ext uri="{BB962C8B-B14F-4D97-AF65-F5344CB8AC3E}">
        <p14:creationId xmlns:p14="http://schemas.microsoft.com/office/powerpoint/2010/main" val="2166509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130026"/>
          </a:xfrm>
        </p:spPr>
        <p:txBody>
          <a:bodyPr>
            <a:normAutofit fontScale="90000"/>
          </a:bodyPr>
          <a:lstStyle/>
          <a:p>
            <a:endParaRPr lang="en-US" dirty="0"/>
          </a:p>
        </p:txBody>
      </p:sp>
      <p:pic>
        <p:nvPicPr>
          <p:cNvPr id="40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43608" y="764704"/>
            <a:ext cx="7560840"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0942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46050"/>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620688"/>
            <a:ext cx="7772400" cy="5399112"/>
          </a:xfrm>
        </p:spPr>
        <p:txBody>
          <a:bodyPr>
            <a:normAutofit fontScale="92500" lnSpcReduction="10000"/>
          </a:bodyPr>
          <a:lstStyle/>
          <a:p>
            <a:pPr marL="0" indent="0">
              <a:buNone/>
            </a:pPr>
            <a:r>
              <a:rPr lang="en-US" b="1" dirty="0"/>
              <a:t>Clinical picture:</a:t>
            </a:r>
            <a:endParaRPr lang="en-US" dirty="0"/>
          </a:p>
          <a:p>
            <a:pPr marL="0" indent="0">
              <a:buNone/>
            </a:pPr>
            <a:r>
              <a:rPr lang="en-US" b="1" dirty="0"/>
              <a:t>1- Amebic keratitis</a:t>
            </a:r>
            <a:r>
              <a:rPr lang="en-US" dirty="0"/>
              <a:t>:- Occurs in </a:t>
            </a:r>
            <a:r>
              <a:rPr lang="en-US" dirty="0" err="1"/>
              <a:t>immunocompetent</a:t>
            </a:r>
            <a:r>
              <a:rPr lang="en-US" dirty="0"/>
              <a:t> persons through contamination of water or contact lenses solution. Keratitis leads to visual affection with severe pain and the lesion is irreversible. Corneal abrasions may enhance the infection. Sometimes the infection results in corneal perforation.  </a:t>
            </a:r>
          </a:p>
          <a:p>
            <a:pPr marL="0" indent="0">
              <a:buNone/>
            </a:pPr>
            <a:r>
              <a:rPr lang="en-US" b="1" dirty="0"/>
              <a:t>2- Granulomatous amebic encephalitis (GAE):-</a:t>
            </a:r>
            <a:r>
              <a:rPr lang="en-US" dirty="0"/>
              <a:t> The infection may be blood spread from lungs or skin ulcers. It is a chronic disease with signs of a focal lesion in the brain. </a:t>
            </a:r>
          </a:p>
          <a:p>
            <a:pPr marL="0" indent="0">
              <a:buNone/>
            </a:pPr>
            <a:r>
              <a:rPr lang="en-US" b="1" dirty="0"/>
              <a:t>Diagnosis:</a:t>
            </a:r>
            <a:endParaRPr lang="en-US" dirty="0"/>
          </a:p>
          <a:p>
            <a:pPr lvl="0"/>
            <a:r>
              <a:rPr lang="en-US" dirty="0"/>
              <a:t>Corneal smear in case of amebic keratitis.</a:t>
            </a:r>
          </a:p>
          <a:p>
            <a:pPr lvl="0"/>
            <a:r>
              <a:rPr lang="en-US" dirty="0"/>
              <a:t>CSF examination in case of brain affection may be helpful in addition to CT examination or MRI.</a:t>
            </a:r>
          </a:p>
          <a:p>
            <a:pPr lvl="0"/>
            <a:r>
              <a:rPr lang="en-US" dirty="0"/>
              <a:t>Culture of corneal scrapings or CSF. on agar as in </a:t>
            </a:r>
            <a:r>
              <a:rPr lang="en-US" i="1" dirty="0" err="1"/>
              <a:t>Naegleria</a:t>
            </a:r>
            <a:r>
              <a:rPr lang="en-US" i="1" dirty="0"/>
              <a:t>.</a:t>
            </a:r>
            <a:endParaRPr lang="en-US" dirty="0"/>
          </a:p>
          <a:p>
            <a:pPr marL="0" indent="0">
              <a:buNone/>
            </a:pPr>
            <a:endParaRPr lang="en-US" dirty="0"/>
          </a:p>
        </p:txBody>
      </p:sp>
    </p:spTree>
    <p:extLst>
      <p:ext uri="{BB962C8B-B14F-4D97-AF65-F5344CB8AC3E}">
        <p14:creationId xmlns:p14="http://schemas.microsoft.com/office/powerpoint/2010/main" val="2476581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46050"/>
          </a:xfrm>
        </p:spPr>
        <p:txBody>
          <a:bodyPr>
            <a:normAutofit fontScale="90000"/>
          </a:bodyPr>
          <a:lstStyle/>
          <a:p>
            <a:endParaRPr lang="en-US" dirty="0"/>
          </a:p>
        </p:txBody>
      </p:sp>
      <p:sp>
        <p:nvSpPr>
          <p:cNvPr id="3" name="عنصر نائب للمحتوى 2"/>
          <p:cNvSpPr>
            <a:spLocks noGrp="1"/>
          </p:cNvSpPr>
          <p:nvPr>
            <p:ph sz="quarter" idx="1"/>
          </p:nvPr>
        </p:nvSpPr>
        <p:spPr>
          <a:xfrm>
            <a:off x="539552" y="764704"/>
            <a:ext cx="8147248" cy="5255096"/>
          </a:xfrm>
        </p:spPr>
        <p:txBody>
          <a:bodyPr>
            <a:normAutofit fontScale="92500" lnSpcReduction="20000"/>
          </a:bodyPr>
          <a:lstStyle/>
          <a:p>
            <a:pPr marL="0" indent="0">
              <a:buNone/>
            </a:pPr>
            <a:r>
              <a:rPr lang="en-US" dirty="0"/>
              <a:t>Toxoplasma:</a:t>
            </a:r>
          </a:p>
          <a:p>
            <a:pPr marL="0" indent="0">
              <a:buNone/>
            </a:pPr>
            <a:r>
              <a:rPr lang="en-US" dirty="0"/>
              <a:t>Toxoplasma </a:t>
            </a:r>
            <a:r>
              <a:rPr lang="en-US" dirty="0" err="1"/>
              <a:t>gondii</a:t>
            </a:r>
            <a:r>
              <a:rPr lang="en-US" dirty="0"/>
              <a:t> is an obligate intracellular coccidian parasite</a:t>
            </a:r>
          </a:p>
          <a:p>
            <a:pPr marL="0" indent="0">
              <a:buNone/>
            </a:pPr>
            <a:r>
              <a:rPr lang="en-US" b="1" dirty="0"/>
              <a:t>Hosts:</a:t>
            </a:r>
            <a:endParaRPr lang="en-US" dirty="0"/>
          </a:p>
          <a:p>
            <a:r>
              <a:rPr lang="en-US" dirty="0"/>
              <a:t> The parasite thus has many carnivorous </a:t>
            </a:r>
            <a:r>
              <a:rPr lang="en-US" b="1" dirty="0"/>
              <a:t>definitive</a:t>
            </a:r>
            <a:r>
              <a:rPr lang="en-US" dirty="0"/>
              <a:t> hosts, especially cats and other felines. Also many </a:t>
            </a:r>
            <a:r>
              <a:rPr lang="en-US" b="1" dirty="0"/>
              <a:t>intermediate</a:t>
            </a:r>
            <a:r>
              <a:rPr lang="en-US" dirty="0"/>
              <a:t> hosts like ruminants, pigs, rodents, primates and man as well as birds.</a:t>
            </a:r>
          </a:p>
          <a:p>
            <a:r>
              <a:rPr lang="en-US" dirty="0"/>
              <a:t>Life cycle:</a:t>
            </a:r>
          </a:p>
          <a:p>
            <a:pPr lvl="0"/>
            <a:r>
              <a:rPr lang="en-US" dirty="0"/>
              <a:t>Both </a:t>
            </a:r>
            <a:r>
              <a:rPr lang="en-US" dirty="0" err="1"/>
              <a:t>enteroepithelial</a:t>
            </a:r>
            <a:r>
              <a:rPr lang="en-US" dirty="0"/>
              <a:t> (sexual) and </a:t>
            </a:r>
            <a:r>
              <a:rPr lang="en-US" dirty="0" err="1"/>
              <a:t>extraintestinal</a:t>
            </a:r>
            <a:r>
              <a:rPr lang="en-US" dirty="0"/>
              <a:t> stages can occur in the definitive host, the cat. Some infective sages enter the epithelial cells. Others penetrate to develop in the lamina </a:t>
            </a:r>
            <a:r>
              <a:rPr lang="en-US" dirty="0" err="1"/>
              <a:t>propria</a:t>
            </a:r>
            <a:r>
              <a:rPr lang="en-US" dirty="0"/>
              <a:t>, then to the mesenteric lymph nodes and white blood cells to be disseminated to distant organs.</a:t>
            </a:r>
          </a:p>
          <a:p>
            <a:pPr lvl="0"/>
            <a:r>
              <a:rPr lang="en-US" dirty="0"/>
              <a:t> Inside the intestinal cell the parasite begins as a </a:t>
            </a:r>
            <a:r>
              <a:rPr lang="en-US" dirty="0" err="1"/>
              <a:t>trophozoite</a:t>
            </a:r>
            <a:r>
              <a:rPr lang="en-US" dirty="0"/>
              <a:t> which grows to </a:t>
            </a:r>
            <a:r>
              <a:rPr lang="en-US" dirty="0" err="1"/>
              <a:t>schizont</a:t>
            </a:r>
            <a:r>
              <a:rPr lang="en-US" dirty="0"/>
              <a:t> and produces about 40 </a:t>
            </a:r>
            <a:r>
              <a:rPr lang="en-US" dirty="0" err="1"/>
              <a:t>merozoites</a:t>
            </a:r>
            <a:r>
              <a:rPr lang="en-US" dirty="0"/>
              <a:t>. These initiate several asexual cycles in the same way within 3-15 days, then begin to form gametocytes. </a:t>
            </a:r>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67082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02034"/>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476672"/>
            <a:ext cx="7772400" cy="5543128"/>
          </a:xfrm>
        </p:spPr>
        <p:txBody>
          <a:bodyPr>
            <a:normAutofit fontScale="92500" lnSpcReduction="10000"/>
          </a:bodyPr>
          <a:lstStyle/>
          <a:p>
            <a:pPr lvl="0"/>
            <a:r>
              <a:rPr lang="en-US" dirty="0"/>
              <a:t>The shed </a:t>
            </a:r>
            <a:r>
              <a:rPr lang="en-US" dirty="0" err="1"/>
              <a:t>oocysts</a:t>
            </a:r>
            <a:r>
              <a:rPr lang="en-US" dirty="0"/>
              <a:t> are immature, and need oxygen for sporulation, which occurs within 5-15 days.</a:t>
            </a:r>
          </a:p>
          <a:p>
            <a:pPr lvl="0"/>
            <a:r>
              <a:rPr lang="en-US" dirty="0"/>
              <a:t>Infection of the intermediate hosts and man occurs by: </a:t>
            </a:r>
          </a:p>
          <a:p>
            <a:pPr lvl="0"/>
            <a:r>
              <a:rPr lang="en-US" dirty="0"/>
              <a:t>(1) Ingestion of </a:t>
            </a:r>
            <a:r>
              <a:rPr lang="en-US" dirty="0" err="1"/>
              <a:t>sporulated</a:t>
            </a:r>
            <a:r>
              <a:rPr lang="en-US" dirty="0"/>
              <a:t> </a:t>
            </a:r>
            <a:r>
              <a:rPr lang="en-US" dirty="0" err="1"/>
              <a:t>oocysts</a:t>
            </a:r>
            <a:r>
              <a:rPr lang="en-US" dirty="0"/>
              <a:t> with polluted food through indirect ways as cat often buries its stools in the ground. Contamination with </a:t>
            </a:r>
            <a:r>
              <a:rPr lang="en-US" dirty="0" err="1"/>
              <a:t>sporulated</a:t>
            </a:r>
            <a:r>
              <a:rPr lang="en-US" dirty="0"/>
              <a:t> </a:t>
            </a:r>
            <a:r>
              <a:rPr lang="en-US" dirty="0" err="1"/>
              <a:t>oocysts</a:t>
            </a:r>
            <a:r>
              <a:rPr lang="en-US" dirty="0"/>
              <a:t> thus occurs either air borne, water borne or through roaches, flies, earthworms, and beetles carrying the parasites on the body hairs to raw vegetables and grass. </a:t>
            </a:r>
          </a:p>
          <a:p>
            <a:pPr lvl="0"/>
            <a:r>
              <a:rPr lang="en-US" dirty="0"/>
              <a:t>(2) Ingestion of tissue cysts from infected animals either by carnivores, or consumption of undercooked meat by human hosts. </a:t>
            </a:r>
          </a:p>
          <a:p>
            <a:pPr lvl="0"/>
            <a:r>
              <a:rPr lang="en-US" dirty="0"/>
              <a:t>(3) Soiling of hands during household duties like emptying the cat’s litter box or preparing meat for cooking.</a:t>
            </a:r>
          </a:p>
          <a:p>
            <a:pPr lvl="0"/>
            <a:r>
              <a:rPr lang="en-US" dirty="0" err="1"/>
              <a:t>Extraintestinal</a:t>
            </a:r>
            <a:r>
              <a:rPr lang="en-US" dirty="0"/>
              <a:t> stages only can occur in other mentioned hosts in the same way as in cats. </a:t>
            </a:r>
          </a:p>
        </p:txBody>
      </p:sp>
    </p:spTree>
    <p:extLst>
      <p:ext uri="{BB962C8B-B14F-4D97-AF65-F5344CB8AC3E}">
        <p14:creationId xmlns:p14="http://schemas.microsoft.com/office/powerpoint/2010/main" val="2251197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718921"/>
            <a:ext cx="7200800" cy="567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9111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74042"/>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692696"/>
            <a:ext cx="7772400" cy="5327104"/>
          </a:xfrm>
        </p:spPr>
        <p:txBody>
          <a:bodyPr>
            <a:normAutofit fontScale="92500" lnSpcReduction="10000"/>
          </a:bodyPr>
          <a:lstStyle/>
          <a:p>
            <a:r>
              <a:rPr lang="en-US" sz="2800" b="1" dirty="0"/>
              <a:t>Pathogenesis and effect on the eye:</a:t>
            </a:r>
            <a:endParaRPr lang="en-US" sz="2800" dirty="0"/>
          </a:p>
          <a:p>
            <a:pPr lvl="0"/>
            <a:r>
              <a:rPr lang="en-US" sz="2800" dirty="0"/>
              <a:t>Though </a:t>
            </a:r>
            <a:r>
              <a:rPr lang="en-US" sz="2800" i="1" dirty="0"/>
              <a:t>Toxoplasma</a:t>
            </a:r>
            <a:r>
              <a:rPr lang="en-US" sz="2800" dirty="0"/>
              <a:t> is a cosmopolitan disease, and </a:t>
            </a:r>
            <a:r>
              <a:rPr lang="en-US" sz="2800" i="1" dirty="0"/>
              <a:t>Toxoplasma</a:t>
            </a:r>
            <a:r>
              <a:rPr lang="en-US" sz="2800" dirty="0"/>
              <a:t> antibodies are frequently detectable in many persons, clinical cases are uncommon. This depends on the virulence of the parasite strain, the host’s species susceptibility, the age of the host and the degree of acquired immunity.</a:t>
            </a:r>
          </a:p>
          <a:p>
            <a:r>
              <a:rPr lang="en-US" sz="2800" b="1" dirty="0"/>
              <a:t>Chronic infection</a:t>
            </a:r>
            <a:r>
              <a:rPr lang="en-US" sz="2800" dirty="0"/>
              <a:t> results when immunity becomes enough to suppress </a:t>
            </a:r>
            <a:r>
              <a:rPr lang="en-US" sz="2800" dirty="0" err="1"/>
              <a:t>tachyzoites</a:t>
            </a:r>
            <a:r>
              <a:rPr lang="en-US" sz="2800" dirty="0"/>
              <a:t> proliferation. This coincides with cyst formation. The cysts can remain intact and the condition becomes asymptomatic for years. </a:t>
            </a:r>
          </a:p>
          <a:p>
            <a:r>
              <a:rPr lang="en-US" sz="2800" dirty="0"/>
              <a:t>Occasionally cyst wall breaks down releasing </a:t>
            </a:r>
            <a:r>
              <a:rPr lang="en-US" sz="2800" dirty="0" err="1"/>
              <a:t>bradyzoites</a:t>
            </a:r>
            <a:r>
              <a:rPr lang="en-US" sz="2800" dirty="0"/>
              <a:t>. Some of them succeed in reinvasion of host cells, but the majority is killed by the immune system of the host. Killing of </a:t>
            </a:r>
            <a:r>
              <a:rPr lang="en-US" sz="2800" dirty="0" err="1"/>
              <a:t>bradyzoites</a:t>
            </a:r>
            <a:r>
              <a:rPr lang="en-US" sz="2800" dirty="0"/>
              <a:t> elicits intense inflammatory reaction. </a:t>
            </a:r>
          </a:p>
          <a:p>
            <a:pPr marL="0" indent="0">
              <a:buNone/>
            </a:pPr>
            <a:endParaRPr lang="en-US" dirty="0"/>
          </a:p>
        </p:txBody>
      </p:sp>
    </p:spTree>
    <p:extLst>
      <p:ext uri="{BB962C8B-B14F-4D97-AF65-F5344CB8AC3E}">
        <p14:creationId xmlns:p14="http://schemas.microsoft.com/office/powerpoint/2010/main" val="98209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46050"/>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548680"/>
            <a:ext cx="7772400" cy="5471120"/>
          </a:xfrm>
        </p:spPr>
        <p:txBody>
          <a:bodyPr>
            <a:normAutofit fontScale="85000" lnSpcReduction="20000"/>
          </a:bodyPr>
          <a:lstStyle/>
          <a:p>
            <a:r>
              <a:rPr lang="en-US" sz="2800" dirty="0"/>
              <a:t>In the brain it causes formation of glial nodules, which may cause encephalitic symptoms if they are numerous. </a:t>
            </a:r>
            <a:r>
              <a:rPr lang="en-US" sz="2800" dirty="0">
                <a:solidFill>
                  <a:srgbClr val="FF0000"/>
                </a:solidFill>
              </a:rPr>
              <a:t>This may cause also retinal “blind spots” or small infarcts, which may coalesce in the macula causing blindness. </a:t>
            </a:r>
            <a:r>
              <a:rPr lang="en-US" sz="2800" dirty="0"/>
              <a:t>The same pathology in other tissues may cause myocarditis, </a:t>
            </a:r>
            <a:r>
              <a:rPr lang="en-US" sz="2800" dirty="0" err="1"/>
              <a:t>hepatosplenomegaly</a:t>
            </a:r>
            <a:r>
              <a:rPr lang="en-US" sz="2800" dirty="0"/>
              <a:t>, and pneumonia.</a:t>
            </a:r>
            <a:endParaRPr lang="en-US" sz="2800" b="1" dirty="0"/>
          </a:p>
          <a:p>
            <a:pPr lvl="0"/>
            <a:r>
              <a:rPr lang="en-US" sz="2800" b="1" dirty="0"/>
              <a:t>In immunosuppressed persons</a:t>
            </a:r>
            <a:r>
              <a:rPr lang="en-US" sz="2800" dirty="0"/>
              <a:t>,  the symptoms are more sever </a:t>
            </a:r>
          </a:p>
          <a:p>
            <a:pPr lvl="0"/>
            <a:r>
              <a:rPr lang="en-US" sz="2800" b="1" dirty="0"/>
              <a:t>Congenital toxoplasmosis</a:t>
            </a:r>
            <a:r>
              <a:rPr lang="en-US" sz="2800" dirty="0"/>
              <a:t>:</a:t>
            </a:r>
          </a:p>
          <a:p>
            <a:pPr lvl="1"/>
            <a:r>
              <a:rPr lang="en-US" dirty="0"/>
              <a:t>There is either abortion or fetal death according to gestational age, premature births are also common.</a:t>
            </a:r>
          </a:p>
          <a:p>
            <a:pPr lvl="1"/>
            <a:r>
              <a:rPr lang="en-US" dirty="0"/>
              <a:t>Cerebral manifestations are abnormal spinal fluid, convulsions, hydrocephalus, </a:t>
            </a:r>
            <a:r>
              <a:rPr lang="en-US" dirty="0" err="1"/>
              <a:t>intracerebral</a:t>
            </a:r>
            <a:r>
              <a:rPr lang="en-US" dirty="0"/>
              <a:t> calcifications, anencephaly and mental retardation. </a:t>
            </a:r>
          </a:p>
          <a:p>
            <a:pPr lvl="1"/>
            <a:r>
              <a:rPr lang="en-US" dirty="0" err="1">
                <a:solidFill>
                  <a:srgbClr val="FF0000"/>
                </a:solidFill>
              </a:rPr>
              <a:t>Retino-choroiditis</a:t>
            </a:r>
            <a:r>
              <a:rPr lang="en-US" dirty="0">
                <a:solidFill>
                  <a:srgbClr val="FF0000"/>
                </a:solidFill>
              </a:rPr>
              <a:t>, retinitis and blindness are the ocular manifestations. Ocular manifestations may appear later in children.</a:t>
            </a:r>
          </a:p>
          <a:p>
            <a:pPr lvl="1"/>
            <a:r>
              <a:rPr lang="en-US" dirty="0"/>
              <a:t>The newborn may have rash, fever, </a:t>
            </a:r>
            <a:r>
              <a:rPr lang="en-US" dirty="0" err="1"/>
              <a:t>hepatosplenomegaly</a:t>
            </a:r>
            <a:r>
              <a:rPr lang="en-US" dirty="0"/>
              <a:t> and sometimes myocarditis.</a:t>
            </a:r>
          </a:p>
          <a:p>
            <a:pPr marL="0" indent="0">
              <a:buNone/>
            </a:pPr>
            <a:endParaRPr lang="en-US" dirty="0"/>
          </a:p>
        </p:txBody>
      </p:sp>
    </p:spTree>
    <p:extLst>
      <p:ext uri="{BB962C8B-B14F-4D97-AF65-F5344CB8AC3E}">
        <p14:creationId xmlns:p14="http://schemas.microsoft.com/office/powerpoint/2010/main" val="3913573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02034"/>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548680"/>
            <a:ext cx="7772400" cy="5471120"/>
          </a:xfrm>
        </p:spPr>
        <p:txBody>
          <a:bodyPr>
            <a:normAutofit fontScale="77500" lnSpcReduction="20000"/>
          </a:bodyPr>
          <a:lstStyle/>
          <a:p>
            <a:r>
              <a:rPr lang="en-US" b="1" dirty="0"/>
              <a:t>Diagnosis:</a:t>
            </a:r>
            <a:endParaRPr lang="en-US" dirty="0"/>
          </a:p>
          <a:p>
            <a:pPr lvl="0"/>
            <a:r>
              <a:rPr lang="en-US" dirty="0"/>
              <a:t> Demonstration of the parasite: this occurs by lymph node, bone marrow or liver biopsy, which are examined for </a:t>
            </a:r>
            <a:r>
              <a:rPr lang="en-US" dirty="0" err="1"/>
              <a:t>tachyzoites</a:t>
            </a:r>
            <a:r>
              <a:rPr lang="en-US" dirty="0"/>
              <a:t> or tissue cysts. </a:t>
            </a:r>
          </a:p>
          <a:p>
            <a:pPr lvl="0"/>
            <a:r>
              <a:rPr lang="en-US" dirty="0"/>
              <a:t>Serological tests are by far the best way for diagnosis. They do not need invasive procedure like biopsy, and are more rapid.</a:t>
            </a:r>
          </a:p>
          <a:p>
            <a:pPr lvl="0"/>
            <a:r>
              <a:rPr lang="en-US" b="1" dirty="0" err="1"/>
              <a:t>Toxoplasmin</a:t>
            </a:r>
            <a:r>
              <a:rPr lang="en-US" b="1" dirty="0"/>
              <a:t> test</a:t>
            </a:r>
            <a:r>
              <a:rPr lang="en-US" dirty="0"/>
              <a:t>: </a:t>
            </a:r>
          </a:p>
          <a:p>
            <a:pPr lvl="0"/>
            <a:r>
              <a:rPr lang="en-US" b="1" dirty="0"/>
              <a:t>Sabine-Feldman test</a:t>
            </a:r>
            <a:r>
              <a:rPr lang="en-US" dirty="0"/>
              <a:t> (Dye test): </a:t>
            </a:r>
          </a:p>
          <a:p>
            <a:pPr lvl="0"/>
            <a:r>
              <a:rPr lang="en-US" dirty="0"/>
              <a:t>Complement fixation (CFT), indirect </a:t>
            </a:r>
            <a:r>
              <a:rPr lang="en-US" dirty="0" err="1"/>
              <a:t>hemagglutination</a:t>
            </a:r>
            <a:r>
              <a:rPr lang="en-US" dirty="0"/>
              <a:t> (IHAT), and indirect fluorescent antibody tests (IFAT) are used also for detection of antibodies in tested sera.</a:t>
            </a:r>
          </a:p>
          <a:p>
            <a:pPr lvl="0"/>
            <a:r>
              <a:rPr lang="en-US" dirty="0"/>
              <a:t>ELISA tests are useful now for detection of </a:t>
            </a:r>
            <a:r>
              <a:rPr lang="en-US" i="1" dirty="0"/>
              <a:t>Toxoplasma</a:t>
            </a:r>
            <a:r>
              <a:rPr lang="en-US" dirty="0"/>
              <a:t> </a:t>
            </a:r>
            <a:r>
              <a:rPr lang="en-US" dirty="0" err="1"/>
              <a:t>immuno</a:t>
            </a:r>
            <a:r>
              <a:rPr lang="en-US" dirty="0"/>
              <a:t>-globulins. </a:t>
            </a:r>
            <a:r>
              <a:rPr lang="en-US" i="1" dirty="0"/>
              <a:t>Toxoplasma</a:t>
            </a:r>
            <a:r>
              <a:rPr lang="en-US" dirty="0"/>
              <a:t> </a:t>
            </a:r>
            <a:r>
              <a:rPr lang="en-US" dirty="0" err="1"/>
              <a:t>IgG</a:t>
            </a:r>
            <a:r>
              <a:rPr lang="en-US" dirty="0"/>
              <a:t> indicates presence of chronic infection, while </a:t>
            </a:r>
            <a:r>
              <a:rPr lang="en-US" i="1" dirty="0"/>
              <a:t>Toxoplasma</a:t>
            </a:r>
            <a:r>
              <a:rPr lang="en-US" dirty="0"/>
              <a:t> </a:t>
            </a:r>
            <a:r>
              <a:rPr lang="en-US" dirty="0" err="1"/>
              <a:t>IgM</a:t>
            </a:r>
            <a:r>
              <a:rPr lang="en-US" dirty="0"/>
              <a:t> indicates acute infection.</a:t>
            </a:r>
          </a:p>
          <a:p>
            <a:pPr lvl="0"/>
            <a:r>
              <a:rPr lang="en-US" b="1" dirty="0"/>
              <a:t>Treatment</a:t>
            </a:r>
            <a:endParaRPr lang="en-US" dirty="0"/>
          </a:p>
          <a:p>
            <a:r>
              <a:rPr lang="en-US" dirty="0"/>
              <a:t>   Combined treatment with </a:t>
            </a:r>
            <a:r>
              <a:rPr lang="en-US" dirty="0" err="1"/>
              <a:t>pyrimethamine</a:t>
            </a:r>
            <a:r>
              <a:rPr lang="en-US" dirty="0"/>
              <a:t> and </a:t>
            </a:r>
            <a:r>
              <a:rPr lang="en-US" dirty="0" err="1"/>
              <a:t>sulphonamides</a:t>
            </a:r>
            <a:r>
              <a:rPr lang="en-US" dirty="0"/>
              <a:t> or </a:t>
            </a:r>
            <a:r>
              <a:rPr lang="en-US" dirty="0" err="1"/>
              <a:t>cotrimoxazole</a:t>
            </a:r>
            <a:r>
              <a:rPr lang="en-US" dirty="0"/>
              <a:t> may lead to clinical cure, though the parasites may not be eliminated. </a:t>
            </a:r>
            <a:r>
              <a:rPr lang="en-US" dirty="0" err="1"/>
              <a:t>Spiromycin</a:t>
            </a:r>
            <a:r>
              <a:rPr lang="en-US" dirty="0"/>
              <a:t> and clindamycin have also been used. </a:t>
            </a:r>
          </a:p>
        </p:txBody>
      </p:sp>
    </p:spTree>
    <p:extLst>
      <p:ext uri="{BB962C8B-B14F-4D97-AF65-F5344CB8AC3E}">
        <p14:creationId xmlns:p14="http://schemas.microsoft.com/office/powerpoint/2010/main" val="846041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02034"/>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548680"/>
            <a:ext cx="7772400" cy="5471120"/>
          </a:xfrm>
        </p:spPr>
        <p:txBody>
          <a:bodyPr>
            <a:normAutofit fontScale="85000" lnSpcReduction="20000"/>
          </a:bodyPr>
          <a:lstStyle/>
          <a:p>
            <a:pPr marL="0" indent="0">
              <a:buNone/>
            </a:pPr>
            <a:r>
              <a:rPr lang="en-US" b="1" i="1" dirty="0" err="1"/>
              <a:t>Trypanosoma</a:t>
            </a:r>
            <a:r>
              <a:rPr lang="en-US" b="1" i="1" dirty="0"/>
              <a:t> </a:t>
            </a:r>
            <a:r>
              <a:rPr lang="en-US" b="1" i="1" dirty="0" err="1"/>
              <a:t>cruzi</a:t>
            </a:r>
            <a:r>
              <a:rPr lang="en-US" b="1" i="1" dirty="0"/>
              <a:t> </a:t>
            </a:r>
            <a:r>
              <a:rPr lang="en-US" b="1" dirty="0"/>
              <a:t>(American trypanosomes)</a:t>
            </a:r>
            <a:endParaRPr lang="en-US" dirty="0"/>
          </a:p>
          <a:p>
            <a:r>
              <a:rPr lang="en-US" b="1" dirty="0"/>
              <a:t> </a:t>
            </a:r>
            <a:r>
              <a:rPr lang="en-US" i="1" dirty="0"/>
              <a:t>T. </a:t>
            </a:r>
            <a:r>
              <a:rPr lang="en-US" i="1" dirty="0" err="1"/>
              <a:t>cruzi</a:t>
            </a:r>
            <a:r>
              <a:rPr lang="en-US" dirty="0"/>
              <a:t> is distributed throughout most of South and Central America.</a:t>
            </a:r>
          </a:p>
          <a:p>
            <a:r>
              <a:rPr lang="en-US" dirty="0"/>
              <a:t>It is transmitted by </a:t>
            </a:r>
            <a:r>
              <a:rPr lang="en-US" i="1" dirty="0" err="1"/>
              <a:t>Triatoma</a:t>
            </a:r>
            <a:r>
              <a:rPr lang="en-US" i="1" dirty="0"/>
              <a:t> </a:t>
            </a:r>
            <a:r>
              <a:rPr lang="en-US" i="1" dirty="0" err="1"/>
              <a:t>megista</a:t>
            </a:r>
            <a:r>
              <a:rPr lang="en-US" dirty="0"/>
              <a:t>.</a:t>
            </a:r>
          </a:p>
          <a:p>
            <a:r>
              <a:rPr lang="en-US" dirty="0"/>
              <a:t>The reservoir hosts are small mammals in the vicinity as dogs, cats, opossums, armadillos and wood rats.</a:t>
            </a:r>
          </a:p>
          <a:p>
            <a:r>
              <a:rPr lang="en-US" dirty="0"/>
              <a:t>Life cycle of T. </a:t>
            </a:r>
            <a:r>
              <a:rPr lang="en-US" dirty="0" err="1"/>
              <a:t>cruzi</a:t>
            </a:r>
            <a:r>
              <a:rPr lang="en-US" dirty="0"/>
              <a:t>:</a:t>
            </a:r>
          </a:p>
          <a:p>
            <a:pPr marL="0" indent="0">
              <a:buNone/>
            </a:pPr>
            <a:r>
              <a:rPr lang="en-US" dirty="0"/>
              <a:t>1.Trypomastigote form enters </a:t>
            </a:r>
            <a:r>
              <a:rPr lang="en-US" dirty="0" err="1"/>
              <a:t>midgut</a:t>
            </a:r>
            <a:r>
              <a:rPr lang="en-US" dirty="0"/>
              <a:t> of </a:t>
            </a:r>
            <a:r>
              <a:rPr lang="en-US" dirty="0" err="1"/>
              <a:t>reduviid</a:t>
            </a:r>
            <a:r>
              <a:rPr lang="en-US" dirty="0"/>
              <a:t>   bug and transforms into </a:t>
            </a:r>
          </a:p>
          <a:p>
            <a:pPr marL="0" indent="0">
              <a:buNone/>
            </a:pPr>
            <a:r>
              <a:rPr lang="en-US" dirty="0" err="1"/>
              <a:t>Epimastigote</a:t>
            </a:r>
            <a:r>
              <a:rPr lang="en-US" dirty="0"/>
              <a:t> form which  migrates to hindgut, multiplies and becomes </a:t>
            </a:r>
          </a:p>
          <a:p>
            <a:pPr marL="0" indent="0">
              <a:buNone/>
            </a:pPr>
            <a:r>
              <a:rPr lang="en-US" dirty="0"/>
              <a:t>2. </a:t>
            </a:r>
            <a:r>
              <a:rPr lang="en-US" dirty="0" err="1"/>
              <a:t>Metacyclic</a:t>
            </a:r>
            <a:r>
              <a:rPr lang="en-US" dirty="0"/>
              <a:t> </a:t>
            </a:r>
            <a:r>
              <a:rPr lang="en-US" dirty="0" err="1"/>
              <a:t>trypomastigote</a:t>
            </a:r>
            <a:r>
              <a:rPr lang="en-US" dirty="0"/>
              <a:t> which is shed in </a:t>
            </a:r>
            <a:r>
              <a:rPr lang="en-US" dirty="0" err="1"/>
              <a:t>faeces</a:t>
            </a:r>
            <a:r>
              <a:rPr lang="en-US" dirty="0"/>
              <a:t> and infects vertebrates. </a:t>
            </a:r>
          </a:p>
          <a:p>
            <a:pPr marL="0" indent="0">
              <a:buNone/>
            </a:pPr>
            <a:r>
              <a:rPr lang="en-US" dirty="0"/>
              <a:t>4. </a:t>
            </a:r>
            <a:r>
              <a:rPr lang="en-US" dirty="0" err="1"/>
              <a:t>Trypomastigote</a:t>
            </a:r>
            <a:r>
              <a:rPr lang="en-US" dirty="0"/>
              <a:t> in blood enters </a:t>
            </a:r>
            <a:r>
              <a:rPr lang="en-US" dirty="0" err="1"/>
              <a:t>reticuloendothelial</a:t>
            </a:r>
            <a:r>
              <a:rPr lang="en-US" dirty="0"/>
              <a:t> and other tissue cells </a:t>
            </a:r>
          </a:p>
          <a:p>
            <a:pPr marL="0" indent="0">
              <a:buNone/>
            </a:pPr>
            <a:r>
              <a:rPr lang="en-US" dirty="0"/>
              <a:t>5. In which it passes through </a:t>
            </a:r>
            <a:r>
              <a:rPr lang="en-US" dirty="0" err="1"/>
              <a:t>epimastigote</a:t>
            </a:r>
            <a:r>
              <a:rPr lang="en-US" dirty="0"/>
              <a:t> and </a:t>
            </a:r>
            <a:r>
              <a:rPr lang="en-US" dirty="0" err="1"/>
              <a:t>promastigote</a:t>
            </a:r>
            <a:r>
              <a:rPr lang="en-US" dirty="0"/>
              <a:t> stages to become </a:t>
            </a:r>
            <a:r>
              <a:rPr lang="en-US" dirty="0" err="1"/>
              <a:t>amastigotes</a:t>
            </a:r>
            <a:r>
              <a:rPr lang="en-US" dirty="0"/>
              <a:t> which replicate and again through </a:t>
            </a:r>
            <a:r>
              <a:rPr lang="en-US" dirty="0" err="1"/>
              <a:t>promastigote</a:t>
            </a:r>
            <a:r>
              <a:rPr lang="en-US" dirty="0"/>
              <a:t> and </a:t>
            </a:r>
            <a:r>
              <a:rPr lang="en-US" dirty="0" err="1"/>
              <a:t>epimastigote</a:t>
            </a:r>
            <a:r>
              <a:rPr lang="en-US" dirty="0"/>
              <a:t> stages become </a:t>
            </a:r>
          </a:p>
          <a:p>
            <a:pPr marL="0" indent="0">
              <a:buNone/>
            </a:pPr>
            <a:r>
              <a:rPr lang="en-US" dirty="0"/>
              <a:t>6. </a:t>
            </a:r>
            <a:r>
              <a:rPr lang="en-US" dirty="0" err="1"/>
              <a:t>Trypomastigotes</a:t>
            </a:r>
            <a:r>
              <a:rPr lang="en-US" dirty="0"/>
              <a:t>  released into bloodstream. These are the infective forms for the vector bug.</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2592452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74042"/>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692696"/>
            <a:ext cx="7772400" cy="5327104"/>
          </a:xfrm>
        </p:spPr>
        <p:txBody>
          <a:bodyPr>
            <a:normAutofit fontScale="92500" lnSpcReduction="20000"/>
          </a:bodyPr>
          <a:lstStyle/>
          <a:p>
            <a:r>
              <a:rPr lang="en-US" sz="2800" b="1" dirty="0"/>
              <a:t>Clinical manifestations:</a:t>
            </a:r>
            <a:endParaRPr lang="en-US" sz="2400" dirty="0"/>
          </a:p>
          <a:p>
            <a:pPr lvl="0"/>
            <a:r>
              <a:rPr lang="en-US" sz="2800" dirty="0"/>
              <a:t>The disease has two clinical stages; acute and chronic.</a:t>
            </a:r>
            <a:endParaRPr lang="en-US" sz="2400" dirty="0"/>
          </a:p>
          <a:p>
            <a:pPr lvl="0"/>
            <a:r>
              <a:rPr lang="en-US" sz="2800" dirty="0"/>
              <a:t>The acute stage:</a:t>
            </a:r>
            <a:endParaRPr lang="en-US" sz="2400" dirty="0"/>
          </a:p>
          <a:p>
            <a:pPr lvl="0"/>
            <a:r>
              <a:rPr lang="en-US" sz="2800" dirty="0"/>
              <a:t>This begins immediately after infection by the local skin reaction named </a:t>
            </a:r>
            <a:r>
              <a:rPr lang="en-US" sz="2800" dirty="0" err="1"/>
              <a:t>chagoma</a:t>
            </a:r>
            <a:r>
              <a:rPr lang="en-US" sz="2800" dirty="0"/>
              <a:t>. It is a swollen red nodule at the site of bite accompanied by swelling of the regional lymph nodes.</a:t>
            </a:r>
            <a:endParaRPr lang="en-US" sz="2400" dirty="0"/>
          </a:p>
          <a:p>
            <a:pPr lvl="0"/>
            <a:r>
              <a:rPr lang="en-US" sz="2800" dirty="0">
                <a:solidFill>
                  <a:srgbClr val="FF0000"/>
                </a:solidFill>
              </a:rPr>
              <a:t>If trypanosomes enter the body through conjunctiva of the eye, they cause swelling of the eye lids and regional </a:t>
            </a:r>
            <a:r>
              <a:rPr lang="en-US" sz="2800" dirty="0" err="1">
                <a:solidFill>
                  <a:srgbClr val="FF0000"/>
                </a:solidFill>
              </a:rPr>
              <a:t>preauricular</a:t>
            </a:r>
            <a:r>
              <a:rPr lang="en-US" sz="2800" dirty="0">
                <a:solidFill>
                  <a:srgbClr val="FF0000"/>
                </a:solidFill>
              </a:rPr>
              <a:t> lymph node. This is known as </a:t>
            </a:r>
            <a:r>
              <a:rPr lang="en-US" sz="2800" dirty="0" err="1">
                <a:solidFill>
                  <a:srgbClr val="FF0000"/>
                </a:solidFill>
              </a:rPr>
              <a:t>Romana’s</a:t>
            </a:r>
            <a:r>
              <a:rPr lang="en-US" sz="2800" dirty="0">
                <a:solidFill>
                  <a:srgbClr val="FF0000"/>
                </a:solidFill>
              </a:rPr>
              <a:t> sign. It is common in children. Parasites at this time can be found in tears and </a:t>
            </a:r>
            <a:r>
              <a:rPr lang="en-US" sz="2800" dirty="0" err="1">
                <a:solidFill>
                  <a:srgbClr val="FF0000"/>
                </a:solidFill>
              </a:rPr>
              <a:t>conjunctival</a:t>
            </a:r>
            <a:r>
              <a:rPr lang="en-US" sz="2800" dirty="0">
                <a:solidFill>
                  <a:srgbClr val="FF0000"/>
                </a:solidFill>
              </a:rPr>
              <a:t> swabs.</a:t>
            </a:r>
            <a:endParaRPr lang="en-US" sz="2400" dirty="0">
              <a:solidFill>
                <a:srgbClr val="FF0000"/>
              </a:solidFill>
            </a:endParaRPr>
          </a:p>
          <a:p>
            <a:pPr lvl="0"/>
            <a:r>
              <a:rPr lang="en-US" sz="2800" dirty="0"/>
              <a:t>Symptoms of the acute phase are fever, anemia, loss of weight and strength, nervous disorders, chills, muscle and bone pains, and varying degrees of heart failure. Death may occur within 3-4 weeks after infection.</a:t>
            </a:r>
            <a:endParaRPr lang="en-US" sz="2400" dirty="0"/>
          </a:p>
          <a:p>
            <a:endParaRPr lang="en-US" dirty="0"/>
          </a:p>
        </p:txBody>
      </p:sp>
    </p:spTree>
    <p:extLst>
      <p:ext uri="{BB962C8B-B14F-4D97-AF65-F5344CB8AC3E}">
        <p14:creationId xmlns:p14="http://schemas.microsoft.com/office/powerpoint/2010/main" val="1757806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74042"/>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620688"/>
            <a:ext cx="7772400" cy="5399112"/>
          </a:xfrm>
        </p:spPr>
        <p:txBody>
          <a:bodyPr>
            <a:normAutofit fontScale="92500"/>
          </a:bodyPr>
          <a:lstStyle/>
          <a:p>
            <a:pPr lvl="0"/>
            <a:r>
              <a:rPr lang="en-US" sz="2800" dirty="0"/>
              <a:t>The chronic stage:</a:t>
            </a:r>
          </a:p>
          <a:p>
            <a:pPr lvl="0"/>
            <a:r>
              <a:rPr lang="en-US" sz="2800" dirty="0" err="1"/>
              <a:t>Megaesophagus</a:t>
            </a:r>
            <a:r>
              <a:rPr lang="en-US" sz="2800" dirty="0"/>
              <a:t>, </a:t>
            </a:r>
            <a:r>
              <a:rPr lang="en-US" sz="2800" dirty="0" err="1"/>
              <a:t>megacolon</a:t>
            </a:r>
            <a:r>
              <a:rPr lang="en-US" sz="2800" dirty="0"/>
              <a:t>, dysphagia</a:t>
            </a:r>
            <a:endParaRPr lang="en-US" sz="2400" dirty="0"/>
          </a:p>
          <a:p>
            <a:pPr lvl="0"/>
            <a:r>
              <a:rPr lang="en-US" sz="2800" dirty="0"/>
              <a:t>Congenital </a:t>
            </a:r>
            <a:r>
              <a:rPr lang="en-US" sz="2800" dirty="0" err="1"/>
              <a:t>Chaga’s</a:t>
            </a:r>
            <a:r>
              <a:rPr lang="en-US" sz="2800" dirty="0"/>
              <a:t> disease:</a:t>
            </a:r>
            <a:endParaRPr lang="en-US" sz="2400" dirty="0"/>
          </a:p>
          <a:p>
            <a:r>
              <a:rPr lang="en-US" b="1" dirty="0"/>
              <a:t>Diagnosis:</a:t>
            </a:r>
            <a:endParaRPr lang="en-US" dirty="0"/>
          </a:p>
          <a:p>
            <a:pPr marL="0" indent="0">
              <a:buNone/>
            </a:pPr>
            <a:r>
              <a:rPr lang="en-US" dirty="0"/>
              <a:t>1. Demonstration of the trypanosomes in blood  in stained peripheral blood smears</a:t>
            </a:r>
          </a:p>
          <a:p>
            <a:pPr marL="0" indent="0">
              <a:buNone/>
            </a:pPr>
            <a:r>
              <a:rPr lang="en-US" dirty="0"/>
              <a:t>2. Animal inoculation.</a:t>
            </a:r>
          </a:p>
          <a:p>
            <a:pPr marL="0" indent="0">
              <a:buNone/>
            </a:pPr>
            <a:r>
              <a:rPr lang="en-US" dirty="0"/>
              <a:t>3. </a:t>
            </a:r>
            <a:r>
              <a:rPr lang="en-US" dirty="0" err="1"/>
              <a:t>Xenodiagnosis</a:t>
            </a:r>
            <a:r>
              <a:rPr lang="en-US" dirty="0"/>
              <a:t>, 4.culture of blood or biopsy material on NNN media if and the culture is examined for 4 weeks for </a:t>
            </a:r>
            <a:r>
              <a:rPr lang="en-US" dirty="0" err="1"/>
              <a:t>epimastigotes</a:t>
            </a:r>
            <a:r>
              <a:rPr lang="en-US" dirty="0"/>
              <a:t>. </a:t>
            </a:r>
          </a:p>
          <a:p>
            <a:pPr marL="0" indent="0">
              <a:buNone/>
            </a:pPr>
            <a:r>
              <a:rPr lang="en-US" dirty="0"/>
              <a:t>4. Immunodiagnostic tests as complement fixation, indirect </a:t>
            </a:r>
            <a:r>
              <a:rPr lang="en-US" dirty="0" err="1"/>
              <a:t>hemagglutination</a:t>
            </a:r>
            <a:r>
              <a:rPr lang="en-US" dirty="0"/>
              <a:t> (IHAT) and ELISA are useful also for diagnosis.</a:t>
            </a:r>
          </a:p>
          <a:p>
            <a:pPr marL="0" indent="0">
              <a:buNone/>
            </a:pPr>
            <a:r>
              <a:rPr lang="en-US" dirty="0"/>
              <a:t>5. An intradermal</a:t>
            </a:r>
          </a:p>
        </p:txBody>
      </p:sp>
    </p:spTree>
    <p:extLst>
      <p:ext uri="{BB962C8B-B14F-4D97-AF65-F5344CB8AC3E}">
        <p14:creationId xmlns:p14="http://schemas.microsoft.com/office/powerpoint/2010/main" val="522846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02034"/>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620688"/>
            <a:ext cx="7772400" cy="5399112"/>
          </a:xfrm>
        </p:spPr>
        <p:txBody>
          <a:bodyPr/>
          <a:lstStyle/>
          <a:p>
            <a:pPr marL="0" indent="0">
              <a:buNone/>
            </a:pPr>
            <a:r>
              <a:rPr lang="en-US" b="1" dirty="0"/>
              <a:t>Treatment:</a:t>
            </a:r>
            <a:r>
              <a:rPr lang="en-US" dirty="0"/>
              <a:t>      </a:t>
            </a:r>
            <a:r>
              <a:rPr lang="en-US" dirty="0" err="1"/>
              <a:t>Nifurtimox</a:t>
            </a:r>
            <a:endParaRPr lang="en-US" dirty="0"/>
          </a:p>
        </p:txBody>
      </p:sp>
    </p:spTree>
    <p:extLst>
      <p:ext uri="{BB962C8B-B14F-4D97-AF65-F5344CB8AC3E}">
        <p14:creationId xmlns:p14="http://schemas.microsoft.com/office/powerpoint/2010/main" val="2566923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58018"/>
          </a:xfrm>
        </p:spPr>
        <p:txBody>
          <a:bodyPr>
            <a:normAutofit fontScale="90000"/>
          </a:bodyPr>
          <a:lstStyle/>
          <a:p>
            <a:endParaRPr lang="en-US" dirty="0"/>
          </a:p>
        </p:txBody>
      </p:sp>
      <p:sp>
        <p:nvSpPr>
          <p:cNvPr id="3" name="عنصر نائب للمحتوى 2"/>
          <p:cNvSpPr>
            <a:spLocks noGrp="1"/>
          </p:cNvSpPr>
          <p:nvPr>
            <p:ph sz="quarter" idx="1"/>
          </p:nvPr>
        </p:nvSpPr>
        <p:spPr>
          <a:xfrm>
            <a:off x="395536" y="332656"/>
            <a:ext cx="8496944" cy="6048672"/>
          </a:xfrm>
        </p:spPr>
        <p:txBody>
          <a:bodyPr>
            <a:normAutofit fontScale="92500" lnSpcReduction="20000"/>
          </a:bodyPr>
          <a:lstStyle/>
          <a:p>
            <a:pPr marL="0" indent="0">
              <a:buNone/>
            </a:pPr>
            <a:r>
              <a:rPr lang="en-US" sz="2800" b="1" dirty="0" err="1"/>
              <a:t>Myasis</a:t>
            </a:r>
            <a:endParaRPr lang="en-US" sz="2800" b="1" dirty="0"/>
          </a:p>
          <a:p>
            <a:pPr marL="0" indent="0">
              <a:buNone/>
            </a:pPr>
            <a:r>
              <a:rPr lang="en-US" sz="2800" b="1" dirty="0"/>
              <a:t>Definition: </a:t>
            </a:r>
            <a:endParaRPr lang="en-US" sz="2800" dirty="0"/>
          </a:p>
          <a:p>
            <a:r>
              <a:rPr lang="en-US" sz="2800" dirty="0"/>
              <a:t>It is the infestation of human and animal tissues by dipterous fly larvae.</a:t>
            </a:r>
          </a:p>
          <a:p>
            <a:r>
              <a:rPr lang="en-US" sz="2800" b="1" dirty="0"/>
              <a:t>Classification:</a:t>
            </a:r>
            <a:endParaRPr lang="en-US" sz="2800" dirty="0"/>
          </a:p>
          <a:p>
            <a:pPr lvl="0"/>
            <a:r>
              <a:rPr lang="en-US" sz="2800" dirty="0"/>
              <a:t>According to (the habits) of flies:</a:t>
            </a:r>
          </a:p>
          <a:p>
            <a:pPr lvl="1"/>
            <a:r>
              <a:rPr lang="en-US" b="1" dirty="0"/>
              <a:t>Specific </a:t>
            </a:r>
            <a:r>
              <a:rPr lang="en-US" b="1" dirty="0" err="1"/>
              <a:t>myiasis</a:t>
            </a:r>
            <a:r>
              <a:rPr lang="en-US" dirty="0"/>
              <a:t>: in which the fly larvae are </a:t>
            </a:r>
            <a:r>
              <a:rPr lang="en-US" b="1" dirty="0"/>
              <a:t>obligatory</a:t>
            </a:r>
            <a:r>
              <a:rPr lang="en-US" dirty="0"/>
              <a:t> parasites of living tissue, and cannot live outside it. It is caused by some members of Family </a:t>
            </a:r>
            <a:r>
              <a:rPr lang="en-US" dirty="0" err="1"/>
              <a:t>Calliphoridae</a:t>
            </a:r>
            <a:r>
              <a:rPr lang="en-US" dirty="0"/>
              <a:t> </a:t>
            </a:r>
            <a:r>
              <a:rPr lang="en-US" i="1" dirty="0"/>
              <a:t>(</a:t>
            </a:r>
            <a:r>
              <a:rPr lang="en-US" i="1" dirty="0" err="1"/>
              <a:t>Cochliomyia</a:t>
            </a:r>
            <a:r>
              <a:rPr lang="en-US" dirty="0"/>
              <a:t>,</a:t>
            </a:r>
            <a:r>
              <a:rPr lang="en-US" i="1" dirty="0"/>
              <a:t> </a:t>
            </a:r>
            <a:r>
              <a:rPr lang="en-US" i="1" dirty="0" err="1"/>
              <a:t>Cordylobia</a:t>
            </a:r>
            <a:r>
              <a:rPr lang="en-US" dirty="0"/>
              <a:t>),</a:t>
            </a:r>
            <a:r>
              <a:rPr lang="en-US" i="1" dirty="0"/>
              <a:t> </a:t>
            </a:r>
            <a:r>
              <a:rPr lang="en-US" i="1" dirty="0" err="1"/>
              <a:t>Gastrophilus</a:t>
            </a:r>
            <a:r>
              <a:rPr lang="en-US" i="1" dirty="0"/>
              <a:t> sp.</a:t>
            </a:r>
            <a:r>
              <a:rPr lang="en-US" dirty="0"/>
              <a:t>,</a:t>
            </a:r>
            <a:r>
              <a:rPr lang="en-US" i="1" dirty="0"/>
              <a:t> </a:t>
            </a:r>
            <a:r>
              <a:rPr lang="en-US" i="1" dirty="0" err="1"/>
              <a:t>Hypoderma</a:t>
            </a:r>
            <a:r>
              <a:rPr lang="en-US" i="1" dirty="0"/>
              <a:t> </a:t>
            </a:r>
            <a:r>
              <a:rPr lang="en-US" i="1" dirty="0" err="1"/>
              <a:t>bovis</a:t>
            </a:r>
            <a:r>
              <a:rPr lang="en-US" dirty="0"/>
              <a:t>,</a:t>
            </a:r>
            <a:r>
              <a:rPr lang="en-US" i="1" dirty="0"/>
              <a:t> </a:t>
            </a:r>
            <a:r>
              <a:rPr lang="en-US" i="1" dirty="0" err="1"/>
              <a:t>Dermatobia</a:t>
            </a:r>
            <a:r>
              <a:rPr lang="en-US" i="1" dirty="0"/>
              <a:t> </a:t>
            </a:r>
            <a:r>
              <a:rPr lang="en-US" i="1" dirty="0" err="1"/>
              <a:t>hominis</a:t>
            </a:r>
            <a:r>
              <a:rPr lang="en-US" dirty="0"/>
              <a:t>, and</a:t>
            </a:r>
            <a:r>
              <a:rPr lang="en-US" i="1" dirty="0"/>
              <a:t> </a:t>
            </a:r>
            <a:r>
              <a:rPr lang="en-US" i="1" dirty="0" err="1"/>
              <a:t>Oestrus</a:t>
            </a:r>
            <a:r>
              <a:rPr lang="en-US" i="1" dirty="0"/>
              <a:t> </a:t>
            </a:r>
            <a:r>
              <a:rPr lang="en-US" i="1" dirty="0" err="1"/>
              <a:t>ovis</a:t>
            </a:r>
            <a:r>
              <a:rPr lang="en-US" b="1" dirty="0"/>
              <a:t>.</a:t>
            </a:r>
            <a:endParaRPr lang="en-US" dirty="0"/>
          </a:p>
          <a:p>
            <a:pPr lvl="1"/>
            <a:r>
              <a:rPr lang="en-US" b="1" dirty="0" err="1"/>
              <a:t>Semispecific</a:t>
            </a:r>
            <a:r>
              <a:rPr lang="en-US" b="1" dirty="0"/>
              <a:t> (facultative) </a:t>
            </a:r>
            <a:r>
              <a:rPr lang="en-US" b="1" dirty="0" err="1"/>
              <a:t>myiasis</a:t>
            </a:r>
            <a:r>
              <a:rPr lang="en-US" dirty="0"/>
              <a:t>: larvae of flies in this case can complete development in decaying organic matter, carcasses, but can parasitize human and animal hosts. is produced by Families </a:t>
            </a:r>
            <a:r>
              <a:rPr lang="en-US" dirty="0" err="1"/>
              <a:t>Sarcophagidae</a:t>
            </a:r>
            <a:r>
              <a:rPr lang="en-US" dirty="0"/>
              <a:t> and </a:t>
            </a:r>
            <a:r>
              <a:rPr lang="en-US" dirty="0" err="1"/>
              <a:t>Calliphoridae</a:t>
            </a:r>
            <a:r>
              <a:rPr lang="en-US" dirty="0"/>
              <a:t> e.g.</a:t>
            </a:r>
            <a:r>
              <a:rPr lang="en-US" i="1" dirty="0"/>
              <a:t> </a:t>
            </a:r>
            <a:r>
              <a:rPr lang="en-US" i="1" dirty="0" err="1"/>
              <a:t>Sarcophaga</a:t>
            </a:r>
            <a:r>
              <a:rPr lang="en-US" dirty="0"/>
              <a:t>,</a:t>
            </a:r>
            <a:r>
              <a:rPr lang="en-US" i="1" dirty="0"/>
              <a:t> </a:t>
            </a:r>
            <a:r>
              <a:rPr lang="en-US" i="1" dirty="0" err="1"/>
              <a:t>Wohlfahrtia</a:t>
            </a:r>
            <a:r>
              <a:rPr lang="en-US" dirty="0"/>
              <a:t>,</a:t>
            </a:r>
            <a:r>
              <a:rPr lang="en-US" i="1" dirty="0"/>
              <a:t> </a:t>
            </a:r>
            <a:r>
              <a:rPr lang="en-US" i="1" dirty="0" err="1"/>
              <a:t>Calliphora</a:t>
            </a:r>
            <a:r>
              <a:rPr lang="en-US" dirty="0"/>
              <a:t>,</a:t>
            </a:r>
            <a:r>
              <a:rPr lang="en-US" i="1" dirty="0"/>
              <a:t> </a:t>
            </a:r>
            <a:r>
              <a:rPr lang="en-US" i="1" dirty="0" err="1"/>
              <a:t>Lucilia</a:t>
            </a:r>
            <a:r>
              <a:rPr lang="en-US" i="1" dirty="0"/>
              <a:t> </a:t>
            </a:r>
            <a:r>
              <a:rPr lang="en-US" dirty="0"/>
              <a:t>and</a:t>
            </a:r>
            <a:r>
              <a:rPr lang="en-US" i="1" dirty="0"/>
              <a:t> </a:t>
            </a:r>
            <a:r>
              <a:rPr lang="en-US" i="1" dirty="0" err="1"/>
              <a:t>Chrysomyia</a:t>
            </a:r>
            <a:r>
              <a:rPr lang="en-US" dirty="0"/>
              <a:t>.</a:t>
            </a:r>
          </a:p>
          <a:p>
            <a:pPr lvl="1"/>
            <a:r>
              <a:rPr lang="en-US" b="1" dirty="0"/>
              <a:t>Accidental </a:t>
            </a:r>
            <a:r>
              <a:rPr lang="en-US" b="1" dirty="0" err="1"/>
              <a:t>myiasis</a:t>
            </a:r>
            <a:r>
              <a:rPr lang="en-US" dirty="0"/>
              <a:t>: this is accidental passage of fly larvae with stools or vomitus. These are </a:t>
            </a:r>
            <a:r>
              <a:rPr lang="en-US" i="1" dirty="0" err="1"/>
              <a:t>Musca</a:t>
            </a:r>
            <a:r>
              <a:rPr lang="en-US" dirty="0"/>
              <a:t>, </a:t>
            </a:r>
            <a:r>
              <a:rPr lang="en-US" i="1" dirty="0" err="1"/>
              <a:t>Fannia</a:t>
            </a:r>
            <a:r>
              <a:rPr lang="en-US" dirty="0"/>
              <a:t>, </a:t>
            </a:r>
            <a:r>
              <a:rPr lang="en-US" i="1" dirty="0" err="1"/>
              <a:t>Lucilia</a:t>
            </a:r>
            <a:r>
              <a:rPr lang="en-US" dirty="0"/>
              <a:t> </a:t>
            </a:r>
            <a:r>
              <a:rPr lang="en-US" i="1" dirty="0" err="1"/>
              <a:t>Chrysomyia</a:t>
            </a:r>
            <a:r>
              <a:rPr lang="en-US" dirty="0"/>
              <a:t> and </a:t>
            </a:r>
            <a:r>
              <a:rPr lang="en-US" i="1" dirty="0" err="1"/>
              <a:t>Erysitalis</a:t>
            </a:r>
            <a:r>
              <a:rPr lang="en-US" dirty="0"/>
              <a:t>, putting eggs around inflamed or soiled body orifices, and on food or fruits.</a:t>
            </a:r>
          </a:p>
          <a:p>
            <a:endParaRPr lang="en-US" sz="2800" dirty="0"/>
          </a:p>
          <a:p>
            <a:pPr marL="0" lvl="1" indent="0">
              <a:spcBef>
                <a:spcPts val="580"/>
              </a:spcBef>
              <a:buClr>
                <a:schemeClr val="accent1"/>
              </a:buClr>
              <a:buNone/>
            </a:pPr>
            <a:endParaRPr lang="en-US" b="1" dirty="0"/>
          </a:p>
          <a:p>
            <a:pPr marL="0" indent="0">
              <a:buNone/>
            </a:pPr>
            <a:endParaRPr lang="en-US" dirty="0"/>
          </a:p>
        </p:txBody>
      </p:sp>
    </p:spTree>
    <p:extLst>
      <p:ext uri="{BB962C8B-B14F-4D97-AF65-F5344CB8AC3E}">
        <p14:creationId xmlns:p14="http://schemas.microsoft.com/office/powerpoint/2010/main" val="3843433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46050"/>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836712"/>
            <a:ext cx="7772400" cy="5183088"/>
          </a:xfrm>
        </p:spPr>
        <p:txBody>
          <a:bodyPr/>
          <a:lstStyle/>
          <a:p>
            <a:pPr marL="274320" lvl="1" indent="-274320">
              <a:spcBef>
                <a:spcPts val="580"/>
              </a:spcBef>
              <a:buClr>
                <a:schemeClr val="accent1"/>
              </a:buClr>
            </a:pPr>
            <a:r>
              <a:rPr lang="en-US" b="1" dirty="0"/>
              <a:t>Ocular </a:t>
            </a:r>
            <a:r>
              <a:rPr lang="en-US" b="1" dirty="0" err="1"/>
              <a:t>myiasis</a:t>
            </a:r>
            <a:r>
              <a:rPr lang="en-US" b="1" dirty="0"/>
              <a:t> (</a:t>
            </a:r>
            <a:r>
              <a:rPr lang="en-US" b="1" dirty="0" err="1"/>
              <a:t>ophthalmomyiasis</a:t>
            </a:r>
            <a:r>
              <a:rPr lang="en-US" b="1" dirty="0"/>
              <a:t>)</a:t>
            </a:r>
            <a:r>
              <a:rPr lang="en-US" dirty="0"/>
              <a:t>, this is either by the larvae feeding on the discharge of the inflamed eye (</a:t>
            </a:r>
            <a:r>
              <a:rPr lang="en-US" dirty="0" err="1"/>
              <a:t>semispecific</a:t>
            </a:r>
            <a:r>
              <a:rPr lang="en-US" dirty="0"/>
              <a:t>) e.g. </a:t>
            </a:r>
            <a:r>
              <a:rPr lang="en-US" dirty="0" err="1"/>
              <a:t>calliphoridae</a:t>
            </a:r>
            <a:r>
              <a:rPr lang="en-US" dirty="0"/>
              <a:t>, </a:t>
            </a:r>
            <a:r>
              <a:rPr lang="en-US" i="1" dirty="0" err="1"/>
              <a:t>Musca</a:t>
            </a:r>
            <a:r>
              <a:rPr lang="en-US" i="1" dirty="0"/>
              <a:t> </a:t>
            </a:r>
            <a:r>
              <a:rPr lang="en-US" dirty="0"/>
              <a:t>- or by selective penetration of intact palpebral skin and conjunctiva, e.g. </a:t>
            </a:r>
            <a:r>
              <a:rPr lang="en-US" i="1" dirty="0" err="1"/>
              <a:t>Oestrus</a:t>
            </a:r>
            <a:r>
              <a:rPr lang="en-US" i="1" dirty="0"/>
              <a:t> </a:t>
            </a:r>
            <a:r>
              <a:rPr lang="en-US" i="1" dirty="0" err="1"/>
              <a:t>ovis</a:t>
            </a:r>
            <a:r>
              <a:rPr lang="en-US" dirty="0"/>
              <a:t>.</a:t>
            </a:r>
          </a:p>
          <a:p>
            <a:endParaRPr lang="en-US" dirty="0"/>
          </a:p>
        </p:txBody>
      </p:sp>
    </p:spTree>
    <p:extLst>
      <p:ext uri="{BB962C8B-B14F-4D97-AF65-F5344CB8AC3E}">
        <p14:creationId xmlns:p14="http://schemas.microsoft.com/office/powerpoint/2010/main" val="31158255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274042"/>
          </a:xfrm>
        </p:spPr>
        <p:txBody>
          <a:bodyPr>
            <a:normAutofit fontScale="90000"/>
          </a:bodyPr>
          <a:lstStyle/>
          <a:p>
            <a:endParaRPr lang="en-US" dirty="0"/>
          </a:p>
        </p:txBody>
      </p:sp>
      <p:sp>
        <p:nvSpPr>
          <p:cNvPr id="3" name="عنصر نائب للمحتوى 2"/>
          <p:cNvSpPr>
            <a:spLocks noGrp="1"/>
          </p:cNvSpPr>
          <p:nvPr>
            <p:ph sz="quarter" idx="1"/>
          </p:nvPr>
        </p:nvSpPr>
        <p:spPr>
          <a:xfrm>
            <a:off x="827584" y="764704"/>
            <a:ext cx="7772400" cy="5292080"/>
          </a:xfrm>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29867"/>
            <a:ext cx="7200800"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1943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sz="quarter" idx="1"/>
          </p:nvPr>
        </p:nvSpPr>
        <p:spPr/>
        <p:txBody>
          <a:bodyPr>
            <a:normAutofit fontScale="77500" lnSpcReduction="20000"/>
          </a:bodyPr>
          <a:lstStyle/>
          <a:p>
            <a:pPr marL="0" indent="0">
              <a:buNone/>
            </a:pPr>
            <a:r>
              <a:rPr lang="en-US" dirty="0"/>
              <a:t>Formative exam:</a:t>
            </a:r>
          </a:p>
          <a:p>
            <a:pPr marL="0" indent="0">
              <a:buNone/>
            </a:pPr>
            <a:r>
              <a:rPr lang="en-US" dirty="0"/>
              <a:t>1- All the following parasites affect the eye except:</a:t>
            </a:r>
          </a:p>
          <a:p>
            <a:pPr marL="0" indent="0">
              <a:buNone/>
            </a:pPr>
            <a:r>
              <a:rPr lang="en-US" dirty="0"/>
              <a:t>A- </a:t>
            </a:r>
            <a:r>
              <a:rPr lang="en-US" dirty="0" err="1"/>
              <a:t>Trichnilla</a:t>
            </a:r>
            <a:r>
              <a:rPr lang="en-US" dirty="0"/>
              <a:t> </a:t>
            </a:r>
            <a:r>
              <a:rPr lang="en-US" dirty="0" err="1"/>
              <a:t>spiralis</a:t>
            </a:r>
            <a:r>
              <a:rPr lang="en-US" dirty="0"/>
              <a:t> </a:t>
            </a:r>
          </a:p>
          <a:p>
            <a:pPr marL="0" indent="0">
              <a:buNone/>
            </a:pPr>
            <a:r>
              <a:rPr lang="en-US" dirty="0"/>
              <a:t>B- </a:t>
            </a:r>
            <a:r>
              <a:rPr lang="en-US" dirty="0" err="1"/>
              <a:t>Taenia</a:t>
            </a:r>
            <a:r>
              <a:rPr lang="en-US" dirty="0"/>
              <a:t> </a:t>
            </a:r>
            <a:r>
              <a:rPr lang="en-US" dirty="0" err="1"/>
              <a:t>solium</a:t>
            </a:r>
            <a:endParaRPr lang="en-US" dirty="0"/>
          </a:p>
          <a:p>
            <a:pPr marL="0" indent="0">
              <a:buNone/>
            </a:pPr>
            <a:r>
              <a:rPr lang="en-US" dirty="0"/>
              <a:t>C- </a:t>
            </a:r>
            <a:r>
              <a:rPr lang="en-US" dirty="0" err="1"/>
              <a:t>Ascaris</a:t>
            </a:r>
            <a:r>
              <a:rPr lang="en-US" dirty="0"/>
              <a:t> </a:t>
            </a:r>
            <a:r>
              <a:rPr lang="en-US" dirty="0" err="1"/>
              <a:t>lumbricoides</a:t>
            </a:r>
            <a:endParaRPr lang="en-US" dirty="0"/>
          </a:p>
          <a:p>
            <a:pPr marL="0" indent="0">
              <a:buNone/>
            </a:pPr>
            <a:r>
              <a:rPr lang="en-US" dirty="0"/>
              <a:t>D- </a:t>
            </a:r>
            <a:r>
              <a:rPr lang="en-US" dirty="0" err="1"/>
              <a:t>Acanthameba</a:t>
            </a:r>
            <a:endParaRPr lang="en-US" dirty="0"/>
          </a:p>
          <a:p>
            <a:pPr marL="0" indent="0">
              <a:buNone/>
            </a:pPr>
            <a:r>
              <a:rPr lang="en-US" dirty="0"/>
              <a:t>E- </a:t>
            </a:r>
            <a:r>
              <a:rPr lang="en-US" dirty="0" err="1"/>
              <a:t>Diphyllobothrium</a:t>
            </a:r>
            <a:r>
              <a:rPr lang="en-US" dirty="0"/>
              <a:t> </a:t>
            </a:r>
            <a:r>
              <a:rPr lang="en-US" dirty="0" err="1"/>
              <a:t>mansoni</a:t>
            </a:r>
            <a:endParaRPr lang="en-US" dirty="0"/>
          </a:p>
          <a:p>
            <a:pPr marL="0" indent="0">
              <a:buNone/>
            </a:pPr>
            <a:endParaRPr lang="en-US" dirty="0"/>
          </a:p>
          <a:p>
            <a:pPr marL="0" indent="0">
              <a:buNone/>
            </a:pPr>
            <a:r>
              <a:rPr lang="en-US" dirty="0"/>
              <a:t>2- </a:t>
            </a:r>
            <a:r>
              <a:rPr lang="en-US" dirty="0" err="1"/>
              <a:t>Hymenolepis</a:t>
            </a:r>
            <a:r>
              <a:rPr lang="en-US" dirty="0"/>
              <a:t> nana can affect the eye by causing:</a:t>
            </a:r>
          </a:p>
          <a:p>
            <a:pPr marL="0" indent="0">
              <a:buNone/>
            </a:pPr>
            <a:r>
              <a:rPr lang="en-US" dirty="0"/>
              <a:t>A- tissue cysts</a:t>
            </a:r>
          </a:p>
          <a:p>
            <a:pPr marL="0" indent="0">
              <a:buNone/>
            </a:pPr>
            <a:r>
              <a:rPr lang="en-US" dirty="0"/>
              <a:t>B- </a:t>
            </a:r>
            <a:r>
              <a:rPr lang="en-US" dirty="0" err="1"/>
              <a:t>chaggoma</a:t>
            </a:r>
            <a:endParaRPr lang="en-US" dirty="0"/>
          </a:p>
          <a:p>
            <a:pPr marL="0" indent="0">
              <a:buNone/>
            </a:pPr>
            <a:r>
              <a:rPr lang="en-US" dirty="0"/>
              <a:t>C- </a:t>
            </a:r>
            <a:r>
              <a:rPr lang="en-US" dirty="0" err="1"/>
              <a:t>myasis</a:t>
            </a:r>
            <a:endParaRPr lang="en-US" dirty="0"/>
          </a:p>
          <a:p>
            <a:pPr marL="0" indent="0">
              <a:buNone/>
            </a:pPr>
            <a:r>
              <a:rPr lang="en-US" dirty="0"/>
              <a:t>D- </a:t>
            </a:r>
            <a:r>
              <a:rPr lang="en-US" dirty="0" err="1"/>
              <a:t>cysticercosis</a:t>
            </a:r>
            <a:endParaRPr lang="en-US" dirty="0"/>
          </a:p>
          <a:p>
            <a:pPr marL="0" indent="0">
              <a:buNone/>
            </a:pPr>
            <a:r>
              <a:rPr lang="en-US" dirty="0"/>
              <a:t>E- </a:t>
            </a:r>
            <a:r>
              <a:rPr lang="en-US" dirty="0" err="1"/>
              <a:t>flectin</a:t>
            </a:r>
            <a:r>
              <a:rPr lang="en-US" dirty="0"/>
              <a:t> formation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5118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sz="quarter" idx="1"/>
          </p:nvPr>
        </p:nvSpPr>
        <p:spPr>
          <a:xfrm>
            <a:off x="914400" y="332656"/>
            <a:ext cx="7772400" cy="5687144"/>
          </a:xfrm>
        </p:spPr>
        <p:txBody>
          <a:bodyPr>
            <a:normAutofit lnSpcReduction="10000"/>
          </a:bodyPr>
          <a:lstStyle/>
          <a:p>
            <a:pPr marL="0" indent="0">
              <a:buNone/>
            </a:pPr>
            <a:r>
              <a:rPr lang="en-US" dirty="0"/>
              <a:t>3- blindness can occur by infection with:</a:t>
            </a:r>
          </a:p>
          <a:p>
            <a:pPr marL="0" indent="0">
              <a:buNone/>
            </a:pPr>
            <a:r>
              <a:rPr lang="en-US" dirty="0"/>
              <a:t>A- </a:t>
            </a:r>
            <a:r>
              <a:rPr lang="en-US" dirty="0" err="1"/>
              <a:t>Anchylostoma</a:t>
            </a:r>
            <a:r>
              <a:rPr lang="en-US" dirty="0"/>
              <a:t> </a:t>
            </a:r>
            <a:r>
              <a:rPr lang="en-US" dirty="0" err="1"/>
              <a:t>duodenalis</a:t>
            </a:r>
            <a:endParaRPr lang="en-US" dirty="0"/>
          </a:p>
          <a:p>
            <a:pPr marL="0" indent="0">
              <a:buNone/>
            </a:pPr>
            <a:r>
              <a:rPr lang="en-US" dirty="0"/>
              <a:t>B- </a:t>
            </a:r>
            <a:r>
              <a:rPr lang="en-US" dirty="0" err="1"/>
              <a:t>enterobius</a:t>
            </a:r>
            <a:r>
              <a:rPr lang="en-US" dirty="0"/>
              <a:t> </a:t>
            </a:r>
            <a:r>
              <a:rPr lang="en-US" dirty="0" err="1"/>
              <a:t>vermicularis</a:t>
            </a:r>
            <a:endParaRPr lang="en-US" dirty="0"/>
          </a:p>
          <a:p>
            <a:pPr marL="0" indent="0">
              <a:buNone/>
            </a:pPr>
            <a:r>
              <a:rPr lang="en-US" dirty="0"/>
              <a:t>C- </a:t>
            </a:r>
            <a:r>
              <a:rPr lang="en-US" dirty="0" err="1"/>
              <a:t>Schestosoma</a:t>
            </a:r>
            <a:r>
              <a:rPr lang="en-US" dirty="0"/>
              <a:t> </a:t>
            </a:r>
            <a:r>
              <a:rPr lang="en-US" dirty="0" err="1"/>
              <a:t>hematobu-ium</a:t>
            </a:r>
            <a:r>
              <a:rPr lang="en-US" dirty="0"/>
              <a:t> </a:t>
            </a:r>
          </a:p>
          <a:p>
            <a:pPr marL="0" indent="0">
              <a:buNone/>
            </a:pPr>
            <a:r>
              <a:rPr lang="en-US" dirty="0"/>
              <a:t>D- </a:t>
            </a:r>
            <a:r>
              <a:rPr lang="en-US" dirty="0" err="1"/>
              <a:t>Diphyllobothrium</a:t>
            </a:r>
            <a:r>
              <a:rPr lang="en-US" dirty="0"/>
              <a:t> </a:t>
            </a:r>
            <a:r>
              <a:rPr lang="en-US" dirty="0" err="1"/>
              <a:t>latum</a:t>
            </a:r>
            <a:endParaRPr lang="en-US" dirty="0"/>
          </a:p>
          <a:p>
            <a:pPr marL="0" indent="0">
              <a:buNone/>
            </a:pPr>
            <a:r>
              <a:rPr lang="en-US" dirty="0"/>
              <a:t>E- </a:t>
            </a:r>
            <a:r>
              <a:rPr lang="en-US" dirty="0" err="1"/>
              <a:t>Onchocerca</a:t>
            </a:r>
            <a:r>
              <a:rPr lang="en-US" dirty="0"/>
              <a:t> volvulus</a:t>
            </a:r>
          </a:p>
          <a:p>
            <a:pPr marL="0" indent="0">
              <a:buNone/>
            </a:pPr>
            <a:endParaRPr lang="en-US" dirty="0"/>
          </a:p>
          <a:p>
            <a:pPr marL="0" indent="0">
              <a:buNone/>
            </a:pPr>
            <a:r>
              <a:rPr lang="en-US" dirty="0"/>
              <a:t>4- </a:t>
            </a:r>
            <a:r>
              <a:rPr lang="en-US" dirty="0" err="1"/>
              <a:t>Sparganosis</a:t>
            </a:r>
            <a:r>
              <a:rPr lang="en-US" dirty="0"/>
              <a:t> infection can occur by :</a:t>
            </a:r>
          </a:p>
          <a:p>
            <a:pPr marL="0" indent="0">
              <a:buNone/>
            </a:pPr>
            <a:r>
              <a:rPr lang="en-US" dirty="0"/>
              <a:t>A- </a:t>
            </a:r>
            <a:r>
              <a:rPr lang="en-US" dirty="0" err="1"/>
              <a:t>procercoid</a:t>
            </a:r>
            <a:r>
              <a:rPr lang="en-US" dirty="0"/>
              <a:t> larva</a:t>
            </a:r>
          </a:p>
          <a:p>
            <a:pPr marL="0" indent="0">
              <a:buNone/>
            </a:pPr>
            <a:r>
              <a:rPr lang="en-US" dirty="0"/>
              <a:t>B- </a:t>
            </a:r>
            <a:r>
              <a:rPr lang="en-US" dirty="0" err="1"/>
              <a:t>plerocercoid</a:t>
            </a:r>
            <a:r>
              <a:rPr lang="en-US" dirty="0"/>
              <a:t> larva</a:t>
            </a:r>
          </a:p>
          <a:p>
            <a:pPr marL="0" indent="0">
              <a:buNone/>
            </a:pPr>
            <a:r>
              <a:rPr lang="en-US" dirty="0"/>
              <a:t>C- egg</a:t>
            </a:r>
          </a:p>
          <a:p>
            <a:pPr marL="0" indent="0">
              <a:buNone/>
            </a:pPr>
            <a:r>
              <a:rPr lang="en-US" dirty="0"/>
              <a:t>D- Both a and b </a:t>
            </a:r>
          </a:p>
          <a:p>
            <a:pPr marL="0" indent="0">
              <a:buNone/>
            </a:pPr>
            <a:r>
              <a:rPr lang="en-US" dirty="0"/>
              <a:t>E- Non of the above</a:t>
            </a:r>
          </a:p>
          <a:p>
            <a:pPr marL="0" indent="0">
              <a:buNone/>
            </a:pPr>
            <a:endParaRPr lang="en-US" dirty="0"/>
          </a:p>
        </p:txBody>
      </p:sp>
    </p:spTree>
    <p:extLst>
      <p:ext uri="{BB962C8B-B14F-4D97-AF65-F5344CB8AC3E}">
        <p14:creationId xmlns:p14="http://schemas.microsoft.com/office/powerpoint/2010/main" val="4153997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772400" cy="346050"/>
          </a:xfrm>
        </p:spPr>
        <p:txBody>
          <a:bodyPr>
            <a:normAutofit fontScale="90000"/>
          </a:bodyPr>
          <a:lstStyle/>
          <a:p>
            <a:endParaRPr lang="en-US" dirty="0"/>
          </a:p>
        </p:txBody>
      </p:sp>
      <p:sp>
        <p:nvSpPr>
          <p:cNvPr id="3" name="عنصر نائب للمحتوى 2"/>
          <p:cNvSpPr>
            <a:spLocks noGrp="1"/>
          </p:cNvSpPr>
          <p:nvPr>
            <p:ph sz="quarter" idx="1"/>
          </p:nvPr>
        </p:nvSpPr>
        <p:spPr>
          <a:xfrm>
            <a:off x="914400" y="764704"/>
            <a:ext cx="7772400" cy="5255096"/>
          </a:xfrm>
        </p:spPr>
        <p:txBody>
          <a:bodyPr/>
          <a:lstStyle/>
          <a:p>
            <a:pPr marL="0" indent="0">
              <a:buNone/>
            </a:pPr>
            <a:r>
              <a:rPr lang="en-US" dirty="0"/>
              <a:t>5- In Toxoplasma infection:</a:t>
            </a:r>
          </a:p>
          <a:p>
            <a:pPr marL="0" indent="0">
              <a:buNone/>
            </a:pPr>
            <a:r>
              <a:rPr lang="en-US" dirty="0"/>
              <a:t>A- cat is intermediate host</a:t>
            </a:r>
          </a:p>
          <a:p>
            <a:pPr marL="0" indent="0">
              <a:buNone/>
            </a:pPr>
            <a:r>
              <a:rPr lang="en-US" dirty="0"/>
              <a:t>B- cat is definitive host</a:t>
            </a:r>
          </a:p>
          <a:p>
            <a:pPr marL="0" indent="0">
              <a:buNone/>
            </a:pPr>
            <a:r>
              <a:rPr lang="en-US" dirty="0"/>
              <a:t>C- humans are definitive hosts</a:t>
            </a:r>
          </a:p>
          <a:p>
            <a:pPr marL="0" indent="0">
              <a:buNone/>
            </a:pPr>
            <a:r>
              <a:rPr lang="en-US" dirty="0"/>
              <a:t>D- birds are definitive hosts</a:t>
            </a:r>
          </a:p>
          <a:p>
            <a:pPr marL="0" indent="0">
              <a:buNone/>
            </a:pPr>
            <a:r>
              <a:rPr lang="en-US" dirty="0"/>
              <a:t>E- non of the above </a:t>
            </a:r>
          </a:p>
        </p:txBody>
      </p:sp>
    </p:spTree>
    <p:extLst>
      <p:ext uri="{BB962C8B-B14F-4D97-AF65-F5344CB8AC3E}">
        <p14:creationId xmlns:p14="http://schemas.microsoft.com/office/powerpoint/2010/main" val="2080677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1_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797</TotalTime>
  <Words>3703</Words>
  <Application>Microsoft Office PowerPoint</Application>
  <PresentationFormat>On-screen Show (4:3)</PresentationFormat>
  <Paragraphs>275</Paragraphs>
  <Slides>49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49</vt:i4>
      </vt:variant>
    </vt:vector>
  </HeadingPairs>
  <TitlesOfParts>
    <vt:vector size="57" baseType="lpstr">
      <vt:lpstr>Calibri</vt:lpstr>
      <vt:lpstr>Franklin Gothic Book</vt:lpstr>
      <vt:lpstr>Perpetua</vt:lpstr>
      <vt:lpstr>Symbol</vt:lpstr>
      <vt:lpstr>Times New Roman</vt:lpstr>
      <vt:lpstr>Wingdings 2</vt:lpstr>
      <vt:lpstr>موازنة</vt:lpstr>
      <vt:lpstr>1_موازنة</vt:lpstr>
      <vt:lpstr>PowerPoint Presentation</vt:lpstr>
      <vt:lpstr>Eye parasites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Parasites affecting pulmonary system </dc:title>
  <dc:creator>louts</dc:creator>
  <cp:lastModifiedBy>Mohamed Aboghareb</cp:lastModifiedBy>
  <cp:revision>85</cp:revision>
  <dcterms:created xsi:type="dcterms:W3CDTF">2019-12-13T05:43:01Z</dcterms:created>
  <dcterms:modified xsi:type="dcterms:W3CDTF">2020-11-29T18:53:29Z</dcterms:modified>
</cp:coreProperties>
</file>