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73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6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0F1FE-BA8E-4735-B784-124DF223D891}" type="datetimeFigureOut">
              <a:rPr lang="ar-EG" smtClean="0"/>
              <a:t>13/04/1442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3F01C-3C9F-461E-839E-6BFE202F1155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674391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0F1FE-BA8E-4735-B784-124DF223D891}" type="datetimeFigureOut">
              <a:rPr lang="ar-EG" smtClean="0"/>
              <a:t>13/04/1442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3F01C-3C9F-461E-839E-6BFE202F1155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404629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0F1FE-BA8E-4735-B784-124DF223D891}" type="datetimeFigureOut">
              <a:rPr lang="ar-EG" smtClean="0"/>
              <a:t>13/04/1442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3F01C-3C9F-461E-839E-6BFE202F1155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848970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0F1FE-BA8E-4735-B784-124DF223D891}" type="datetimeFigureOut">
              <a:rPr lang="ar-EG" smtClean="0"/>
              <a:t>13/04/1442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3F01C-3C9F-461E-839E-6BFE202F1155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649904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0F1FE-BA8E-4735-B784-124DF223D891}" type="datetimeFigureOut">
              <a:rPr lang="ar-EG" smtClean="0"/>
              <a:t>13/04/1442</a:t>
            </a:fld>
            <a:endParaRPr lang="ar-E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3F01C-3C9F-461E-839E-6BFE202F1155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324595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0F1FE-BA8E-4735-B784-124DF223D891}" type="datetimeFigureOut">
              <a:rPr lang="ar-EG" smtClean="0"/>
              <a:t>13/04/1442</a:t>
            </a:fld>
            <a:endParaRPr lang="ar-E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3F01C-3C9F-461E-839E-6BFE202F1155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6269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0F1FE-BA8E-4735-B784-124DF223D891}" type="datetimeFigureOut">
              <a:rPr lang="ar-EG" smtClean="0"/>
              <a:t>13/04/1442</a:t>
            </a:fld>
            <a:endParaRPr lang="ar-E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3F01C-3C9F-461E-839E-6BFE202F1155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319684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0F1FE-BA8E-4735-B784-124DF223D891}" type="datetimeFigureOut">
              <a:rPr lang="ar-EG" smtClean="0"/>
              <a:t>13/04/1442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3F01C-3C9F-461E-839E-6BFE202F1155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198910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ar-E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0F1FE-BA8E-4735-B784-124DF223D891}" type="datetimeFigureOut">
              <a:rPr lang="ar-EG" smtClean="0"/>
              <a:t>13/04/1442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3F01C-3C9F-461E-839E-6BFE202F1155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231419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0F1FE-BA8E-4735-B784-124DF223D891}" type="datetimeFigureOut">
              <a:rPr lang="ar-EG" smtClean="0"/>
              <a:t>13/04/1442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3F01C-3C9F-461E-839E-6BFE202F1155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55067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0F1FE-BA8E-4735-B784-124DF223D891}" type="datetimeFigureOut">
              <a:rPr lang="ar-EG" smtClean="0"/>
              <a:t>13/04/1442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3F01C-3C9F-461E-839E-6BFE202F1155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9808674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1281" y="2091263"/>
            <a:ext cx="6801440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6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575" y="4682062"/>
            <a:ext cx="6803136" cy="50292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4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400"/>
            </a:lvl2pPr>
            <a:lvl3pPr marL="914400" indent="0" algn="ctr">
              <a:buNone/>
              <a:defRPr sz="14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  <a:lvl6pPr marL="2286000" indent="0" algn="ctr">
              <a:buNone/>
              <a:defRPr sz="1400"/>
            </a:lvl6pPr>
            <a:lvl7pPr marL="2743200" indent="0" algn="ctr">
              <a:buNone/>
              <a:defRPr sz="1400"/>
            </a:lvl7pPr>
            <a:lvl8pPr marL="3200400" indent="0" algn="ctr">
              <a:buNone/>
              <a:defRPr sz="1400"/>
            </a:lvl8pPr>
            <a:lvl9pPr marL="3657600" indent="0" algn="ctr">
              <a:buNone/>
              <a:defRPr sz="1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3931920" y="1327188"/>
            <a:ext cx="1280160" cy="457200"/>
          </a:xfrm>
        </p:spPr>
        <p:txBody>
          <a:bodyPr/>
          <a:lstStyle>
            <a:lvl1pPr algn="ctr">
              <a:defRPr sz="11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smtClean="0"/>
              <a:t>11/28/2020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104936" y="5211060"/>
            <a:ext cx="4429125" cy="228600"/>
          </a:xfrm>
        </p:spPr>
        <p:txBody>
          <a:bodyPr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6455190" y="5212080"/>
            <a:ext cx="158391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8703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t>11/28/2020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6269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717" y="2094309"/>
            <a:ext cx="6803136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6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2718" y="4682062"/>
            <a:ext cx="6803136" cy="50292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31920" y="1325880"/>
            <a:ext cx="1280160" cy="457200"/>
          </a:xfrm>
        </p:spPr>
        <p:txBody>
          <a:bodyPr/>
          <a:lstStyle>
            <a:lvl1pPr algn="ctr">
              <a:defRPr lang="en-US" sz="11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smtClean="0"/>
              <a:t>11/28/2020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04679" y="5211060"/>
            <a:ext cx="4430268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3378" y="5211060"/>
            <a:ext cx="1584198" cy="228600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8542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488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smtClean="0"/>
              <a:t>11/28/2020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2869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755898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756581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smtClean="0"/>
              <a:t>11/28/2020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2463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11/28/2020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3809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t>11/28/2020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4614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84147" y="173736"/>
            <a:ext cx="6398514" cy="65105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7392"/>
            <a:ext cx="1823085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976" y="907143"/>
            <a:ext cx="5428856" cy="504371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3085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smtClean="0"/>
              <a:t>11/28/2020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7795258" y="6310086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481845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3504"/>
            <a:ext cx="1824228" cy="1645920"/>
          </a:xfrm>
        </p:spPr>
        <p:txBody>
          <a:bodyPr anchor="b">
            <a:noAutofit/>
          </a:bodyPr>
          <a:lstStyle>
            <a:lvl1pPr algn="l">
              <a:defRPr sz="24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1449" y="173736"/>
            <a:ext cx="6398514" cy="6510528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4228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smtClean="0"/>
              <a:t>11/28/2020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9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97546" y="6309360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093340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smtClean="0"/>
              <a:t>11/28/2020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2366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762000"/>
            <a:ext cx="17716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762000"/>
            <a:ext cx="605790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smtClean="0"/>
              <a:t>11/28/2020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740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10F1FE-BA8E-4735-B784-124DF223D891}" type="datetimeFigureOut">
              <a:rPr lang="ar-EG" smtClean="0"/>
              <a:t>13/04/1442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6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6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B3F01C-3C9F-461E-839E-6BFE202F1155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781112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377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r" defTabSz="914377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r" defTabSz="914377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r" defTabSz="914377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r" defTabSz="914377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r" defTabSz="914377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r" defTabSz="914377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r" defTabSz="914377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r" defTabSz="914377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r" defTabSz="914377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EG"/>
      </a:defPPr>
      <a:lvl1pPr marL="0" algn="r" defTabSz="91437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r" defTabSz="91437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r" defTabSz="91437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r" defTabSz="91437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r" defTabSz="91437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r" defTabSz="91437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r" defTabSz="91437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r" defTabSz="91437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r" defTabSz="91437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6022" y="173736"/>
            <a:ext cx="8791956" cy="6510528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642594"/>
            <a:ext cx="768096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768096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34768" y="6309360"/>
            <a:ext cx="20574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smtClean="0"/>
              <a:t>11/28/2020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6896" y="6309360"/>
            <a:ext cx="3950208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3382" y="6309360"/>
            <a:ext cx="10972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07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3939902"/>
            <a:ext cx="7772400" cy="1470025"/>
          </a:xfrm>
        </p:spPr>
        <p:txBody>
          <a:bodyPr/>
          <a:lstStyle/>
          <a:p>
            <a:r>
              <a:rPr lang="en-US" sz="5400" b="1" dirty="0">
                <a:latin typeface="Times New Roman" pitchFamily="18" charset="0"/>
                <a:cs typeface="Times New Roman" pitchFamily="18" charset="0"/>
              </a:rPr>
              <a:t>NEURO PRATCICAL</a:t>
            </a:r>
            <a:br>
              <a:rPr lang="en-US" sz="54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5400" b="1" dirty="0">
                <a:latin typeface="Times New Roman" pitchFamily="18" charset="0"/>
                <a:cs typeface="Times New Roman" pitchFamily="18" charset="0"/>
              </a:rPr>
              <a:t>Section 1 </a:t>
            </a:r>
            <a:endParaRPr lang="ar-EG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1520" y="54512"/>
            <a:ext cx="8892480" cy="3596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457200" lvl="0" indent="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Histology Department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457200" lvl="0" indent="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Sohag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University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457200" lvl="0" indent="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Faculty of Medicine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457200" lvl="0" indent="0" algn="ctr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457200" lvl="0" indent="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06855" algn="l"/>
              </a:tabLst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457200" lvl="0" indent="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06855" algn="l"/>
              </a:tabLst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457200" lvl="0" indent="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06855" algn="l"/>
              </a:tabLst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457200" lvl="0" indent="0" algn="ctr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Block 213-NEU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457200" lvl="0" indent="0" algn="ctr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Neuroscience system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0136" y="54512"/>
            <a:ext cx="1872208" cy="247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738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980729"/>
            <a:ext cx="7920880" cy="56831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67747" y="272841"/>
            <a:ext cx="37879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4000" b="1" dirty="0">
                <a:solidFill>
                  <a:prstClr val="black"/>
                </a:solidFill>
                <a:latin typeface="Calibri"/>
              </a:rPr>
              <a:t>Nerve trunk H&amp;E</a:t>
            </a:r>
          </a:p>
        </p:txBody>
      </p:sp>
    </p:spTree>
    <p:extLst>
      <p:ext uri="{BB962C8B-B14F-4D97-AF65-F5344CB8AC3E}">
        <p14:creationId xmlns:p14="http://schemas.microsoft.com/office/powerpoint/2010/main" val="3780002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7584" y="1124883"/>
            <a:ext cx="7632848" cy="573311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67747" y="272841"/>
            <a:ext cx="37879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4000" b="1" dirty="0">
                <a:solidFill>
                  <a:prstClr val="black"/>
                </a:solidFill>
                <a:latin typeface="Calibri"/>
              </a:rPr>
              <a:t>Nerve trunk H&amp;E</a:t>
            </a:r>
          </a:p>
        </p:txBody>
      </p:sp>
    </p:spTree>
    <p:extLst>
      <p:ext uri="{BB962C8B-B14F-4D97-AF65-F5344CB8AC3E}">
        <p14:creationId xmlns:p14="http://schemas.microsoft.com/office/powerpoint/2010/main" val="2833493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36548"/>
            <a:ext cx="8568952" cy="683175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987824" y="548680"/>
            <a:ext cx="1656184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92083" y="1010464"/>
            <a:ext cx="72436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 rtl="1"/>
            <a:r>
              <a:rPr lang="en-US" b="1" dirty="0">
                <a:solidFill>
                  <a:prstClr val="black"/>
                </a:solidFill>
                <a:latin typeface="Calibri"/>
              </a:rPr>
              <a:t>Axon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23852" y="3067432"/>
            <a:ext cx="154253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 rtl="1"/>
            <a:r>
              <a:rPr lang="en-US" b="1" dirty="0">
                <a:solidFill>
                  <a:prstClr val="black"/>
                </a:solidFill>
                <a:latin typeface="Calibri"/>
              </a:rPr>
              <a:t>Myelin sheath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7866" y="2780928"/>
            <a:ext cx="152368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 rtl="1"/>
            <a:r>
              <a:rPr lang="en-US" b="1" dirty="0">
                <a:solidFill>
                  <a:prstClr val="black"/>
                </a:solidFill>
                <a:latin typeface="Calibri"/>
              </a:rPr>
              <a:t>Schwann cell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4355977" y="3068960"/>
            <a:ext cx="252028" cy="38346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887925" y="3068960"/>
            <a:ext cx="828092" cy="93610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6109466" y="2965595"/>
            <a:ext cx="811819" cy="28650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001556" y="1151883"/>
            <a:ext cx="586671" cy="33290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5364091" y="1412776"/>
            <a:ext cx="580349" cy="82829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580713" y="195219"/>
            <a:ext cx="37879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4000" b="1" dirty="0">
                <a:solidFill>
                  <a:prstClr val="black"/>
                </a:solidFill>
                <a:latin typeface="Calibri"/>
              </a:rPr>
              <a:t>Nerve trunk H&amp;E</a:t>
            </a:r>
          </a:p>
        </p:txBody>
      </p:sp>
    </p:spTree>
    <p:extLst>
      <p:ext uri="{BB962C8B-B14F-4D97-AF65-F5344CB8AC3E}">
        <p14:creationId xmlns:p14="http://schemas.microsoft.com/office/powerpoint/2010/main" val="38044503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776" y="681203"/>
            <a:ext cx="6585168" cy="60716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77564" y="3140968"/>
            <a:ext cx="17282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b="1" dirty="0">
                <a:solidFill>
                  <a:prstClr val="black"/>
                </a:solidFill>
                <a:latin typeface="Calibri"/>
              </a:rPr>
              <a:t>Node of Ranvier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915816" y="3510301"/>
            <a:ext cx="288032" cy="71078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13949" t="19248"/>
          <a:stretch/>
        </p:blipFill>
        <p:spPr>
          <a:xfrm>
            <a:off x="35496" y="56366"/>
            <a:ext cx="2376264" cy="278741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1"/>
            <a:ext cx="2411760" cy="284377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88923" y="595521"/>
            <a:ext cx="3787960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r" rtl="1"/>
            <a:r>
              <a:rPr lang="en-US" sz="4000" b="1" dirty="0">
                <a:solidFill>
                  <a:prstClr val="black"/>
                </a:solidFill>
                <a:latin typeface="Calibri"/>
              </a:rPr>
              <a:t>Nerve trunk H&amp;E</a:t>
            </a:r>
          </a:p>
        </p:txBody>
      </p:sp>
    </p:spTree>
    <p:extLst>
      <p:ext uri="{BB962C8B-B14F-4D97-AF65-F5344CB8AC3E}">
        <p14:creationId xmlns:p14="http://schemas.microsoft.com/office/powerpoint/2010/main" val="456070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9" y="476672"/>
            <a:ext cx="7808629" cy="60212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99854" y="2123564"/>
            <a:ext cx="72436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 rtl="1"/>
            <a:r>
              <a:rPr lang="en-US" b="1" dirty="0">
                <a:solidFill>
                  <a:prstClr val="black"/>
                </a:solidFill>
                <a:latin typeface="Calibri"/>
              </a:rPr>
              <a:t>Axon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74768" y="3717032"/>
            <a:ext cx="154253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 rtl="1"/>
            <a:r>
              <a:rPr lang="en-US" b="1" dirty="0">
                <a:solidFill>
                  <a:prstClr val="black"/>
                </a:solidFill>
                <a:latin typeface="Calibri"/>
              </a:rPr>
              <a:t>Myelin sheath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74011" y="4922829"/>
            <a:ext cx="152368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 rtl="1"/>
            <a:r>
              <a:rPr lang="en-US" b="1" dirty="0">
                <a:solidFill>
                  <a:prstClr val="black"/>
                </a:solidFill>
                <a:latin typeface="Calibri"/>
              </a:rPr>
              <a:t>Schwann cell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69160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7" y="908722"/>
            <a:ext cx="8402876" cy="581479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47668" y="5760"/>
            <a:ext cx="53064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4000" b="1" dirty="0">
                <a:solidFill>
                  <a:prstClr val="black"/>
                </a:solidFill>
                <a:latin typeface="Calibri"/>
              </a:rPr>
              <a:t>Nerve trunk Osmic stain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426276" y="1268760"/>
            <a:ext cx="1372492" cy="369332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pPr algn="r" rtl="1"/>
            <a:r>
              <a:rPr lang="en-US" b="1" dirty="0" err="1">
                <a:solidFill>
                  <a:prstClr val="black"/>
                </a:solidFill>
                <a:latin typeface="Calibri"/>
              </a:rPr>
              <a:t>perineurium</a:t>
            </a:r>
            <a:endParaRPr lang="en-US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1754" y="1453425"/>
            <a:ext cx="1290738" cy="369332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pPr algn="r" rtl="1"/>
            <a:r>
              <a:rPr lang="en-US" b="1" dirty="0">
                <a:solidFill>
                  <a:prstClr val="black"/>
                </a:solidFill>
                <a:latin typeface="Calibri"/>
              </a:rPr>
              <a:t>epineurium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70708" y="2636912"/>
            <a:ext cx="1481496" cy="369332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pPr algn="r" rtl="1"/>
            <a:r>
              <a:rPr lang="en-US" b="1" dirty="0" err="1">
                <a:solidFill>
                  <a:prstClr val="black"/>
                </a:solidFill>
                <a:latin typeface="Calibri"/>
              </a:rPr>
              <a:t>endoneurium</a:t>
            </a:r>
            <a:endParaRPr lang="en-US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4051" y="1222597"/>
            <a:ext cx="2002535" cy="461665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pPr algn="r" rtl="1"/>
            <a:r>
              <a:rPr lang="en-US" sz="2400" b="1" dirty="0">
                <a:solidFill>
                  <a:prstClr val="black"/>
                </a:solidFill>
                <a:latin typeface="Calibri"/>
              </a:rPr>
              <a:t>Myelin sheath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5364088" y="1638093"/>
            <a:ext cx="288032" cy="49476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43610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5" y="771797"/>
            <a:ext cx="8112901" cy="60846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86559" y="807451"/>
            <a:ext cx="2002535" cy="461665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pPr algn="r" rtl="1"/>
            <a:r>
              <a:rPr lang="en-US" sz="2400" b="1" dirty="0">
                <a:solidFill>
                  <a:sysClr val="windowText" lastClr="000000"/>
                </a:solidFill>
                <a:latin typeface="Calibri"/>
              </a:rPr>
              <a:t>Myelin</a:t>
            </a:r>
            <a:r>
              <a:rPr lang="en-US" sz="2400" b="1" dirty="0">
                <a:solidFill>
                  <a:srgbClr val="FF0000"/>
                </a:solidFill>
                <a:latin typeface="Calibri"/>
              </a:rPr>
              <a:t> </a:t>
            </a:r>
            <a:r>
              <a:rPr lang="en-US" sz="2400" b="1" dirty="0">
                <a:solidFill>
                  <a:sysClr val="windowText" lastClr="000000"/>
                </a:solidFill>
                <a:latin typeface="Calibri"/>
              </a:rPr>
              <a:t>sheath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699792" y="1268763"/>
            <a:ext cx="360040" cy="64771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5697448" y="2996952"/>
            <a:ext cx="530736" cy="144016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928369" y="4437112"/>
            <a:ext cx="1511952" cy="400110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pPr algn="r" rtl="1"/>
            <a:r>
              <a:rPr lang="en-US" sz="2000" b="1" dirty="0" err="1">
                <a:solidFill>
                  <a:prstClr val="black"/>
                </a:solidFill>
                <a:latin typeface="Calibri"/>
              </a:rPr>
              <a:t>perineurium</a:t>
            </a:r>
            <a:endParaRPr lang="en-US" sz="20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47668" y="5760"/>
            <a:ext cx="53064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4000" b="1" dirty="0">
                <a:solidFill>
                  <a:prstClr val="black"/>
                </a:solidFill>
                <a:latin typeface="Calibri"/>
              </a:rPr>
              <a:t>Nerve trunk Osmic stain</a:t>
            </a:r>
          </a:p>
        </p:txBody>
      </p:sp>
    </p:spTree>
    <p:extLst>
      <p:ext uri="{BB962C8B-B14F-4D97-AF65-F5344CB8AC3E}">
        <p14:creationId xmlns:p14="http://schemas.microsoft.com/office/powerpoint/2010/main" val="2715298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043018"/>
            <a:ext cx="8568952" cy="569835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47668" y="5760"/>
            <a:ext cx="53064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4000" b="1" dirty="0">
                <a:solidFill>
                  <a:prstClr val="black"/>
                </a:solidFill>
                <a:latin typeface="Calibri"/>
              </a:rPr>
              <a:t>Nerve trunk Osmic stain</a:t>
            </a:r>
          </a:p>
        </p:txBody>
      </p:sp>
    </p:spTree>
    <p:extLst>
      <p:ext uri="{BB962C8B-B14F-4D97-AF65-F5344CB8AC3E}">
        <p14:creationId xmlns:p14="http://schemas.microsoft.com/office/powerpoint/2010/main" val="30283530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52" y="1052740"/>
            <a:ext cx="8755877" cy="576063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7313" y="194737"/>
            <a:ext cx="34123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4000" b="1" dirty="0">
                <a:solidFill>
                  <a:prstClr val="black"/>
                </a:solidFill>
                <a:latin typeface="Calibri"/>
              </a:rPr>
              <a:t>Spinal ganglion</a:t>
            </a:r>
          </a:p>
        </p:txBody>
      </p:sp>
    </p:spTree>
    <p:extLst>
      <p:ext uri="{BB962C8B-B14F-4D97-AF65-F5344CB8AC3E}">
        <p14:creationId xmlns:p14="http://schemas.microsoft.com/office/powerpoint/2010/main" val="30539175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2407" t="18022" r="14493"/>
          <a:stretch/>
        </p:blipFill>
        <p:spPr>
          <a:xfrm>
            <a:off x="683568" y="478253"/>
            <a:ext cx="7560840" cy="636603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7313" y="194737"/>
            <a:ext cx="34123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4000" b="1" dirty="0">
                <a:solidFill>
                  <a:prstClr val="black"/>
                </a:solidFill>
                <a:latin typeface="Calibri"/>
              </a:rPr>
              <a:t>Spinal ganglion</a:t>
            </a:r>
          </a:p>
        </p:txBody>
      </p:sp>
    </p:spTree>
    <p:extLst>
      <p:ext uri="{BB962C8B-B14F-4D97-AF65-F5344CB8AC3E}">
        <p14:creationId xmlns:p14="http://schemas.microsoft.com/office/powerpoint/2010/main" val="18393244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19331" b="22674"/>
          <a:stretch/>
        </p:blipFill>
        <p:spPr>
          <a:xfrm>
            <a:off x="323530" y="1340768"/>
            <a:ext cx="8189603" cy="51125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78505" y="1340768"/>
            <a:ext cx="194251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 rtl="1"/>
            <a:r>
              <a:rPr lang="en-US" b="1" dirty="0">
                <a:solidFill>
                  <a:prstClr val="black"/>
                </a:solidFill>
                <a:latin typeface="Calibri"/>
              </a:rPr>
              <a:t>Sensory Nerve cell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52770" y="6412687"/>
            <a:ext cx="986617" cy="400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algn="r" rtl="1"/>
            <a:r>
              <a:rPr lang="en-US" sz="2000" b="1" dirty="0">
                <a:solidFill>
                  <a:prstClr val="black"/>
                </a:solidFill>
                <a:latin typeface="Calibri"/>
              </a:rPr>
              <a:t>capsule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50141" y="1124744"/>
            <a:ext cx="1570623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 rtl="1"/>
            <a:r>
              <a:rPr lang="en-US" sz="2000" b="1" dirty="0">
                <a:solidFill>
                  <a:prstClr val="black"/>
                </a:solidFill>
                <a:latin typeface="Calibri"/>
              </a:rPr>
              <a:t>Satellite cells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6948264" y="1710101"/>
            <a:ext cx="432048" cy="13635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7020272" y="1710101"/>
            <a:ext cx="504056" cy="99882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2520911" y="5932379"/>
            <a:ext cx="891719" cy="66497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4941946" y="1340770"/>
            <a:ext cx="185419" cy="173283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527313" y="194737"/>
            <a:ext cx="34123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4000" b="1" dirty="0">
                <a:solidFill>
                  <a:prstClr val="black"/>
                </a:solidFill>
                <a:latin typeface="Calibri"/>
              </a:rPr>
              <a:t>Spinal ganglion</a:t>
            </a:r>
          </a:p>
        </p:txBody>
      </p:sp>
    </p:spTree>
    <p:extLst>
      <p:ext uri="{BB962C8B-B14F-4D97-AF65-F5344CB8AC3E}">
        <p14:creationId xmlns:p14="http://schemas.microsoft.com/office/powerpoint/2010/main" val="39161075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b="5362"/>
          <a:stretch/>
        </p:blipFill>
        <p:spPr>
          <a:xfrm>
            <a:off x="395536" y="764707"/>
            <a:ext cx="8208912" cy="583264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4267" y="5661248"/>
            <a:ext cx="986617" cy="400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algn="r" rtl="1"/>
            <a:r>
              <a:rPr lang="en-US" sz="2000" b="1" dirty="0">
                <a:solidFill>
                  <a:prstClr val="black"/>
                </a:solidFill>
                <a:latin typeface="Calibri"/>
              </a:rPr>
              <a:t>capsule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0472" y="3012921"/>
            <a:ext cx="2627129" cy="400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algn="r" rtl="1"/>
            <a:r>
              <a:rPr lang="en-US" sz="2000" b="1" dirty="0">
                <a:solidFill>
                  <a:prstClr val="black"/>
                </a:solidFill>
                <a:latin typeface="Calibri"/>
              </a:rPr>
              <a:t>Myelinated nerve fiber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54569" y="1772816"/>
            <a:ext cx="194251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 rtl="1"/>
            <a:r>
              <a:rPr lang="en-US" b="1" dirty="0">
                <a:solidFill>
                  <a:prstClr val="black"/>
                </a:solidFill>
                <a:latin typeface="Calibri"/>
              </a:rPr>
              <a:t>Sensory Nerve cell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7020272" y="2132856"/>
            <a:ext cx="0" cy="360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7020272" y="2142151"/>
            <a:ext cx="144016" cy="87077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142594" y="3413035"/>
            <a:ext cx="269169" cy="34595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1259632" y="5157192"/>
            <a:ext cx="0" cy="50405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36047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3577"/>
            <a:ext cx="9036496" cy="5789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63688" y="188642"/>
            <a:ext cx="4810548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en-US" sz="3200" b="1" dirty="0">
                <a:solidFill>
                  <a:prstClr val="black"/>
                </a:solidFill>
                <a:latin typeface="Calibri"/>
              </a:rPr>
              <a:t>Cervical level of spinal cord</a:t>
            </a:r>
            <a:endParaRPr lang="ar-EG" sz="3200" b="1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0395" y="3140968"/>
            <a:ext cx="1283255" cy="43204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/>
            <a:endParaRPr lang="en-US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818" y="4149080"/>
            <a:ext cx="1283255" cy="43204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/>
            <a:endParaRPr lang="en-US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0395" y="4881773"/>
            <a:ext cx="1499279" cy="43204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/>
            <a:endParaRPr lang="en-US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67746" y="6190531"/>
            <a:ext cx="1499279" cy="43204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/>
            <a:endParaRPr lang="en-US" b="1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984031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511" y="664589"/>
            <a:ext cx="7766977" cy="61574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63688" y="188642"/>
            <a:ext cx="4810548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en-US" sz="3200" b="1" dirty="0">
                <a:solidFill>
                  <a:prstClr val="black"/>
                </a:solidFill>
                <a:latin typeface="Calibri"/>
              </a:rPr>
              <a:t>Cervical level of spinal cord</a:t>
            </a:r>
            <a:endParaRPr lang="ar-EG" sz="3200" b="1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14275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5" descr="1ok1-2db167c6cd"/>
          <p:cNvPicPr>
            <a:picLocks noChangeAspect="1" noChangeArrowheads="1" noCrop="1"/>
          </p:cNvPicPr>
          <p:nvPr/>
        </p:nvPicPr>
        <p:blipFill>
          <a:blip r:embed="rId2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766763"/>
            <a:ext cx="6769100" cy="532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8999050"/>
      </p:ext>
    </p:extLst>
  </p:cSld>
  <p:clrMapOvr>
    <a:masterClrMapping/>
  </p:clrMapOvr>
  <p:transition advTm="3697"/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103</Words>
  <Application>Microsoft Office PowerPoint</Application>
  <PresentationFormat>On-screen Show (4:3)</PresentationFormat>
  <Paragraphs>41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Century Gothic</vt:lpstr>
      <vt:lpstr>Garamond</vt:lpstr>
      <vt:lpstr>Times New Roman</vt:lpstr>
      <vt:lpstr>1_Office Theme</vt:lpstr>
      <vt:lpstr>Savon</vt:lpstr>
      <vt:lpstr>NEURO PRATCICAL Section 1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NEURO PRATCICAL Section 1</dc:title>
  <dc:creator>HP</dc:creator>
  <cp:lastModifiedBy>Mohamed Aboghareb</cp:lastModifiedBy>
  <cp:revision>4</cp:revision>
  <dcterms:created xsi:type="dcterms:W3CDTF">2020-10-12T08:46:02Z</dcterms:created>
  <dcterms:modified xsi:type="dcterms:W3CDTF">2020-11-28T13:35:54Z</dcterms:modified>
</cp:coreProperties>
</file>