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Action1.xml" ContentType="application/vnd.ms-office.inkAction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notesMasterIdLst>
    <p:notesMasterId r:id="rId14"/>
  </p:notesMasterIdLst>
  <p:sldIdLst>
    <p:sldId id="270" r:id="rId2"/>
    <p:sldId id="257" r:id="rId3"/>
    <p:sldId id="258" r:id="rId4"/>
    <p:sldId id="259" r:id="rId5"/>
    <p:sldId id="260" r:id="rId6"/>
    <p:sldId id="261" r:id="rId7"/>
    <p:sldId id="273" r:id="rId8"/>
    <p:sldId id="263" r:id="rId9"/>
    <p:sldId id="264" r:id="rId10"/>
    <p:sldId id="265" r:id="rId11"/>
    <p:sldId id="266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14T11:45:18.5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72978">
    <iact:property name="dataType"/>
    <iact:actionData xml:id="d0">
      <inkml:trace xmlns:inkml="http://www.w3.org/2003/InkML" xml:id="stk0" contextRef="#ctx0" brushRef="#br0">3051 12898 0,'-843'1191'249,"744"-1166"-245,173 124 329,-99-149-321,25-25-4,0-25 4,0-24-4,25 24-5,25-24 6,24 24-1,25 25 3,1 1-7,98-1 8,-49 25 16,223 149-27,-124 198 31,-223-198-13,-25-75-5,-75 1-13,1-26 15,-4093-24-15,7962-50 14,-4093-124 3,1-99-2,73 50 2,200 148-3,-51-49-14,50 99 6,25-25 3,-24 25 6,24-49 0</inkml:trace>
    </iact:actionData>
  </iact:action>
  <iact:action type="remove" startTime="90983">
    <iact:property name="style" value="instant"/>
    <iact:actionData xml:id="d1" ref="#d0"/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4F39C-F220-44F8-98A9-A830C643FB89}" type="datetimeFigureOut">
              <a:rPr lang="en-US" smtClean="0"/>
              <a:t>11/28/2020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787F8-D54B-4C2B-B669-F82DFD911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2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/>
          </a:p>
        </p:txBody>
      </p:sp>
      <p:sp>
        <p:nvSpPr>
          <p:cNvPr id="326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6DD412-22FC-4B6C-8D2E-2FB7D31E19A8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5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/>
          </a:p>
        </p:txBody>
      </p:sp>
      <p:sp>
        <p:nvSpPr>
          <p:cNvPr id="326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6DD412-22FC-4B6C-8D2E-2FB7D31E19A8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964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A3CDA-C574-40A0-AF79-0FFE9D425D99}" type="slidenum">
              <a:rPr lang="ar-EG" smtClean="0"/>
              <a:t>7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76012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7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00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00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57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62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43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95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250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92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7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7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1/relationships/inkAction" Target="../ink/inkAction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939902"/>
            <a:ext cx="7772400" cy="1470025"/>
          </a:xfrm>
        </p:spPr>
        <p:txBody>
          <a:bodyPr/>
          <a:lstStyle/>
          <a:p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NEURO PRATCICAL</a:t>
            </a:r>
            <a:br>
              <a:rPr lang="en-US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Section 2 </a:t>
            </a:r>
            <a:endParaRPr lang="ar-EG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54512"/>
            <a:ext cx="8892480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7200" algn="l" rtl="0">
              <a:lnSpc>
                <a:spcPct val="115000"/>
              </a:lnSpc>
            </a:pP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Histology Department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l" rtl="0">
              <a:lnSpc>
                <a:spcPct val="115000"/>
              </a:lnSpc>
            </a:pP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Sohag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University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l" rtl="0">
              <a:lnSpc>
                <a:spcPct val="115000"/>
              </a:lnSpc>
            </a:pP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Faculty of Medicine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ctr" rtl="0">
              <a:lnSpc>
                <a:spcPct val="115000"/>
              </a:lnSpc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l" rtl="0">
              <a:lnSpc>
                <a:spcPct val="115000"/>
              </a:lnSpc>
              <a:tabLst>
                <a:tab pos="1506855" algn="l"/>
              </a:tabLst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l" rtl="0">
              <a:lnSpc>
                <a:spcPct val="115000"/>
              </a:lnSpc>
              <a:tabLst>
                <a:tab pos="1506855" algn="l"/>
              </a:tabLst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l" rtl="0">
              <a:lnSpc>
                <a:spcPct val="115000"/>
              </a:lnSpc>
              <a:tabLst>
                <a:tab pos="1506855" algn="l"/>
              </a:tabLst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ctr" rtl="0">
              <a:lnSpc>
                <a:spcPct val="115000"/>
              </a:lnSpc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Block 213-NEU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ctr" rtl="0">
              <a:lnSpc>
                <a:spcPct val="115000"/>
              </a:lnSpc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Neuroscience system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136" y="54512"/>
            <a:ext cx="1872208" cy="24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7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71" b="3677"/>
          <a:stretch/>
        </p:blipFill>
        <p:spPr bwMode="auto">
          <a:xfrm>
            <a:off x="1104900" y="711860"/>
            <a:ext cx="7067500" cy="603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63569" y="188640"/>
            <a:ext cx="616066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/>
              <a:t>Lower medulla, Motor Decussation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21613" y="213285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Cuneate tract</a:t>
            </a:r>
          </a:p>
        </p:txBody>
      </p:sp>
      <p:sp>
        <p:nvSpPr>
          <p:cNvPr id="2" name="Rectangle 1"/>
          <p:cNvSpPr/>
          <p:nvPr/>
        </p:nvSpPr>
        <p:spPr>
          <a:xfrm>
            <a:off x="1763688" y="6237312"/>
            <a:ext cx="374441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5076" y="188640"/>
            <a:ext cx="6748963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/>
              <a:t>closed medulla, Sensory Decussation </a:t>
            </a:r>
          </a:p>
        </p:txBody>
      </p:sp>
      <p:pic>
        <p:nvPicPr>
          <p:cNvPr id="5122" name="Picture 2" descr="https://lh3.googleusercontent.com/Hfrq5uGS9NumGiGphasKkdAKlUe6hM-GZOCQXAFYC67UPImCYaW_cQqiQdLcGzYuGjuqcLPvojVn231LjKx75SfnzHgm7PGjomRyfHpsSbOqPNzT5s57s7S7ZySWiT3TyKZPYQ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69" y="610649"/>
            <a:ext cx="8329802" cy="624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3921128" y="1581642"/>
            <a:ext cx="173037" cy="5106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051722" y="2204864"/>
            <a:ext cx="161245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004048" y="3049796"/>
            <a:ext cx="792088" cy="3792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292080" y="3068960"/>
            <a:ext cx="504056" cy="432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283968" y="5426060"/>
            <a:ext cx="576064" cy="739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779912" y="4129916"/>
            <a:ext cx="1656184" cy="8112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26971" y="3807807"/>
            <a:ext cx="723936" cy="9726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76558" y="1300944"/>
            <a:ext cx="284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Gracile nuclei and tract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351" y="1799724"/>
            <a:ext cx="2985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Cuneate nuclei and tract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90330" y="2625874"/>
            <a:ext cx="4126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spinal nuclei and tract of trigeminal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-65805" y="4769682"/>
            <a:ext cx="1819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Spinocerebellar </a:t>
            </a:r>
          </a:p>
          <a:p>
            <a:pPr algn="ctr" rtl="0"/>
            <a:r>
              <a:rPr lang="en-US" sz="1600" b="1" dirty="0"/>
              <a:t>tract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17190" y="4752325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Medial lemniscus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12583" y="5195411"/>
            <a:ext cx="3422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Decussation of arcuate fibers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54489" y="6264493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Pyramid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214" y="5804867"/>
            <a:ext cx="26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Internal arcuate fibers</a:t>
            </a:r>
          </a:p>
        </p:txBody>
      </p:sp>
    </p:spTree>
    <p:extLst>
      <p:ext uri="{BB962C8B-B14F-4D97-AF65-F5344CB8AC3E}">
        <p14:creationId xmlns:p14="http://schemas.microsoft.com/office/powerpoint/2010/main" val="385375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86"/>
          <a:stretch/>
        </p:blipFill>
        <p:spPr bwMode="auto">
          <a:xfrm>
            <a:off x="94106" y="1412776"/>
            <a:ext cx="8946042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15076" y="188640"/>
            <a:ext cx="6748963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/>
              <a:t>closed medulla, Sensory Decussation </a:t>
            </a:r>
          </a:p>
        </p:txBody>
      </p:sp>
      <p:sp>
        <p:nvSpPr>
          <p:cNvPr id="4" name="Rectangle 3"/>
          <p:cNvSpPr/>
          <p:nvPr/>
        </p:nvSpPr>
        <p:spPr>
          <a:xfrm>
            <a:off x="94106" y="1628800"/>
            <a:ext cx="1597574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Cuneate tract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8224" y="1412032"/>
            <a:ext cx="1597574" cy="288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Gracilis</a:t>
            </a:r>
            <a:r>
              <a:rPr lang="en-US" b="1" dirty="0">
                <a:solidFill>
                  <a:schemeClr val="tx1"/>
                </a:solidFill>
              </a:rPr>
              <a:t> tract</a:t>
            </a:r>
          </a:p>
        </p:txBody>
      </p:sp>
    </p:spTree>
    <p:extLst>
      <p:ext uri="{BB962C8B-B14F-4D97-AF65-F5344CB8AC3E}">
        <p14:creationId xmlns:p14="http://schemas.microsoft.com/office/powerpoint/2010/main" val="129583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lh5.googleusercontent.com/yNw_tae0ruJyBHBCK5Lblu7p1KYgHGsp79zjxPwetxT2gB9qmzac2y0aCT1qMeKaf5TJP67K_m2ZW-OZGnmcT3v4TC5qPxPhvHed8NS22mLCwR3KaT_n9eySR-AeN3sD8JWdU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79" y="548680"/>
            <a:ext cx="8316416" cy="623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1052736"/>
            <a:ext cx="936104" cy="8640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1081" y="2636912"/>
            <a:ext cx="1112569" cy="1152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236298" y="1052736"/>
            <a:ext cx="1371199" cy="12961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625864" y="287070"/>
            <a:ext cx="2698175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/>
              <a:t>Open medulla</a:t>
            </a:r>
          </a:p>
        </p:txBody>
      </p:sp>
    </p:spTree>
    <p:extLst>
      <p:ext uri="{BB962C8B-B14F-4D97-AF65-F5344CB8AC3E}">
        <p14:creationId xmlns:p14="http://schemas.microsoft.com/office/powerpoint/2010/main" val="4141425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76200"/>
            <a:ext cx="74295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23689" y="168885"/>
            <a:ext cx="416812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b="1" dirty="0"/>
              <a:t>inferior level of pons</a:t>
            </a:r>
            <a:endParaRPr lang="ar-EG" sz="3200" b="1" dirty="0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3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82579" y="4973939"/>
              <a:ext cx="2" cy="2"/>
            </p14:xfrm>
          </p:contentPart>
        </mc:Choice>
        <mc:Fallback xmlns=""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2579" y="4973939"/>
                <a:ext cx="2" cy="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07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6"/>
    </mc:Choice>
    <mc:Fallback xmlns="">
      <p:transition spd="slow" advTm="2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6" name="Group 91135"/>
          <p:cNvGrpSpPr/>
          <p:nvPr/>
        </p:nvGrpSpPr>
        <p:grpSpPr>
          <a:xfrm>
            <a:off x="182880" y="44875"/>
            <a:ext cx="8773696" cy="6693929"/>
            <a:chOff x="-58500" y="-111879"/>
            <a:chExt cx="9015076" cy="6693929"/>
          </a:xfrm>
        </p:grpSpPr>
        <p:pic>
          <p:nvPicPr>
            <p:cNvPr id="9113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7" r="8413" b="16539"/>
            <a:stretch/>
          </p:blipFill>
          <p:spPr bwMode="auto">
            <a:xfrm>
              <a:off x="445622" y="476672"/>
              <a:ext cx="8510954" cy="6105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699792" y="-111879"/>
              <a:ext cx="312201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3200" b="1" dirty="0"/>
                <a:t>Mid level of pons</a:t>
              </a:r>
              <a:endParaRPr lang="ar-EG" sz="32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-58500" y="2340929"/>
              <a:ext cx="1299471" cy="830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1600" b="1" dirty="0"/>
                <a:t>Middle </a:t>
              </a:r>
            </a:p>
            <a:p>
              <a:r>
                <a:rPr lang="en-US" sz="1600" b="1" dirty="0"/>
                <a:t>Cerebellar</a:t>
              </a:r>
            </a:p>
            <a:p>
              <a:r>
                <a:rPr lang="en-US" sz="1600" b="1" dirty="0"/>
                <a:t> peduncle</a:t>
              </a:r>
              <a:endParaRPr lang="ar-EG" sz="1600" b="1" dirty="0"/>
            </a:p>
          </p:txBody>
        </p:sp>
        <p:cxnSp>
          <p:nvCxnSpPr>
            <p:cNvPr id="6" name="Straight Arrow Connector 5"/>
            <p:cNvCxnSpPr>
              <a:stCxn id="9" idx="3"/>
            </p:cNvCxnSpPr>
            <p:nvPr/>
          </p:nvCxnSpPr>
          <p:spPr>
            <a:xfrm>
              <a:off x="2613644" y="1411853"/>
              <a:ext cx="668461" cy="56425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268498" y="1628800"/>
              <a:ext cx="1071127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1600" b="1" dirty="0"/>
                <a:t>Medial</a:t>
              </a:r>
            </a:p>
            <a:p>
              <a:pPr algn="ctr"/>
              <a:r>
                <a:rPr lang="en-US" sz="1600" b="1" dirty="0"/>
                <a:t> lemniscus</a:t>
              </a:r>
              <a:endParaRPr lang="ar-EG" sz="16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70557" y="920898"/>
              <a:ext cx="1325728" cy="830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1600" b="1" dirty="0"/>
                <a:t>Superior</a:t>
              </a:r>
            </a:p>
            <a:p>
              <a:r>
                <a:rPr lang="en-US" sz="1600" b="1" dirty="0"/>
                <a:t>Cerebellar</a:t>
              </a:r>
            </a:p>
            <a:p>
              <a:r>
                <a:rPr lang="en-US" sz="1600" b="1" dirty="0"/>
                <a:t> peduncle</a:t>
              </a:r>
              <a:endParaRPr lang="ar-EG" sz="1600" b="1" dirty="0"/>
            </a:p>
          </p:txBody>
        </p:sp>
        <p:cxnSp>
          <p:nvCxnSpPr>
            <p:cNvPr id="10" name="Straight Arrow Connector 9"/>
            <p:cNvCxnSpPr>
              <a:stCxn id="4" idx="3"/>
            </p:cNvCxnSpPr>
            <p:nvPr/>
          </p:nvCxnSpPr>
          <p:spPr>
            <a:xfrm>
              <a:off x="974420" y="3113862"/>
              <a:ext cx="581628" cy="75557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482374" y="5872916"/>
              <a:ext cx="155408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en-US" b="1" dirty="0" err="1"/>
                <a:t>Cortico</a:t>
              </a:r>
              <a:r>
                <a:rPr lang="en-US" b="1" dirty="0"/>
                <a:t>-spinal </a:t>
              </a:r>
            </a:p>
            <a:p>
              <a:pPr algn="ctr"/>
              <a:r>
                <a:rPr lang="en-US" b="1" dirty="0"/>
                <a:t>tract</a:t>
              </a:r>
              <a:endParaRPr lang="ar-EG" b="1" dirty="0"/>
            </a:p>
          </p:txBody>
        </p:sp>
        <p:cxnSp>
          <p:nvCxnSpPr>
            <p:cNvPr id="12" name="Straight Arrow Connector 11"/>
            <p:cNvCxnSpPr>
              <a:stCxn id="8" idx="0"/>
            </p:cNvCxnSpPr>
            <p:nvPr/>
          </p:nvCxnSpPr>
          <p:spPr>
            <a:xfrm flipV="1">
              <a:off x="2259414" y="5288116"/>
              <a:ext cx="1664514" cy="584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7176197" y="5226585"/>
              <a:ext cx="1302601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en-US" b="1" dirty="0"/>
                <a:t>Transverse  </a:t>
              </a:r>
            </a:p>
            <a:p>
              <a:pPr algn="ctr"/>
              <a:r>
                <a:rPr lang="en-US" b="1" dirty="0"/>
                <a:t>pontine </a:t>
              </a:r>
            </a:p>
            <a:p>
              <a:pPr algn="ctr"/>
              <a:r>
                <a:rPr lang="en-US" b="1" dirty="0"/>
                <a:t>fibers </a:t>
              </a:r>
              <a:endParaRPr lang="ar-EG" b="1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 flipV="1">
              <a:off x="5668467" y="3463122"/>
              <a:ext cx="2119526" cy="176346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6732240" y="2015022"/>
              <a:ext cx="536258" cy="4778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650623" y="344735"/>
              <a:ext cx="1373069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b="1" dirty="0">
                  <a:cs typeface="+mj-cs"/>
                </a:rPr>
                <a:t>4</a:t>
              </a:r>
              <a:r>
                <a:rPr lang="en-US" b="1" baseline="30000" dirty="0">
                  <a:cs typeface="+mj-cs"/>
                </a:rPr>
                <a:t>th</a:t>
              </a:r>
              <a:r>
                <a:rPr lang="en-US" b="1" dirty="0">
                  <a:cs typeface="+mj-cs"/>
                </a:rPr>
                <a:t>  ventricle</a:t>
              </a:r>
              <a:endParaRPr lang="ar-EG" b="1" dirty="0">
                <a:cs typeface="+mj-cs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4932040" y="667900"/>
              <a:ext cx="889762" cy="54540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70299" y="5181497"/>
              <a:ext cx="933269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en-US" b="1" dirty="0"/>
                <a:t>Pontine</a:t>
              </a:r>
            </a:p>
            <a:p>
              <a:pPr algn="ctr"/>
              <a:r>
                <a:rPr lang="en-US" b="1" dirty="0"/>
                <a:t>Nuclei </a:t>
              </a:r>
              <a:endParaRPr lang="ar-EG" b="1" dirty="0"/>
            </a:p>
          </p:txBody>
        </p:sp>
        <p:cxnSp>
          <p:nvCxnSpPr>
            <p:cNvPr id="22" name="Straight Arrow Connector 21"/>
            <p:cNvCxnSpPr>
              <a:stCxn id="20" idx="3"/>
            </p:cNvCxnSpPr>
            <p:nvPr/>
          </p:nvCxnSpPr>
          <p:spPr>
            <a:xfrm flipV="1">
              <a:off x="1403568" y="4149080"/>
              <a:ext cx="1632886" cy="135558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2359" y="1391333"/>
              <a:ext cx="1074461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1600" b="1" dirty="0"/>
                <a:t>Trigeminal</a:t>
              </a:r>
            </a:p>
            <a:p>
              <a:pPr algn="ctr"/>
              <a:r>
                <a:rPr lang="en-US" sz="1600" b="1" dirty="0"/>
                <a:t> nerve N</a:t>
              </a:r>
            </a:p>
          </p:txBody>
        </p:sp>
        <p:cxnSp>
          <p:nvCxnSpPr>
            <p:cNvPr id="25" name="Straight Arrow Connector 24"/>
            <p:cNvCxnSpPr>
              <a:stCxn id="23" idx="3"/>
            </p:cNvCxnSpPr>
            <p:nvPr/>
          </p:nvCxnSpPr>
          <p:spPr>
            <a:xfrm>
              <a:off x="1126820" y="1683721"/>
              <a:ext cx="1486825" cy="10146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006369" y="698143"/>
              <a:ext cx="1056379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1600" b="1" dirty="0"/>
                <a:t>Abducent </a:t>
              </a:r>
            </a:p>
            <a:p>
              <a:pPr algn="ctr"/>
              <a:r>
                <a:rPr lang="en-US" sz="1600" b="1" dirty="0"/>
                <a:t> nerve N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>
              <a:off x="5242206" y="996354"/>
              <a:ext cx="1758163" cy="82027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0014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" t="6247" b="18555"/>
          <a:stretch/>
        </p:blipFill>
        <p:spPr bwMode="auto">
          <a:xfrm>
            <a:off x="251520" y="116632"/>
            <a:ext cx="8845966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80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0" y="724654"/>
            <a:ext cx="8136904" cy="586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15287" y="0"/>
            <a:ext cx="565167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alibri"/>
              </a:rPr>
              <a:t>Superior level of the pons</a:t>
            </a:r>
            <a:endParaRPr lang="ar-EG" sz="4000" b="1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22645" y="1744474"/>
            <a:ext cx="1688633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32580" y="1844826"/>
            <a:ext cx="1512168" cy="830997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Medial longitudinal bundle</a:t>
            </a:r>
          </a:p>
        </p:txBody>
      </p:sp>
    </p:spTree>
    <p:extLst>
      <p:ext uri="{BB962C8B-B14F-4D97-AF65-F5344CB8AC3E}">
        <p14:creationId xmlns:p14="http://schemas.microsoft.com/office/powerpoint/2010/main" val="4089893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8892480" cy="570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67744" y="224860"/>
            <a:ext cx="451418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Calibri"/>
              </a:rPr>
              <a:t>Inferior level of mid brain</a:t>
            </a:r>
            <a:endParaRPr lang="ar-EG" sz="32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9113" y="1988840"/>
            <a:ext cx="1688633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164290" y="2348880"/>
            <a:ext cx="1688633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20274" y="3244248"/>
            <a:ext cx="1688633" cy="6888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04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4" y="1124746"/>
            <a:ext cx="9024130" cy="549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0618" y="116634"/>
            <a:ext cx="479131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Calibri"/>
              </a:rPr>
              <a:t>Superior  level of mid brain</a:t>
            </a:r>
            <a:endParaRPr lang="ar-EG" sz="32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68144" y="2420888"/>
            <a:ext cx="136815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40352" y="2728744"/>
            <a:ext cx="1368152" cy="1492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4374" y="5733256"/>
            <a:ext cx="190624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51520" y="2749664"/>
            <a:ext cx="1906244" cy="463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1560" y="1966287"/>
            <a:ext cx="190624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58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1ok1-2db167c6cd"/>
          <p:cNvPicPr>
            <a:picLocks noChangeAspect="1" noChangeArrowheads="1" noCrop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766763"/>
            <a:ext cx="67691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310418"/>
      </p:ext>
    </p:extLst>
  </p:cSld>
  <p:clrMapOvr>
    <a:masterClrMapping/>
  </p:clrMapOvr>
  <p:transition advTm="3697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42</TotalTime>
  <Words>127</Words>
  <Application>Microsoft Office PowerPoint</Application>
  <PresentationFormat>On-screen Show (4:3)</PresentationFormat>
  <Paragraphs>55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Century Gothic</vt:lpstr>
      <vt:lpstr>Garamond</vt:lpstr>
      <vt:lpstr>Times New Roman</vt:lpstr>
      <vt:lpstr>Savon</vt:lpstr>
      <vt:lpstr>NEURO PRATCICAL Section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 PRATCICAL Section 2</dc:title>
  <dc:creator>HP</dc:creator>
  <cp:lastModifiedBy>Mohamed Aboghareb</cp:lastModifiedBy>
  <cp:revision>6</cp:revision>
  <dcterms:created xsi:type="dcterms:W3CDTF">2020-10-12T08:47:29Z</dcterms:created>
  <dcterms:modified xsi:type="dcterms:W3CDTF">2020-11-28T13:36:27Z</dcterms:modified>
</cp:coreProperties>
</file>