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79" r:id="rId3"/>
    <p:sldId id="278" r:id="rId4"/>
    <p:sldId id="258" r:id="rId5"/>
    <p:sldId id="280" r:id="rId6"/>
    <p:sldId id="259" r:id="rId7"/>
    <p:sldId id="284" r:id="rId8"/>
    <p:sldId id="260" r:id="rId9"/>
    <p:sldId id="261" r:id="rId10"/>
    <p:sldId id="283" r:id="rId11"/>
    <p:sldId id="263" r:id="rId12"/>
    <p:sldId id="262" r:id="rId13"/>
    <p:sldId id="264" r:id="rId14"/>
    <p:sldId id="265" r:id="rId15"/>
    <p:sldId id="266" r:id="rId16"/>
    <p:sldId id="267" r:id="rId17"/>
    <p:sldId id="268" r:id="rId18"/>
    <p:sldId id="269" r:id="rId19"/>
    <p:sldId id="270" r:id="rId20"/>
    <p:sldId id="291" r:id="rId21"/>
    <p:sldId id="271" r:id="rId22"/>
    <p:sldId id="285" r:id="rId23"/>
    <p:sldId id="286" r:id="rId24"/>
    <p:sldId id="287" r:id="rId25"/>
    <p:sldId id="272" r:id="rId26"/>
    <p:sldId id="274" r:id="rId27"/>
    <p:sldId id="273" r:id="rId28"/>
    <p:sldId id="288" r:id="rId29"/>
    <p:sldId id="292" r:id="rId30"/>
    <p:sldId id="290" r:id="rId31"/>
    <p:sldId id="281" r:id="rId32"/>
    <p:sldId id="277" r:id="rId33"/>
    <p:sldId id="29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p:scale>
          <a:sx n="100" d="100"/>
          <a:sy n="100" d="100"/>
        </p:scale>
        <p:origin x="-2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00B35A-8121-45FA-AC1E-BA5DBA5EBBFA}" type="doc">
      <dgm:prSet loTypeId="urn:microsoft.com/office/officeart/2005/8/layout/hierarchy3" loCatId="list" qsTypeId="urn:microsoft.com/office/officeart/2005/8/quickstyle/simple1" qsCatId="simple" csTypeId="urn:microsoft.com/office/officeart/2005/8/colors/accent2_3" csCatId="accent2" phldr="1"/>
      <dgm:spPr/>
      <dgm:t>
        <a:bodyPr/>
        <a:lstStyle/>
        <a:p>
          <a:endParaRPr lang="en-US"/>
        </a:p>
      </dgm:t>
    </dgm:pt>
    <dgm:pt modelId="{54751F05-E31A-45A8-A674-7D86EE300C5B}">
      <dgm:prSet phldrT="[Text]"/>
      <dgm:spPr/>
      <dgm:t>
        <a:bodyPr/>
        <a:lstStyle/>
        <a:p>
          <a:r>
            <a:rPr lang="en-US" dirty="0" smtClean="0"/>
            <a:t>PROM</a:t>
          </a:r>
          <a:endParaRPr lang="en-US" dirty="0"/>
        </a:p>
      </dgm:t>
    </dgm:pt>
    <dgm:pt modelId="{EEC663CC-6397-4AA9-94E1-43F6D9785D0E}" type="parTrans" cxnId="{EFB00842-4E21-4863-AD77-0C7AD185C1D8}">
      <dgm:prSet/>
      <dgm:spPr/>
      <dgm:t>
        <a:bodyPr/>
        <a:lstStyle/>
        <a:p>
          <a:endParaRPr lang="en-US"/>
        </a:p>
      </dgm:t>
    </dgm:pt>
    <dgm:pt modelId="{344CF6E4-3414-434E-9E16-5B547251796A}" type="sibTrans" cxnId="{EFB00842-4E21-4863-AD77-0C7AD185C1D8}">
      <dgm:prSet/>
      <dgm:spPr/>
      <dgm:t>
        <a:bodyPr/>
        <a:lstStyle/>
        <a:p>
          <a:endParaRPr lang="en-US"/>
        </a:p>
      </dgm:t>
    </dgm:pt>
    <dgm:pt modelId="{6FA8FE37-DF73-406D-963A-D1977E3379F1}">
      <dgm:prSet phldrT="[Text]"/>
      <dgm:spPr/>
      <dgm:t>
        <a:bodyPr/>
        <a:lstStyle/>
        <a:p>
          <a:r>
            <a:rPr lang="en-US" dirty="0" smtClean="0">
              <a:solidFill>
                <a:srgbClr val="7030A0"/>
              </a:solidFill>
            </a:rPr>
            <a:t>PPROM</a:t>
          </a:r>
          <a:endParaRPr lang="en-US" dirty="0">
            <a:solidFill>
              <a:srgbClr val="7030A0"/>
            </a:solidFill>
          </a:endParaRPr>
        </a:p>
      </dgm:t>
    </dgm:pt>
    <dgm:pt modelId="{6B895E45-2F38-4309-B44D-9321DBBEE5E5}" type="parTrans" cxnId="{59F32AAC-9C2F-4B8C-99FA-34ADF9B964CC}">
      <dgm:prSet/>
      <dgm:spPr/>
      <dgm:t>
        <a:bodyPr/>
        <a:lstStyle/>
        <a:p>
          <a:endParaRPr lang="en-US"/>
        </a:p>
      </dgm:t>
    </dgm:pt>
    <dgm:pt modelId="{A3F0C44A-DDBF-4A2C-8C79-75DF288894E1}" type="sibTrans" cxnId="{59F32AAC-9C2F-4B8C-99FA-34ADF9B964CC}">
      <dgm:prSet/>
      <dgm:spPr/>
      <dgm:t>
        <a:bodyPr/>
        <a:lstStyle/>
        <a:p>
          <a:endParaRPr lang="en-US"/>
        </a:p>
      </dgm:t>
    </dgm:pt>
    <dgm:pt modelId="{EB898E7C-3BC9-4C76-873C-A992262E2633}">
      <dgm:prSet phldrT="[Text]" custT="1"/>
      <dgm:spPr/>
      <dgm:t>
        <a:bodyPr/>
        <a:lstStyle/>
        <a:p>
          <a:r>
            <a:rPr lang="en-US" sz="2000" b="1" dirty="0" smtClean="0"/>
            <a:t>Preterm premature rapture of membranes occurring before 37 weeks estimated gestational age</a:t>
          </a:r>
          <a:endParaRPr lang="en-US" sz="2000" b="1" dirty="0"/>
        </a:p>
      </dgm:t>
    </dgm:pt>
    <dgm:pt modelId="{02667514-F4A6-4DF2-B24A-20C1558F7FF0}" type="parTrans" cxnId="{BCD41400-006F-489B-95D4-5E72609B9ACA}">
      <dgm:prSet/>
      <dgm:spPr/>
      <dgm:t>
        <a:bodyPr/>
        <a:lstStyle/>
        <a:p>
          <a:endParaRPr lang="en-US"/>
        </a:p>
      </dgm:t>
    </dgm:pt>
    <dgm:pt modelId="{F35BEDC4-41F8-432C-9551-4D6FD3E23085}" type="sibTrans" cxnId="{BCD41400-006F-489B-95D4-5E72609B9ACA}">
      <dgm:prSet/>
      <dgm:spPr/>
      <dgm:t>
        <a:bodyPr/>
        <a:lstStyle/>
        <a:p>
          <a:endParaRPr lang="en-US"/>
        </a:p>
      </dgm:t>
    </dgm:pt>
    <dgm:pt modelId="{912785F4-E69B-4574-8320-0FA1D5848333}">
      <dgm:prSet phldrT="[Text]" custT="1"/>
      <dgm:spPr/>
      <dgm:t>
        <a:bodyPr/>
        <a:lstStyle/>
        <a:p>
          <a:r>
            <a:rPr lang="en-US" sz="2000" b="1" dirty="0" smtClean="0"/>
            <a:t>Premature rapture of membranes before the onset of labor </a:t>
          </a:r>
          <a:endParaRPr lang="en-US" sz="2000" b="1" dirty="0"/>
        </a:p>
      </dgm:t>
    </dgm:pt>
    <dgm:pt modelId="{44F61433-C974-4590-9103-C974C9B74873}" type="sibTrans" cxnId="{1CB3BDCB-DD46-4098-9792-50FE7F027689}">
      <dgm:prSet/>
      <dgm:spPr/>
      <dgm:t>
        <a:bodyPr/>
        <a:lstStyle/>
        <a:p>
          <a:endParaRPr lang="en-US"/>
        </a:p>
      </dgm:t>
    </dgm:pt>
    <dgm:pt modelId="{C38C6080-E5F9-4786-97A4-0666585A0C37}" type="parTrans" cxnId="{1CB3BDCB-DD46-4098-9792-50FE7F027689}">
      <dgm:prSet/>
      <dgm:spPr/>
      <dgm:t>
        <a:bodyPr/>
        <a:lstStyle/>
        <a:p>
          <a:endParaRPr lang="en-US"/>
        </a:p>
      </dgm:t>
    </dgm:pt>
    <dgm:pt modelId="{2AFB4E07-3EFC-4EB8-AB68-44D07E2365BC}" type="pres">
      <dgm:prSet presAssocID="{A500B35A-8121-45FA-AC1E-BA5DBA5EBBFA}" presName="diagram" presStyleCnt="0">
        <dgm:presLayoutVars>
          <dgm:chPref val="1"/>
          <dgm:dir/>
          <dgm:animOne val="branch"/>
          <dgm:animLvl val="lvl"/>
          <dgm:resizeHandles/>
        </dgm:presLayoutVars>
      </dgm:prSet>
      <dgm:spPr/>
      <dgm:t>
        <a:bodyPr/>
        <a:lstStyle/>
        <a:p>
          <a:endParaRPr lang="en-GB"/>
        </a:p>
      </dgm:t>
    </dgm:pt>
    <dgm:pt modelId="{B70EAD76-269A-44A0-A883-42C6A4110761}" type="pres">
      <dgm:prSet presAssocID="{54751F05-E31A-45A8-A674-7D86EE300C5B}" presName="root" presStyleCnt="0"/>
      <dgm:spPr/>
      <dgm:t>
        <a:bodyPr/>
        <a:lstStyle/>
        <a:p>
          <a:endParaRPr lang="en-GB"/>
        </a:p>
      </dgm:t>
    </dgm:pt>
    <dgm:pt modelId="{C9DCC4E3-D316-4207-88C3-E3EA66F1A677}" type="pres">
      <dgm:prSet presAssocID="{54751F05-E31A-45A8-A674-7D86EE300C5B}" presName="rootComposite" presStyleCnt="0"/>
      <dgm:spPr/>
      <dgm:t>
        <a:bodyPr/>
        <a:lstStyle/>
        <a:p>
          <a:endParaRPr lang="en-GB"/>
        </a:p>
      </dgm:t>
    </dgm:pt>
    <dgm:pt modelId="{002D2405-BCB6-4651-8262-BED8DD675F63}" type="pres">
      <dgm:prSet presAssocID="{54751F05-E31A-45A8-A674-7D86EE300C5B}" presName="rootText" presStyleLbl="node1" presStyleIdx="0" presStyleCnt="2"/>
      <dgm:spPr/>
      <dgm:t>
        <a:bodyPr/>
        <a:lstStyle/>
        <a:p>
          <a:endParaRPr lang="en-GB"/>
        </a:p>
      </dgm:t>
    </dgm:pt>
    <dgm:pt modelId="{7D13017C-4681-43BE-9EAC-445C4AB71189}" type="pres">
      <dgm:prSet presAssocID="{54751F05-E31A-45A8-A674-7D86EE300C5B}" presName="rootConnector" presStyleLbl="node1" presStyleIdx="0" presStyleCnt="2"/>
      <dgm:spPr/>
      <dgm:t>
        <a:bodyPr/>
        <a:lstStyle/>
        <a:p>
          <a:endParaRPr lang="en-GB"/>
        </a:p>
      </dgm:t>
    </dgm:pt>
    <dgm:pt modelId="{B73D077D-97F5-4559-B266-0896A28B15D2}" type="pres">
      <dgm:prSet presAssocID="{54751F05-E31A-45A8-A674-7D86EE300C5B}" presName="childShape" presStyleCnt="0"/>
      <dgm:spPr/>
      <dgm:t>
        <a:bodyPr/>
        <a:lstStyle/>
        <a:p>
          <a:endParaRPr lang="en-GB"/>
        </a:p>
      </dgm:t>
    </dgm:pt>
    <dgm:pt modelId="{7E0A31B2-9F0E-4D22-8CB0-7189E8C7D326}" type="pres">
      <dgm:prSet presAssocID="{C38C6080-E5F9-4786-97A4-0666585A0C37}" presName="Name13" presStyleLbl="parChTrans1D2" presStyleIdx="0" presStyleCnt="2"/>
      <dgm:spPr/>
      <dgm:t>
        <a:bodyPr/>
        <a:lstStyle/>
        <a:p>
          <a:endParaRPr lang="en-GB"/>
        </a:p>
      </dgm:t>
    </dgm:pt>
    <dgm:pt modelId="{B563AB5D-C6EC-4974-BE2C-7C3E4E946994}" type="pres">
      <dgm:prSet presAssocID="{912785F4-E69B-4574-8320-0FA1D5848333}" presName="childText" presStyleLbl="bgAcc1" presStyleIdx="0" presStyleCnt="2" custScaleY="156374">
        <dgm:presLayoutVars>
          <dgm:bulletEnabled val="1"/>
        </dgm:presLayoutVars>
      </dgm:prSet>
      <dgm:spPr/>
      <dgm:t>
        <a:bodyPr/>
        <a:lstStyle/>
        <a:p>
          <a:endParaRPr lang="en-GB"/>
        </a:p>
      </dgm:t>
    </dgm:pt>
    <dgm:pt modelId="{981E2260-2D5F-4206-8485-B7A0F4478EF1}" type="pres">
      <dgm:prSet presAssocID="{6FA8FE37-DF73-406D-963A-D1977E3379F1}" presName="root" presStyleCnt="0"/>
      <dgm:spPr/>
      <dgm:t>
        <a:bodyPr/>
        <a:lstStyle/>
        <a:p>
          <a:endParaRPr lang="en-GB"/>
        </a:p>
      </dgm:t>
    </dgm:pt>
    <dgm:pt modelId="{D567AB27-C16B-442B-BA3C-36B4FC47A3F5}" type="pres">
      <dgm:prSet presAssocID="{6FA8FE37-DF73-406D-963A-D1977E3379F1}" presName="rootComposite" presStyleCnt="0"/>
      <dgm:spPr/>
      <dgm:t>
        <a:bodyPr/>
        <a:lstStyle/>
        <a:p>
          <a:endParaRPr lang="en-GB"/>
        </a:p>
      </dgm:t>
    </dgm:pt>
    <dgm:pt modelId="{06449FC0-AA04-4F5E-B90C-DDE1ECBBE9D9}" type="pres">
      <dgm:prSet presAssocID="{6FA8FE37-DF73-406D-963A-D1977E3379F1}" presName="rootText" presStyleLbl="node1" presStyleIdx="1" presStyleCnt="2"/>
      <dgm:spPr/>
      <dgm:t>
        <a:bodyPr/>
        <a:lstStyle/>
        <a:p>
          <a:endParaRPr lang="en-GB"/>
        </a:p>
      </dgm:t>
    </dgm:pt>
    <dgm:pt modelId="{52D3E4A7-0C67-4153-9B9D-47A2593C25C5}" type="pres">
      <dgm:prSet presAssocID="{6FA8FE37-DF73-406D-963A-D1977E3379F1}" presName="rootConnector" presStyleLbl="node1" presStyleIdx="1" presStyleCnt="2"/>
      <dgm:spPr/>
      <dgm:t>
        <a:bodyPr/>
        <a:lstStyle/>
        <a:p>
          <a:endParaRPr lang="en-GB"/>
        </a:p>
      </dgm:t>
    </dgm:pt>
    <dgm:pt modelId="{71F47F6B-0120-474C-82D0-806AB22E0C37}" type="pres">
      <dgm:prSet presAssocID="{6FA8FE37-DF73-406D-963A-D1977E3379F1}" presName="childShape" presStyleCnt="0"/>
      <dgm:spPr/>
      <dgm:t>
        <a:bodyPr/>
        <a:lstStyle/>
        <a:p>
          <a:endParaRPr lang="en-GB"/>
        </a:p>
      </dgm:t>
    </dgm:pt>
    <dgm:pt modelId="{01D79A88-4369-4EB9-9866-A2097C85D5FF}" type="pres">
      <dgm:prSet presAssocID="{02667514-F4A6-4DF2-B24A-20C1558F7FF0}" presName="Name13" presStyleLbl="parChTrans1D2" presStyleIdx="1" presStyleCnt="2"/>
      <dgm:spPr/>
      <dgm:t>
        <a:bodyPr/>
        <a:lstStyle/>
        <a:p>
          <a:endParaRPr lang="en-GB"/>
        </a:p>
      </dgm:t>
    </dgm:pt>
    <dgm:pt modelId="{32D665E4-0BA1-4A53-BFC3-0A50BD59CB6B}" type="pres">
      <dgm:prSet presAssocID="{EB898E7C-3BC9-4C76-873C-A992262E2633}" presName="childText" presStyleLbl="bgAcc1" presStyleIdx="1" presStyleCnt="2" custScaleY="173198">
        <dgm:presLayoutVars>
          <dgm:bulletEnabled val="1"/>
        </dgm:presLayoutVars>
      </dgm:prSet>
      <dgm:spPr/>
      <dgm:t>
        <a:bodyPr/>
        <a:lstStyle/>
        <a:p>
          <a:endParaRPr lang="en-US"/>
        </a:p>
      </dgm:t>
    </dgm:pt>
  </dgm:ptLst>
  <dgm:cxnLst>
    <dgm:cxn modelId="{66290DA5-9257-43D0-BA30-5F84252EF363}" type="presOf" srcId="{EB898E7C-3BC9-4C76-873C-A992262E2633}" destId="{32D665E4-0BA1-4A53-BFC3-0A50BD59CB6B}" srcOrd="0" destOrd="0" presId="urn:microsoft.com/office/officeart/2005/8/layout/hierarchy3"/>
    <dgm:cxn modelId="{EFB00842-4E21-4863-AD77-0C7AD185C1D8}" srcId="{A500B35A-8121-45FA-AC1E-BA5DBA5EBBFA}" destId="{54751F05-E31A-45A8-A674-7D86EE300C5B}" srcOrd="0" destOrd="0" parTransId="{EEC663CC-6397-4AA9-94E1-43F6D9785D0E}" sibTransId="{344CF6E4-3414-434E-9E16-5B547251796A}"/>
    <dgm:cxn modelId="{1F4409A3-BD4C-48EB-B11D-3FA53F6E6BC3}" type="presOf" srcId="{C38C6080-E5F9-4786-97A4-0666585A0C37}" destId="{7E0A31B2-9F0E-4D22-8CB0-7189E8C7D326}" srcOrd="0" destOrd="0" presId="urn:microsoft.com/office/officeart/2005/8/layout/hierarchy3"/>
    <dgm:cxn modelId="{F7136A1C-886F-4E23-9737-C31205CB0922}" type="presOf" srcId="{02667514-F4A6-4DF2-B24A-20C1558F7FF0}" destId="{01D79A88-4369-4EB9-9866-A2097C85D5FF}" srcOrd="0" destOrd="0" presId="urn:microsoft.com/office/officeart/2005/8/layout/hierarchy3"/>
    <dgm:cxn modelId="{BCD41400-006F-489B-95D4-5E72609B9ACA}" srcId="{6FA8FE37-DF73-406D-963A-D1977E3379F1}" destId="{EB898E7C-3BC9-4C76-873C-A992262E2633}" srcOrd="0" destOrd="0" parTransId="{02667514-F4A6-4DF2-B24A-20C1558F7FF0}" sibTransId="{F35BEDC4-41F8-432C-9551-4D6FD3E23085}"/>
    <dgm:cxn modelId="{F8B1A11A-CA80-4FA1-84EE-EDD5BC9FD20C}" type="presOf" srcId="{54751F05-E31A-45A8-A674-7D86EE300C5B}" destId="{7D13017C-4681-43BE-9EAC-445C4AB71189}" srcOrd="1" destOrd="0" presId="urn:microsoft.com/office/officeart/2005/8/layout/hierarchy3"/>
    <dgm:cxn modelId="{B0216B05-30FE-45EA-8855-5DCD125C7A80}" type="presOf" srcId="{6FA8FE37-DF73-406D-963A-D1977E3379F1}" destId="{52D3E4A7-0C67-4153-9B9D-47A2593C25C5}" srcOrd="1" destOrd="0" presId="urn:microsoft.com/office/officeart/2005/8/layout/hierarchy3"/>
    <dgm:cxn modelId="{1CB3BDCB-DD46-4098-9792-50FE7F027689}" srcId="{54751F05-E31A-45A8-A674-7D86EE300C5B}" destId="{912785F4-E69B-4574-8320-0FA1D5848333}" srcOrd="0" destOrd="0" parTransId="{C38C6080-E5F9-4786-97A4-0666585A0C37}" sibTransId="{44F61433-C974-4590-9103-C974C9B74873}"/>
    <dgm:cxn modelId="{3BB6A496-5276-400B-92AD-D70032E1F249}" type="presOf" srcId="{A500B35A-8121-45FA-AC1E-BA5DBA5EBBFA}" destId="{2AFB4E07-3EFC-4EB8-AB68-44D07E2365BC}" srcOrd="0" destOrd="0" presId="urn:microsoft.com/office/officeart/2005/8/layout/hierarchy3"/>
    <dgm:cxn modelId="{223F34F8-7F5E-42AC-9876-CD98094609B9}" type="presOf" srcId="{6FA8FE37-DF73-406D-963A-D1977E3379F1}" destId="{06449FC0-AA04-4F5E-B90C-DDE1ECBBE9D9}" srcOrd="0" destOrd="0" presId="urn:microsoft.com/office/officeart/2005/8/layout/hierarchy3"/>
    <dgm:cxn modelId="{59F32AAC-9C2F-4B8C-99FA-34ADF9B964CC}" srcId="{A500B35A-8121-45FA-AC1E-BA5DBA5EBBFA}" destId="{6FA8FE37-DF73-406D-963A-D1977E3379F1}" srcOrd="1" destOrd="0" parTransId="{6B895E45-2F38-4309-B44D-9321DBBEE5E5}" sibTransId="{A3F0C44A-DDBF-4A2C-8C79-75DF288894E1}"/>
    <dgm:cxn modelId="{80E5372B-9A8C-440E-A884-60E145159266}" type="presOf" srcId="{912785F4-E69B-4574-8320-0FA1D5848333}" destId="{B563AB5D-C6EC-4974-BE2C-7C3E4E946994}" srcOrd="0" destOrd="0" presId="urn:microsoft.com/office/officeart/2005/8/layout/hierarchy3"/>
    <dgm:cxn modelId="{A3EC1A62-1919-486D-B58B-785D3D3A7914}" type="presOf" srcId="{54751F05-E31A-45A8-A674-7D86EE300C5B}" destId="{002D2405-BCB6-4651-8262-BED8DD675F63}" srcOrd="0" destOrd="0" presId="urn:microsoft.com/office/officeart/2005/8/layout/hierarchy3"/>
    <dgm:cxn modelId="{AC789DE8-AF3E-433A-8315-E509CA6F62D5}" type="presParOf" srcId="{2AFB4E07-3EFC-4EB8-AB68-44D07E2365BC}" destId="{B70EAD76-269A-44A0-A883-42C6A4110761}" srcOrd="0" destOrd="0" presId="urn:microsoft.com/office/officeart/2005/8/layout/hierarchy3"/>
    <dgm:cxn modelId="{1AD5CA7C-CFBD-407F-AD98-CF82F85A01BF}" type="presParOf" srcId="{B70EAD76-269A-44A0-A883-42C6A4110761}" destId="{C9DCC4E3-D316-4207-88C3-E3EA66F1A677}" srcOrd="0" destOrd="0" presId="urn:microsoft.com/office/officeart/2005/8/layout/hierarchy3"/>
    <dgm:cxn modelId="{D2536F17-B4AD-4661-A172-A6F6CCDD5B73}" type="presParOf" srcId="{C9DCC4E3-D316-4207-88C3-E3EA66F1A677}" destId="{002D2405-BCB6-4651-8262-BED8DD675F63}" srcOrd="0" destOrd="0" presId="urn:microsoft.com/office/officeart/2005/8/layout/hierarchy3"/>
    <dgm:cxn modelId="{4A1D1FCF-67DE-4188-A0A0-48688615733F}" type="presParOf" srcId="{C9DCC4E3-D316-4207-88C3-E3EA66F1A677}" destId="{7D13017C-4681-43BE-9EAC-445C4AB71189}" srcOrd="1" destOrd="0" presId="urn:microsoft.com/office/officeart/2005/8/layout/hierarchy3"/>
    <dgm:cxn modelId="{40BEEB5C-27B6-49EB-A02A-38AD60F18425}" type="presParOf" srcId="{B70EAD76-269A-44A0-A883-42C6A4110761}" destId="{B73D077D-97F5-4559-B266-0896A28B15D2}" srcOrd="1" destOrd="0" presId="urn:microsoft.com/office/officeart/2005/8/layout/hierarchy3"/>
    <dgm:cxn modelId="{465652DD-EA42-4D1D-A282-7ED05582E93E}" type="presParOf" srcId="{B73D077D-97F5-4559-B266-0896A28B15D2}" destId="{7E0A31B2-9F0E-4D22-8CB0-7189E8C7D326}" srcOrd="0" destOrd="0" presId="urn:microsoft.com/office/officeart/2005/8/layout/hierarchy3"/>
    <dgm:cxn modelId="{A2A7D7AD-E8D3-49D0-9F0B-418520AB90FF}" type="presParOf" srcId="{B73D077D-97F5-4559-B266-0896A28B15D2}" destId="{B563AB5D-C6EC-4974-BE2C-7C3E4E946994}" srcOrd="1" destOrd="0" presId="urn:microsoft.com/office/officeart/2005/8/layout/hierarchy3"/>
    <dgm:cxn modelId="{CC8C942E-E72F-42F9-BABA-6DA88135F01C}" type="presParOf" srcId="{2AFB4E07-3EFC-4EB8-AB68-44D07E2365BC}" destId="{981E2260-2D5F-4206-8485-B7A0F4478EF1}" srcOrd="1" destOrd="0" presId="urn:microsoft.com/office/officeart/2005/8/layout/hierarchy3"/>
    <dgm:cxn modelId="{65B054F0-DBBD-4B11-9B7E-2722FBA79E57}" type="presParOf" srcId="{981E2260-2D5F-4206-8485-B7A0F4478EF1}" destId="{D567AB27-C16B-442B-BA3C-36B4FC47A3F5}" srcOrd="0" destOrd="0" presId="urn:microsoft.com/office/officeart/2005/8/layout/hierarchy3"/>
    <dgm:cxn modelId="{33F6231E-1A30-48BB-A3A4-859C686A7E25}" type="presParOf" srcId="{D567AB27-C16B-442B-BA3C-36B4FC47A3F5}" destId="{06449FC0-AA04-4F5E-B90C-DDE1ECBBE9D9}" srcOrd="0" destOrd="0" presId="urn:microsoft.com/office/officeart/2005/8/layout/hierarchy3"/>
    <dgm:cxn modelId="{9506D13F-CCC2-4ECB-9DDD-997D893C268C}" type="presParOf" srcId="{D567AB27-C16B-442B-BA3C-36B4FC47A3F5}" destId="{52D3E4A7-0C67-4153-9B9D-47A2593C25C5}" srcOrd="1" destOrd="0" presId="urn:microsoft.com/office/officeart/2005/8/layout/hierarchy3"/>
    <dgm:cxn modelId="{35C8810F-E437-4C65-B523-B2CDA919C996}" type="presParOf" srcId="{981E2260-2D5F-4206-8485-B7A0F4478EF1}" destId="{71F47F6B-0120-474C-82D0-806AB22E0C37}" srcOrd="1" destOrd="0" presId="urn:microsoft.com/office/officeart/2005/8/layout/hierarchy3"/>
    <dgm:cxn modelId="{4F73F9E0-801D-4CAA-819E-72F1A2C9987F}" type="presParOf" srcId="{71F47F6B-0120-474C-82D0-806AB22E0C37}" destId="{01D79A88-4369-4EB9-9866-A2097C85D5FF}" srcOrd="0" destOrd="0" presId="urn:microsoft.com/office/officeart/2005/8/layout/hierarchy3"/>
    <dgm:cxn modelId="{7682401C-34B1-406E-85BF-F9E821F4A934}" type="presParOf" srcId="{71F47F6B-0120-474C-82D0-806AB22E0C37}" destId="{32D665E4-0BA1-4A53-BFC3-0A50BD59CB6B}" srcOrd="1" destOrd="0" presId="urn:microsoft.com/office/officeart/2005/8/layout/hierarchy3"/>
  </dgm:cxnLst>
  <dgm:bg/>
  <dgm:whole/>
</dgm:dataModel>
</file>

<file path=ppt/diagrams/data2.xml><?xml version="1.0" encoding="utf-8"?>
<dgm:dataModel xmlns:dgm="http://schemas.openxmlformats.org/drawingml/2006/diagram" xmlns:a="http://schemas.openxmlformats.org/drawingml/2006/main">
  <dgm:ptLst>
    <dgm:pt modelId="{FCF7C8F8-BE47-4831-A82E-BCE2C91873ED}" type="doc">
      <dgm:prSet loTypeId="urn:microsoft.com/office/officeart/2005/8/layout/list1" loCatId="list" qsTypeId="urn:microsoft.com/office/officeart/2005/8/quickstyle/simple1" qsCatId="simple" csTypeId="urn:microsoft.com/office/officeart/2005/8/colors/accent4_2" csCatId="accent4" phldr="1"/>
      <dgm:spPr/>
      <dgm:t>
        <a:bodyPr/>
        <a:lstStyle/>
        <a:p>
          <a:endParaRPr lang="en-US"/>
        </a:p>
      </dgm:t>
    </dgm:pt>
    <dgm:pt modelId="{D13464BE-E4D5-4C9B-B99B-CACBF9933247}">
      <dgm:prSet phldrT="[Text]"/>
      <dgm:spPr/>
      <dgm:t>
        <a:bodyPr/>
        <a:lstStyle/>
        <a:p>
          <a:r>
            <a:rPr lang="en-US" b="1" dirty="0" smtClean="0"/>
            <a:t>If the patient is term &gt; 37 weeks :</a:t>
          </a:r>
          <a:endParaRPr lang="en-US" b="1" dirty="0"/>
        </a:p>
      </dgm:t>
    </dgm:pt>
    <dgm:pt modelId="{14389C92-728E-4B45-9C7C-730202CF7AC6}" type="parTrans" cxnId="{5E6BD4B4-B670-4D11-B6F6-CBA4B72E8046}">
      <dgm:prSet/>
      <dgm:spPr/>
      <dgm:t>
        <a:bodyPr/>
        <a:lstStyle/>
        <a:p>
          <a:endParaRPr lang="en-US"/>
        </a:p>
      </dgm:t>
    </dgm:pt>
    <dgm:pt modelId="{D62EE083-CD28-4154-8FCE-CFADD9425D33}" type="sibTrans" cxnId="{5E6BD4B4-B670-4D11-B6F6-CBA4B72E8046}">
      <dgm:prSet/>
      <dgm:spPr/>
      <dgm:t>
        <a:bodyPr/>
        <a:lstStyle/>
        <a:p>
          <a:endParaRPr lang="en-US"/>
        </a:p>
      </dgm:t>
    </dgm:pt>
    <dgm:pt modelId="{FB4B15CD-CA00-415C-9052-749AE507F5EB}">
      <dgm:prSet phldrT="[Text]"/>
      <dgm:spPr/>
      <dgm:t>
        <a:bodyPr/>
        <a:lstStyle/>
        <a:p>
          <a:r>
            <a:rPr lang="en-US" b="1" dirty="0" smtClean="0"/>
            <a:t> late preterm patients from 34 to 36 weeks and six days EGA </a:t>
          </a:r>
          <a:endParaRPr lang="en-US" b="1" dirty="0"/>
        </a:p>
      </dgm:t>
    </dgm:pt>
    <dgm:pt modelId="{168EFDF4-8BB2-4764-91EF-6E56CBA6895B}" type="parTrans" cxnId="{A4058258-2C8F-4E3C-9550-EE5AC2F85B6B}">
      <dgm:prSet/>
      <dgm:spPr/>
      <dgm:t>
        <a:bodyPr/>
        <a:lstStyle/>
        <a:p>
          <a:endParaRPr lang="en-US"/>
        </a:p>
      </dgm:t>
    </dgm:pt>
    <dgm:pt modelId="{B182895F-F04C-49F3-B97A-D3921D6924CC}" type="sibTrans" cxnId="{A4058258-2C8F-4E3C-9550-EE5AC2F85B6B}">
      <dgm:prSet/>
      <dgm:spPr/>
      <dgm:t>
        <a:bodyPr/>
        <a:lstStyle/>
        <a:p>
          <a:endParaRPr lang="en-US"/>
        </a:p>
      </dgm:t>
    </dgm:pt>
    <dgm:pt modelId="{484F5F44-7084-4D1A-B4A1-F1D48A99DA57}">
      <dgm:prSet custT="1"/>
      <dgm:spPr/>
      <dgm:t>
        <a:bodyPr/>
        <a:lstStyle/>
        <a:p>
          <a:pPr algn="just"/>
          <a:r>
            <a:rPr lang="en-US" sz="2000" b="0" dirty="0" smtClean="0">
              <a:solidFill>
                <a:srgbClr val="0070C0"/>
              </a:solidFill>
            </a:rPr>
            <a:t>Approximately 90% of patient will go into spontaneous labor within 24 hours. labor should be induced either at the time of presentation or the patient can be expected managed .induction of labor reduces the time of delivery and the rates of </a:t>
          </a:r>
          <a:r>
            <a:rPr lang="en-US" sz="2000" b="0" dirty="0" err="1" smtClean="0">
              <a:solidFill>
                <a:srgbClr val="0070C0"/>
              </a:solidFill>
            </a:rPr>
            <a:t>chorioamnionitis</a:t>
          </a:r>
          <a:r>
            <a:rPr lang="en-US" sz="2000" b="0" dirty="0" smtClean="0">
              <a:solidFill>
                <a:srgbClr val="0070C0"/>
              </a:solidFill>
            </a:rPr>
            <a:t> and </a:t>
          </a:r>
          <a:r>
            <a:rPr lang="en-US" sz="2000" b="0" dirty="0" err="1" smtClean="0">
              <a:solidFill>
                <a:srgbClr val="0070C0"/>
              </a:solidFill>
            </a:rPr>
            <a:t>metritis</a:t>
          </a:r>
          <a:r>
            <a:rPr lang="en-US" sz="2000" b="0" dirty="0" smtClean="0">
              <a:solidFill>
                <a:srgbClr val="0070C0"/>
              </a:solidFill>
            </a:rPr>
            <a:t> and admission to the neonatal intensive care unit. If the patient does not go into spontaneous labor on her own then labor induction should be performed with </a:t>
          </a:r>
          <a:r>
            <a:rPr lang="en-US" sz="2000" b="0" dirty="0" err="1" smtClean="0">
              <a:solidFill>
                <a:srgbClr val="0070C0"/>
              </a:solidFill>
            </a:rPr>
            <a:t>oxytocin</a:t>
          </a:r>
          <a:r>
            <a:rPr lang="en-US" sz="2000" b="0" dirty="0" smtClean="0">
              <a:solidFill>
                <a:srgbClr val="0070C0"/>
              </a:solidFill>
            </a:rPr>
            <a:t>.</a:t>
          </a:r>
          <a:endParaRPr lang="en-US" sz="2000" b="0" dirty="0">
            <a:solidFill>
              <a:srgbClr val="0070C0"/>
            </a:solidFill>
          </a:endParaRPr>
        </a:p>
      </dgm:t>
    </dgm:pt>
    <dgm:pt modelId="{C4498495-D59D-40CC-BB17-570D80693EC2}" type="parTrans" cxnId="{81B06B70-9DA2-4ABC-82B4-B6E90EE86191}">
      <dgm:prSet/>
      <dgm:spPr/>
      <dgm:t>
        <a:bodyPr/>
        <a:lstStyle/>
        <a:p>
          <a:endParaRPr lang="en-US"/>
        </a:p>
      </dgm:t>
    </dgm:pt>
    <dgm:pt modelId="{31220ACE-1B0B-4F6E-8241-923F1B3084CB}" type="sibTrans" cxnId="{81B06B70-9DA2-4ABC-82B4-B6E90EE86191}">
      <dgm:prSet/>
      <dgm:spPr/>
      <dgm:t>
        <a:bodyPr/>
        <a:lstStyle/>
        <a:p>
          <a:endParaRPr lang="en-US"/>
        </a:p>
      </dgm:t>
    </dgm:pt>
    <dgm:pt modelId="{E6CF63AC-457D-477B-A530-CE8464672EAC}">
      <dgm:prSet custT="1"/>
      <dgm:spPr/>
      <dgm:t>
        <a:bodyPr/>
        <a:lstStyle/>
        <a:p>
          <a:pPr algn="just"/>
          <a:r>
            <a:rPr lang="en-US" sz="2000" b="0" dirty="0" smtClean="0">
              <a:solidFill>
                <a:srgbClr val="0070C0"/>
              </a:solidFill>
            </a:rPr>
            <a:t>The management is the same as term for the risks of infection outweigh the risks of prematurity .An induction of labor has started for these patients once rupture of membranes is confirmed. If the fetus is breach then a cesarean section will have to be performed.</a:t>
          </a:r>
          <a:endParaRPr lang="en-US" sz="2000" b="0" dirty="0">
            <a:solidFill>
              <a:srgbClr val="0070C0"/>
            </a:solidFill>
          </a:endParaRPr>
        </a:p>
      </dgm:t>
    </dgm:pt>
    <dgm:pt modelId="{D3746245-EE0E-4F3D-BAB8-EBB934B7C010}" type="parTrans" cxnId="{ACE2A46B-C8C9-40EB-99A0-0F344DB000B7}">
      <dgm:prSet/>
      <dgm:spPr/>
      <dgm:t>
        <a:bodyPr/>
        <a:lstStyle/>
        <a:p>
          <a:endParaRPr lang="en-US"/>
        </a:p>
      </dgm:t>
    </dgm:pt>
    <dgm:pt modelId="{8DCE6294-C429-43FC-854F-4BB89A56BB75}" type="sibTrans" cxnId="{ACE2A46B-C8C9-40EB-99A0-0F344DB000B7}">
      <dgm:prSet/>
      <dgm:spPr/>
      <dgm:t>
        <a:bodyPr/>
        <a:lstStyle/>
        <a:p>
          <a:endParaRPr lang="en-US"/>
        </a:p>
      </dgm:t>
    </dgm:pt>
    <dgm:pt modelId="{B2A2F5B0-2C3D-4328-B263-C90DFD0A74DA}" type="pres">
      <dgm:prSet presAssocID="{FCF7C8F8-BE47-4831-A82E-BCE2C91873ED}" presName="linear" presStyleCnt="0">
        <dgm:presLayoutVars>
          <dgm:dir/>
          <dgm:animLvl val="lvl"/>
          <dgm:resizeHandles val="exact"/>
        </dgm:presLayoutVars>
      </dgm:prSet>
      <dgm:spPr/>
      <dgm:t>
        <a:bodyPr/>
        <a:lstStyle/>
        <a:p>
          <a:endParaRPr lang="en-GB"/>
        </a:p>
      </dgm:t>
    </dgm:pt>
    <dgm:pt modelId="{1D9E1851-C689-49AA-A000-EA3DFB004281}" type="pres">
      <dgm:prSet presAssocID="{D13464BE-E4D5-4C9B-B99B-CACBF9933247}" presName="parentLin" presStyleCnt="0"/>
      <dgm:spPr/>
      <dgm:t>
        <a:bodyPr/>
        <a:lstStyle/>
        <a:p>
          <a:endParaRPr lang="en-GB"/>
        </a:p>
      </dgm:t>
    </dgm:pt>
    <dgm:pt modelId="{80309A4A-30DA-4F20-B0EB-6FD500F78CD8}" type="pres">
      <dgm:prSet presAssocID="{D13464BE-E4D5-4C9B-B99B-CACBF9933247}" presName="parentLeftMargin" presStyleLbl="node1" presStyleIdx="0" presStyleCnt="2"/>
      <dgm:spPr/>
      <dgm:t>
        <a:bodyPr/>
        <a:lstStyle/>
        <a:p>
          <a:endParaRPr lang="en-GB"/>
        </a:p>
      </dgm:t>
    </dgm:pt>
    <dgm:pt modelId="{3C7A5555-4F8A-40FC-A499-E97FFB67FF76}" type="pres">
      <dgm:prSet presAssocID="{D13464BE-E4D5-4C9B-B99B-CACBF9933247}" presName="parentText" presStyleLbl="node1" presStyleIdx="0" presStyleCnt="2" custLinFactX="5357" custLinFactY="-180024" custLinFactNeighborX="100000" custLinFactNeighborY="-200000">
        <dgm:presLayoutVars>
          <dgm:chMax val="0"/>
          <dgm:bulletEnabled val="1"/>
        </dgm:presLayoutVars>
      </dgm:prSet>
      <dgm:spPr/>
      <dgm:t>
        <a:bodyPr/>
        <a:lstStyle/>
        <a:p>
          <a:endParaRPr lang="en-US"/>
        </a:p>
      </dgm:t>
    </dgm:pt>
    <dgm:pt modelId="{2C7FE186-FF19-4985-B26D-4CA5E80F8A46}" type="pres">
      <dgm:prSet presAssocID="{D13464BE-E4D5-4C9B-B99B-CACBF9933247}" presName="negativeSpace" presStyleCnt="0"/>
      <dgm:spPr/>
      <dgm:t>
        <a:bodyPr/>
        <a:lstStyle/>
        <a:p>
          <a:endParaRPr lang="en-GB"/>
        </a:p>
      </dgm:t>
    </dgm:pt>
    <dgm:pt modelId="{716DA71D-E6C9-4E94-AF9F-ACFB65E91B21}" type="pres">
      <dgm:prSet presAssocID="{D13464BE-E4D5-4C9B-B99B-CACBF9933247}" presName="childText" presStyleLbl="conFgAcc1" presStyleIdx="0" presStyleCnt="2" custLinFactNeighborY="62501">
        <dgm:presLayoutVars>
          <dgm:bulletEnabled val="1"/>
        </dgm:presLayoutVars>
      </dgm:prSet>
      <dgm:spPr/>
      <dgm:t>
        <a:bodyPr/>
        <a:lstStyle/>
        <a:p>
          <a:endParaRPr lang="en-US"/>
        </a:p>
      </dgm:t>
    </dgm:pt>
    <dgm:pt modelId="{B608ED12-AE5C-4CDE-AD11-AFEA865E3972}" type="pres">
      <dgm:prSet presAssocID="{D62EE083-CD28-4154-8FCE-CFADD9425D33}" presName="spaceBetweenRectangles" presStyleCnt="0"/>
      <dgm:spPr/>
      <dgm:t>
        <a:bodyPr/>
        <a:lstStyle/>
        <a:p>
          <a:endParaRPr lang="en-GB"/>
        </a:p>
      </dgm:t>
    </dgm:pt>
    <dgm:pt modelId="{3851DC04-ACD7-40C4-B975-13EB44CD2D01}" type="pres">
      <dgm:prSet presAssocID="{FB4B15CD-CA00-415C-9052-749AE507F5EB}" presName="parentLin" presStyleCnt="0"/>
      <dgm:spPr/>
      <dgm:t>
        <a:bodyPr/>
        <a:lstStyle/>
        <a:p>
          <a:endParaRPr lang="en-GB"/>
        </a:p>
      </dgm:t>
    </dgm:pt>
    <dgm:pt modelId="{BD236E63-BD4A-4B2B-B6EA-E3929A38B206}" type="pres">
      <dgm:prSet presAssocID="{FB4B15CD-CA00-415C-9052-749AE507F5EB}" presName="parentLeftMargin" presStyleLbl="node1" presStyleIdx="0" presStyleCnt="2"/>
      <dgm:spPr/>
      <dgm:t>
        <a:bodyPr/>
        <a:lstStyle/>
        <a:p>
          <a:endParaRPr lang="en-GB"/>
        </a:p>
      </dgm:t>
    </dgm:pt>
    <dgm:pt modelId="{E97BEA0F-5FD7-4915-A534-E1CF36442093}" type="pres">
      <dgm:prSet presAssocID="{FB4B15CD-CA00-415C-9052-749AE507F5EB}" presName="parentText" presStyleLbl="node1" presStyleIdx="1" presStyleCnt="2">
        <dgm:presLayoutVars>
          <dgm:chMax val="0"/>
          <dgm:bulletEnabled val="1"/>
        </dgm:presLayoutVars>
      </dgm:prSet>
      <dgm:spPr/>
      <dgm:t>
        <a:bodyPr/>
        <a:lstStyle/>
        <a:p>
          <a:endParaRPr lang="en-US"/>
        </a:p>
      </dgm:t>
    </dgm:pt>
    <dgm:pt modelId="{E20D64AE-C345-420B-A362-CCAD6CF39F82}" type="pres">
      <dgm:prSet presAssocID="{FB4B15CD-CA00-415C-9052-749AE507F5EB}" presName="negativeSpace" presStyleCnt="0"/>
      <dgm:spPr/>
      <dgm:t>
        <a:bodyPr/>
        <a:lstStyle/>
        <a:p>
          <a:endParaRPr lang="en-GB"/>
        </a:p>
      </dgm:t>
    </dgm:pt>
    <dgm:pt modelId="{F8E76AF4-A9D3-42FB-A12A-63B26337E6D2}" type="pres">
      <dgm:prSet presAssocID="{FB4B15CD-CA00-415C-9052-749AE507F5EB}" presName="childText" presStyleLbl="conFgAcc1" presStyleIdx="1" presStyleCnt="2" custLinFactNeighborX="833" custLinFactNeighborY="15797">
        <dgm:presLayoutVars>
          <dgm:bulletEnabled val="1"/>
        </dgm:presLayoutVars>
      </dgm:prSet>
      <dgm:spPr/>
      <dgm:t>
        <a:bodyPr/>
        <a:lstStyle/>
        <a:p>
          <a:endParaRPr lang="en-US"/>
        </a:p>
      </dgm:t>
    </dgm:pt>
  </dgm:ptLst>
  <dgm:cxnLst>
    <dgm:cxn modelId="{ABF6D016-6FD7-4069-AAA8-057C505B3F6B}" type="presOf" srcId="{FB4B15CD-CA00-415C-9052-749AE507F5EB}" destId="{BD236E63-BD4A-4B2B-B6EA-E3929A38B206}" srcOrd="0" destOrd="0" presId="urn:microsoft.com/office/officeart/2005/8/layout/list1"/>
    <dgm:cxn modelId="{81B06B70-9DA2-4ABC-82B4-B6E90EE86191}" srcId="{D13464BE-E4D5-4C9B-B99B-CACBF9933247}" destId="{484F5F44-7084-4D1A-B4A1-F1D48A99DA57}" srcOrd="0" destOrd="0" parTransId="{C4498495-D59D-40CC-BB17-570D80693EC2}" sibTransId="{31220ACE-1B0B-4F6E-8241-923F1B3084CB}"/>
    <dgm:cxn modelId="{C6BC9DE0-5F6D-4D75-BA2B-D888501DE61F}" type="presOf" srcId="{FCF7C8F8-BE47-4831-A82E-BCE2C91873ED}" destId="{B2A2F5B0-2C3D-4328-B263-C90DFD0A74DA}" srcOrd="0" destOrd="0" presId="urn:microsoft.com/office/officeart/2005/8/layout/list1"/>
    <dgm:cxn modelId="{A4058258-2C8F-4E3C-9550-EE5AC2F85B6B}" srcId="{FCF7C8F8-BE47-4831-A82E-BCE2C91873ED}" destId="{FB4B15CD-CA00-415C-9052-749AE507F5EB}" srcOrd="1" destOrd="0" parTransId="{168EFDF4-8BB2-4764-91EF-6E56CBA6895B}" sibTransId="{B182895F-F04C-49F3-B97A-D3921D6924CC}"/>
    <dgm:cxn modelId="{ACE2A46B-C8C9-40EB-99A0-0F344DB000B7}" srcId="{FB4B15CD-CA00-415C-9052-749AE507F5EB}" destId="{E6CF63AC-457D-477B-A530-CE8464672EAC}" srcOrd="0" destOrd="0" parTransId="{D3746245-EE0E-4F3D-BAB8-EBB934B7C010}" sibTransId="{8DCE6294-C429-43FC-854F-4BB89A56BB75}"/>
    <dgm:cxn modelId="{FC61DFDB-9A3B-4425-AA76-F8314F33BD13}" type="presOf" srcId="{D13464BE-E4D5-4C9B-B99B-CACBF9933247}" destId="{3C7A5555-4F8A-40FC-A499-E97FFB67FF76}" srcOrd="1" destOrd="0" presId="urn:microsoft.com/office/officeart/2005/8/layout/list1"/>
    <dgm:cxn modelId="{0072F17E-E4D6-42B4-9908-1AA2191C6535}" type="presOf" srcId="{484F5F44-7084-4D1A-B4A1-F1D48A99DA57}" destId="{716DA71D-E6C9-4E94-AF9F-ACFB65E91B21}" srcOrd="0" destOrd="0" presId="urn:microsoft.com/office/officeart/2005/8/layout/list1"/>
    <dgm:cxn modelId="{F071B3D5-AE94-4564-B34E-03D8F25BA838}" type="presOf" srcId="{E6CF63AC-457D-477B-A530-CE8464672EAC}" destId="{F8E76AF4-A9D3-42FB-A12A-63B26337E6D2}" srcOrd="0" destOrd="0" presId="urn:microsoft.com/office/officeart/2005/8/layout/list1"/>
    <dgm:cxn modelId="{5E6BD4B4-B670-4D11-B6F6-CBA4B72E8046}" srcId="{FCF7C8F8-BE47-4831-A82E-BCE2C91873ED}" destId="{D13464BE-E4D5-4C9B-B99B-CACBF9933247}" srcOrd="0" destOrd="0" parTransId="{14389C92-728E-4B45-9C7C-730202CF7AC6}" sibTransId="{D62EE083-CD28-4154-8FCE-CFADD9425D33}"/>
    <dgm:cxn modelId="{7156526D-4938-4C12-8122-7D5ED5DC4E1C}" type="presOf" srcId="{D13464BE-E4D5-4C9B-B99B-CACBF9933247}" destId="{80309A4A-30DA-4F20-B0EB-6FD500F78CD8}" srcOrd="0" destOrd="0" presId="urn:microsoft.com/office/officeart/2005/8/layout/list1"/>
    <dgm:cxn modelId="{F434A355-086C-4245-8464-CFB426759697}" type="presOf" srcId="{FB4B15CD-CA00-415C-9052-749AE507F5EB}" destId="{E97BEA0F-5FD7-4915-A534-E1CF36442093}" srcOrd="1" destOrd="0" presId="urn:microsoft.com/office/officeart/2005/8/layout/list1"/>
    <dgm:cxn modelId="{50592B99-499B-4026-90D6-757DBB5F57BA}" type="presParOf" srcId="{B2A2F5B0-2C3D-4328-B263-C90DFD0A74DA}" destId="{1D9E1851-C689-49AA-A000-EA3DFB004281}" srcOrd="0" destOrd="0" presId="urn:microsoft.com/office/officeart/2005/8/layout/list1"/>
    <dgm:cxn modelId="{6A72FBE9-58D1-4094-8BAC-EC9D0854F21F}" type="presParOf" srcId="{1D9E1851-C689-49AA-A000-EA3DFB004281}" destId="{80309A4A-30DA-4F20-B0EB-6FD500F78CD8}" srcOrd="0" destOrd="0" presId="urn:microsoft.com/office/officeart/2005/8/layout/list1"/>
    <dgm:cxn modelId="{CB15B7FB-76A5-4C3E-874D-572EEA06D364}" type="presParOf" srcId="{1D9E1851-C689-49AA-A000-EA3DFB004281}" destId="{3C7A5555-4F8A-40FC-A499-E97FFB67FF76}" srcOrd="1" destOrd="0" presId="urn:microsoft.com/office/officeart/2005/8/layout/list1"/>
    <dgm:cxn modelId="{94CBB65D-AD61-4FD4-8C97-62F9A1E0EDC7}" type="presParOf" srcId="{B2A2F5B0-2C3D-4328-B263-C90DFD0A74DA}" destId="{2C7FE186-FF19-4985-B26D-4CA5E80F8A46}" srcOrd="1" destOrd="0" presId="urn:microsoft.com/office/officeart/2005/8/layout/list1"/>
    <dgm:cxn modelId="{90B9B617-45EF-4C3D-9265-C8D16772E615}" type="presParOf" srcId="{B2A2F5B0-2C3D-4328-B263-C90DFD0A74DA}" destId="{716DA71D-E6C9-4E94-AF9F-ACFB65E91B21}" srcOrd="2" destOrd="0" presId="urn:microsoft.com/office/officeart/2005/8/layout/list1"/>
    <dgm:cxn modelId="{D0E19CFD-B530-4BAB-8494-CFCA160B89AF}" type="presParOf" srcId="{B2A2F5B0-2C3D-4328-B263-C90DFD0A74DA}" destId="{B608ED12-AE5C-4CDE-AD11-AFEA865E3972}" srcOrd="3" destOrd="0" presId="urn:microsoft.com/office/officeart/2005/8/layout/list1"/>
    <dgm:cxn modelId="{939A4DC6-2EBE-4031-BC18-7150EAFA658D}" type="presParOf" srcId="{B2A2F5B0-2C3D-4328-B263-C90DFD0A74DA}" destId="{3851DC04-ACD7-40C4-B975-13EB44CD2D01}" srcOrd="4" destOrd="0" presId="urn:microsoft.com/office/officeart/2005/8/layout/list1"/>
    <dgm:cxn modelId="{4F4593C5-AFDC-4EEC-BE52-2154A247D910}" type="presParOf" srcId="{3851DC04-ACD7-40C4-B975-13EB44CD2D01}" destId="{BD236E63-BD4A-4B2B-B6EA-E3929A38B206}" srcOrd="0" destOrd="0" presId="urn:microsoft.com/office/officeart/2005/8/layout/list1"/>
    <dgm:cxn modelId="{5F49176C-9B84-4DF1-BC3B-BD1CA4ACAB16}" type="presParOf" srcId="{3851DC04-ACD7-40C4-B975-13EB44CD2D01}" destId="{E97BEA0F-5FD7-4915-A534-E1CF36442093}" srcOrd="1" destOrd="0" presId="urn:microsoft.com/office/officeart/2005/8/layout/list1"/>
    <dgm:cxn modelId="{78EDE756-01DD-4BF3-B9E3-D17405B79755}" type="presParOf" srcId="{B2A2F5B0-2C3D-4328-B263-C90DFD0A74DA}" destId="{E20D64AE-C345-420B-A362-CCAD6CF39F82}" srcOrd="5" destOrd="0" presId="urn:microsoft.com/office/officeart/2005/8/layout/list1"/>
    <dgm:cxn modelId="{A2F2AEE0-A474-4FC6-AC0F-81BFC88753E8}" type="presParOf" srcId="{B2A2F5B0-2C3D-4328-B263-C90DFD0A74DA}" destId="{F8E76AF4-A9D3-42FB-A12A-63B26337E6D2}" srcOrd="6"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3A91DF-D265-4156-A794-1DB1CADC5BAE}" type="datetimeFigureOut">
              <a:rPr lang="en-US" smtClean="0"/>
              <a:pPr/>
              <a:t>6/26/2011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BE09BC-71CC-43D6-BC57-8C8D53BE3E3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miter lim="800000"/>
            <a:headEnd/>
            <a:tailEnd/>
          </a:ln>
        </p:spPr>
        <p:txBody>
          <a:bodyPr/>
          <a:lstStyle/>
          <a:p>
            <a:fld id="{0F705FE1-690E-4706-B274-965BB62EF209}" type="slidenum">
              <a:rPr lang="en-US" altLang="en-US" smtClean="0"/>
              <a:pPr/>
              <a:t>4</a:t>
            </a:fld>
            <a:endParaRPr lang="en-US" alt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n-US" altLang="en-US" smtClean="0"/>
              <a:t>It is important to differentiate between Premature ROM/Preterm ROM/Premature/Preterm ROM.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miter lim="800000"/>
            <a:headEnd/>
            <a:tailEnd/>
          </a:ln>
        </p:spPr>
        <p:txBody>
          <a:bodyPr/>
          <a:lstStyle/>
          <a:p>
            <a:fld id="{72BE1493-E7CF-4E37-93D1-FB0693DE0D03}" type="slidenum">
              <a:rPr lang="en-US" altLang="en-US" smtClean="0"/>
              <a:pPr/>
              <a:t>6</a:t>
            </a:fld>
            <a:endParaRPr lang="en-US" alt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miter lim="800000"/>
            <a:headEnd/>
            <a:tailEnd/>
          </a:ln>
        </p:spPr>
        <p:txBody>
          <a:bodyPr/>
          <a:lstStyle/>
          <a:p>
            <a:fld id="{BBDD4826-7EB9-4B1B-BC2A-F77597093C0A}" type="slidenum">
              <a:rPr lang="en-US" altLang="en-US" smtClean="0"/>
              <a:pPr/>
              <a:t>8</a:t>
            </a:fld>
            <a:endParaRPr lang="en-US" alt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lnSpc>
                <a:spcPct val="80000"/>
              </a:lnSpc>
            </a:pPr>
            <a:r>
              <a:rPr lang="en-US" altLang="en-US" smtClean="0">
                <a:solidFill>
                  <a:schemeClr val="hlink"/>
                </a:solidFill>
              </a:rPr>
              <a:t>Items highlighted in gray are major risk factors. </a:t>
            </a:r>
          </a:p>
          <a:p>
            <a:pPr eaLnBrk="1" hangingPunct="1">
              <a:lnSpc>
                <a:spcPct val="80000"/>
              </a:lnSpc>
            </a:pPr>
            <a:r>
              <a:rPr lang="en-US" altLang="en-US" smtClean="0">
                <a:solidFill>
                  <a:schemeClr val="hlink"/>
                </a:solidFill>
              </a:rPr>
              <a:t>A portion of patients with PROM have a slightly higher incidence of pathologic microorganisms and a higher rate of histological chorioamnionitis. </a:t>
            </a:r>
          </a:p>
          <a:p>
            <a:pPr eaLnBrk="1" hangingPunct="1">
              <a:lnSpc>
                <a:spcPct val="80000"/>
              </a:lnSpc>
            </a:pPr>
            <a:r>
              <a:rPr lang="en-US" altLang="en-US" smtClean="0">
                <a:solidFill>
                  <a:schemeClr val="accent2"/>
                </a:solidFill>
              </a:rPr>
              <a:t>The Frequency of PPROM is higher in women with specific lower genital tract infections such as Bacterial Vaginosis, trichomonas. </a:t>
            </a:r>
          </a:p>
          <a:p>
            <a:pPr eaLnBrk="1" hangingPunct="1">
              <a:lnSpc>
                <a:spcPct val="80000"/>
              </a:lnSpc>
            </a:pPr>
            <a:r>
              <a:rPr lang="en-US" altLang="en-US" smtClean="0">
                <a:solidFill>
                  <a:schemeClr val="hlink"/>
                </a:solidFill>
              </a:rPr>
              <a:t>Small risk of PROM with history of 2 or more spontaneous abortions. Theory that those with shortened or incompetent cervix can allow for bacteria to ascend easier into the uterine cavity and/or weaken membranes. </a:t>
            </a:r>
          </a:p>
          <a:p>
            <a:pPr eaLnBrk="1" hangingPunct="1">
              <a:lnSpc>
                <a:spcPct val="80000"/>
              </a:lnSpc>
            </a:pPr>
            <a:r>
              <a:rPr lang="en-US" altLang="en-US" smtClean="0">
                <a:solidFill>
                  <a:schemeClr val="accent2"/>
                </a:solidFill>
              </a:rPr>
              <a:t>Vascular Pathology can include (less commonly) vascular or placental abnormalities, and (more commonly) abuptio placenta. Postpartum Histological exam of placentas often have clinical or sub-clinical abruptions. </a:t>
            </a:r>
          </a:p>
          <a:p>
            <a:pPr eaLnBrk="1" hangingPunct="1">
              <a:lnSpc>
                <a:spcPct val="80000"/>
              </a:lnSpc>
            </a:pPr>
            <a:r>
              <a:rPr lang="en-US" altLang="en-US" smtClean="0">
                <a:solidFill>
                  <a:schemeClr val="hlink"/>
                </a:solidFill>
              </a:rPr>
              <a:t>Differences in research of risk between how much women smoke during pregnancy and PROM, however majority of literature correlates a risk of smoking in pregnancy and PROM. </a:t>
            </a:r>
          </a:p>
          <a:p>
            <a:pPr eaLnBrk="1" hangingPunct="1">
              <a:lnSpc>
                <a:spcPct val="80000"/>
              </a:lnSpc>
            </a:pPr>
            <a:r>
              <a:rPr lang="en-US" altLang="en-US" smtClean="0">
                <a:solidFill>
                  <a:schemeClr val="accent2"/>
                </a:solidFill>
              </a:rPr>
              <a:t>Vaginal bleeding in any trimester is a major risk factor of  PROM. The risk increases as the trimester bleeding increases.  Some literature suggests bleeding more than one day and/or multiple bleeding episodes put women at higher risk. </a:t>
            </a:r>
          </a:p>
          <a:p>
            <a:pPr eaLnBrk="1" hangingPunct="1">
              <a:lnSpc>
                <a:spcPct val="80000"/>
              </a:lnSpc>
            </a:pPr>
            <a:r>
              <a:rPr lang="en-US" altLang="en-US" smtClean="0">
                <a:solidFill>
                  <a:schemeClr val="hlink"/>
                </a:solidFill>
              </a:rPr>
              <a:t>Women who have had a previous PROM have a higher risk of PROM in a subsequent delivery. </a:t>
            </a:r>
          </a:p>
          <a:p>
            <a:pPr eaLnBrk="1" hangingPunct="1">
              <a:lnSpc>
                <a:spcPct val="80000"/>
              </a:lnSpc>
            </a:pPr>
            <a:r>
              <a:rPr lang="en-US" altLang="en-US" smtClean="0">
                <a:solidFill>
                  <a:schemeClr val="accent2"/>
                </a:solidFill>
              </a:rPr>
              <a:t>Majority of literature suggests increased risk of PROM in African American women and did not find any increase in risk in Caucasians.</a:t>
            </a:r>
          </a:p>
          <a:p>
            <a:pPr eaLnBrk="1" hangingPunct="1">
              <a:lnSpc>
                <a:spcPct val="80000"/>
              </a:lnSpc>
            </a:pPr>
            <a:r>
              <a:rPr lang="en-US" altLang="en-US" smtClean="0">
                <a:solidFill>
                  <a:schemeClr val="hlink"/>
                </a:solidFill>
              </a:rPr>
              <a:t>Acquired/Congenital connective tissue disorders such as Ehler-Danlos, that interfere with collagen (weak membranes)</a:t>
            </a:r>
          </a:p>
          <a:p>
            <a:pPr eaLnBrk="1" hangingPunct="1">
              <a:lnSpc>
                <a:spcPct val="80000"/>
              </a:lnSpc>
            </a:pPr>
            <a:r>
              <a:rPr lang="en-US" altLang="en-US" smtClean="0">
                <a:solidFill>
                  <a:schemeClr val="accent2"/>
                </a:solidFill>
              </a:rPr>
              <a:t>Vitamin C deficiency.  Vit. C is involved in the synthesis of collagen and plays a role in the maintenance and integrity of membranes. Studies have also shown that Copper and Zinc levels were lower in patients with PROM. </a:t>
            </a:r>
          </a:p>
          <a:p>
            <a:pPr eaLnBrk="1" hangingPunct="1">
              <a:lnSpc>
                <a:spcPct val="80000"/>
              </a:lnSpc>
            </a:pPr>
            <a:r>
              <a:rPr lang="en-US" altLang="en-US" smtClean="0">
                <a:solidFill>
                  <a:schemeClr val="accent2"/>
                </a:solidFill>
              </a:rPr>
              <a:t>No consistent link reported between sexual intercourse, pelvic exams (SSE).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29135E20-AD21-4E10-A52E-9B8F012C1840}" type="slidenum">
              <a:rPr lang="en-US" altLang="en-US" smtClean="0"/>
              <a:pPr/>
              <a:t>9</a:t>
            </a:fld>
            <a:endParaRPr lang="en-US" alt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128989F4-71A8-4C89-B71B-E9F46BA2EB20}" type="slidenum">
              <a:rPr lang="en-US" altLang="en-US" smtClean="0"/>
              <a:pPr/>
              <a:t>11</a:t>
            </a:fld>
            <a:endParaRPr lang="en-U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r>
              <a:rPr lang="en-US" altLang="en-US" smtClean="0"/>
              <a:t>Speculum should be sterile as to not introduce microorganisms into the vaginal vault. </a:t>
            </a:r>
          </a:p>
          <a:p>
            <a:pPr eaLnBrk="1" hangingPunct="1"/>
            <a:endParaRPr lang="en-US" altLang="en-US" smtClean="0"/>
          </a:p>
          <a:p>
            <a:pPr eaLnBrk="1" hangingPunct="1"/>
            <a:r>
              <a:rPr lang="en-US" altLang="en-US" smtClean="0"/>
              <a:t>The use of lubricating jelly can interfere with Fern results and patient symptoms.</a:t>
            </a:r>
          </a:p>
          <a:p>
            <a:pPr eaLnBrk="1" hangingPunct="1"/>
            <a:endParaRPr lang="en-US" altLang="en-US" smtClean="0"/>
          </a:p>
          <a:p>
            <a:pPr eaLnBrk="1" hangingPunct="1"/>
            <a:r>
              <a:rPr lang="en-US" altLang="en-US" smtClean="0"/>
              <a:t>Examine the cervical os for dilation, freeflow of fluid, and pooling of fluid in the posterior fornix.Visualization of fluid coming from the cervical os is diagnostic. When examing cervical os, have pt Valsalva or apply fundal pressure. </a:t>
            </a:r>
          </a:p>
          <a:p>
            <a:pPr eaLnBrk="1" hangingPunct="1"/>
            <a:endParaRPr lang="en-US" altLang="en-US" smtClean="0"/>
          </a:p>
          <a:p>
            <a:pPr eaLnBrk="1" hangingPunct="1"/>
            <a:r>
              <a:rPr lang="en-US" altLang="en-US" smtClean="0"/>
              <a:t>While do the SSE, take the opportunity to collect any necessary cultures such as Fetal Fibronectin, Gonorrhea, Chlamydia. </a:t>
            </a:r>
          </a:p>
          <a:p>
            <a:pPr eaLnBrk="1" hangingPunct="1"/>
            <a:endParaRPr lang="en-US" altLang="en-US" smtClean="0"/>
          </a:p>
          <a:p>
            <a:pPr eaLnBrk="1" hangingPunct="1"/>
            <a:r>
              <a:rPr lang="en-US" altLang="en-US" smtClean="0"/>
              <a:t>Collect Fluid sample for Fetal Lung Maturity studies and cultures if needed.</a:t>
            </a:r>
          </a:p>
          <a:p>
            <a:pPr eaLnBrk="1" hangingPunct="1"/>
            <a:endParaRPr lang="en-US" altLang="en-US" smtClean="0"/>
          </a:p>
          <a:p>
            <a:pPr eaLnBrk="1" hangingPunct="1"/>
            <a:r>
              <a:rPr lang="en-US" altLang="en-US" smtClean="0"/>
              <a:t>Collect Fluid sample for FERN slide and swipe swab on slide and allow to dry for a full 10 minutes. False Positives and Negatives occur with fern slide.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miter lim="800000"/>
            <a:headEnd/>
            <a:tailEnd/>
          </a:ln>
        </p:spPr>
        <p:txBody>
          <a:bodyPr/>
          <a:lstStyle/>
          <a:p>
            <a:fld id="{6547ECC9-AA46-4D4C-A031-A19230BA07A4}" type="slidenum">
              <a:rPr lang="en-US" altLang="en-US" smtClean="0"/>
              <a:pPr/>
              <a:t>12</a:t>
            </a:fld>
            <a:endParaRPr lang="en-US"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US" altLang="en-US" smtClean="0"/>
              <a:t>Digital Vaqinal exams significantly decrease the latency period in patients compared to those who only received a SSE. </a:t>
            </a:r>
          </a:p>
          <a:p>
            <a:pPr eaLnBrk="1" hangingPunct="1"/>
            <a:endParaRPr lang="en-US" altLang="en-US" smtClean="0"/>
          </a:p>
          <a:p>
            <a:pPr eaLnBrk="1" hangingPunct="1"/>
            <a:r>
              <a:rPr lang="en-US" altLang="en-US" smtClean="0"/>
              <a:t>In addition, the  necessity in doing a digital exam is to determine cervical status, which in Preterm patients rarely alters the POC, unless delivery is imminent. </a:t>
            </a:r>
          </a:p>
          <a:p>
            <a:pPr eaLnBrk="1" hangingPunct="1"/>
            <a:endParaRPr lang="en-US" altLang="en-US" smtClean="0"/>
          </a:p>
          <a:p>
            <a:pPr eaLnBrk="1" hangingPunct="1"/>
            <a:r>
              <a:rPr lang="en-US" altLang="en-US" smtClean="0"/>
              <a:t>Studies also show an increase in the incidence of infection in patients with PROM who have had a digital exam, especially a higher incidence of neonatal infection in patients who had a digital exam &gt; 24 hrs prior to delivery.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miter lim="800000"/>
            <a:headEnd/>
            <a:tailEnd/>
          </a:ln>
        </p:spPr>
        <p:txBody>
          <a:bodyPr/>
          <a:lstStyle/>
          <a:p>
            <a:fld id="{1DCF1716-A000-4A30-9CB5-CD3BB78C79C1}" type="slidenum">
              <a:rPr lang="en-US" altLang="en-US" smtClean="0"/>
              <a:pPr/>
              <a:t>13</a:t>
            </a:fld>
            <a:endParaRPr lang="en-US"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altLang="en-US" smtClean="0"/>
              <a:t>Vaginal pH acidic. </a:t>
            </a:r>
          </a:p>
          <a:p>
            <a:pPr eaLnBrk="1" hangingPunct="1"/>
            <a:r>
              <a:rPr lang="en-US" altLang="en-US" smtClean="0"/>
              <a:t>Amniotic fluid pH alkaline at 7.0-7.7</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38DF8316-9DC8-4CD0-9B3E-B827051A041B}" type="slidenum">
              <a:rPr lang="en-US" altLang="en-US" smtClean="0"/>
              <a:pPr/>
              <a:t>14</a:t>
            </a:fld>
            <a:endParaRPr lang="en-US" alt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fld id="{C1D070EA-7BFC-42C5-89F7-BCE8994A3F3C}" type="slidenum">
              <a:rPr lang="en-US" altLang="en-US" smtClean="0"/>
              <a:pPr/>
              <a:t>15</a:t>
            </a:fld>
            <a:endParaRPr lang="en-US" alt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r>
              <a:rPr lang="en-US" altLang="en-US" smtClean="0"/>
              <a:t>Amnisure tests detect trace amounts of placental alpha microglobulin-1 protein in vaginal fluid. </a:t>
            </a:r>
          </a:p>
          <a:p>
            <a:pPr eaLnBrk="1" hangingPunct="1"/>
            <a:endParaRPr lang="en-US" altLang="en-US" smtClean="0"/>
          </a:p>
          <a:p>
            <a:pPr eaLnBrk="1" hangingPunct="1"/>
            <a:r>
              <a:rPr lang="en-US" altLang="en-US" smtClean="0"/>
              <a:t>Test enhanced to eliminate hook effect which caused false negative results in grossly ruptured patients. </a:t>
            </a:r>
          </a:p>
          <a:p>
            <a:pPr eaLnBrk="1" hangingPunct="1"/>
            <a:endParaRPr lang="en-US" altLang="en-US" smtClean="0"/>
          </a:p>
          <a:p>
            <a:pPr eaLnBrk="1" hangingPunct="1"/>
            <a:r>
              <a:rPr lang="en-US" altLang="en-US" smtClean="0"/>
              <a:t>Again, once diagnostic tool, Be sure to step back and look at the entire clinical picture.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F2AB23DF-71AE-4717-A4CD-D7615294BDFA}" type="slidenum">
              <a:rPr lang="en-US" altLang="en-US" smtClean="0"/>
              <a:pPr/>
              <a:t>16</a:t>
            </a:fld>
            <a:endParaRPr lang="en-US" alt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r>
              <a:rPr lang="en-US" altLang="en-US" smtClean="0"/>
              <a:t>Test is easy and quick to complete. </a:t>
            </a:r>
          </a:p>
          <a:p>
            <a:pPr eaLnBrk="1" hangingPunct="1"/>
            <a:r>
              <a:rPr lang="en-US" altLang="en-US" smtClean="0"/>
              <a:t>Results in 15 mins or less. </a:t>
            </a:r>
          </a:p>
          <a:p>
            <a:pPr eaLnBrk="1" hangingPunct="1"/>
            <a:r>
              <a:rPr lang="en-US" altLang="en-US" smtClean="0"/>
              <a:t>Point of care test can be completed at bedside and completed without SSE and even by trained staff.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miter lim="800000"/>
            <a:headEnd/>
            <a:tailEnd/>
          </a:ln>
        </p:spPr>
        <p:txBody>
          <a:bodyPr/>
          <a:lstStyle/>
          <a:p>
            <a:fld id="{7EFBF0C1-0D0B-4183-AE78-649517F50B2A}" type="slidenum">
              <a:rPr lang="en-US" altLang="en-US" smtClean="0"/>
              <a:pPr/>
              <a:t>17</a:t>
            </a:fld>
            <a:endParaRPr lang="en-US" alt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BF37EF0B-48F9-4478-B25A-13E43E44D302}" type="slidenum">
              <a:rPr lang="en-US" altLang="en-US" smtClean="0"/>
              <a:pPr/>
              <a:t>18</a:t>
            </a:fld>
            <a:endParaRPr lang="en-US" alt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miter lim="800000"/>
            <a:headEnd/>
            <a:tailEnd/>
          </a:ln>
        </p:spPr>
        <p:txBody>
          <a:bodyPr/>
          <a:lstStyle/>
          <a:p>
            <a:fld id="{46EE5E59-43C7-48CF-A6D6-898249E1A70D}" type="slidenum">
              <a:rPr lang="en-US" altLang="en-US" smtClean="0"/>
              <a:pPr/>
              <a:t>19</a:t>
            </a:fld>
            <a:endParaRPr lang="en-US" alt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n-US" altLang="en-US" smtClean="0"/>
              <a:t>Under ultrasound guidance a high-guage long needle is inserted through the abdomen and membranes into the uterine cavity and amniotic fluid can be collected for testing of chorioamnionitis, in addition to fetal lung maturation studies. </a:t>
            </a:r>
          </a:p>
          <a:p>
            <a:pPr eaLnBrk="1" hangingPunct="1"/>
            <a:endParaRPr lang="en-US" altLang="en-US" smtClean="0"/>
          </a:p>
          <a:p>
            <a:pPr eaLnBrk="1" hangingPunct="1"/>
            <a:r>
              <a:rPr lang="en-US" altLang="en-US" smtClean="0"/>
              <a:t>After fluid sample collection, 10 cc of mixed Indigo Carmine dye is then injected into the amniotic fluid. The dye is bright blue and if blue is noted on the tampon after 30-60 mins, the diagnosis of ruptured membranes is made. </a:t>
            </a:r>
          </a:p>
          <a:p>
            <a:pPr eaLnBrk="1" hangingPunct="1"/>
            <a:endParaRPr lang="en-US" altLang="en-US" smtClean="0"/>
          </a:p>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4C6AAC30-7363-4310-89DA-305431CD1E57}" type="slidenum">
              <a:rPr lang="en-US" altLang="en-US" smtClean="0"/>
              <a:pPr/>
              <a:t>21</a:t>
            </a:fld>
            <a:endParaRPr lang="en-US" alt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685800" y="4343401"/>
            <a:ext cx="5486400" cy="4495267"/>
          </a:xfrm>
          <a:noFill/>
        </p:spPr>
        <p:txBody>
          <a:bodyPr/>
          <a:lstStyle/>
          <a:p>
            <a:pPr eaLnBrk="1" hangingPunct="1"/>
            <a:r>
              <a:rPr lang="en-US" altLang="en-US" smtClean="0"/>
              <a:t>Management is dependent on the following factors.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headEnd/>
            <a:tailEnd/>
          </a:ln>
        </p:spPr>
        <p:txBody>
          <a:bodyPr/>
          <a:lstStyle/>
          <a:p>
            <a:fld id="{FFADDF12-0C21-4D6C-82D8-9527378D30F8}" type="slidenum">
              <a:rPr lang="en-US" altLang="en-US" smtClean="0"/>
              <a:pPr/>
              <a:t>25</a:t>
            </a:fld>
            <a:endParaRPr lang="en-US"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altLang="en-US" smtClean="0"/>
              <a:t>Deliver when fetal well-being severely compromised with expectant management and there are no “therapuetic” interventions available other than delivery. </a:t>
            </a:r>
          </a:p>
          <a:p>
            <a:pPr eaLnBrk="1" hangingPunct="1"/>
            <a:endParaRPr lang="en-US" altLang="en-US" smtClean="0"/>
          </a:p>
          <a:p>
            <a:pPr eaLnBrk="1" hangingPunct="1"/>
            <a:r>
              <a:rPr lang="en-US" altLang="en-US" smtClean="0"/>
              <a:t>Significant maternal-fetal mortality and morbidity associated with the above and therefore the only therefore the only therapuetic intervention is delivery. </a:t>
            </a:r>
          </a:p>
          <a:p>
            <a:pPr eaLnBrk="1" hangingPunct="1"/>
            <a:endParaRPr lang="en-US" altLang="en-US" smtClean="0"/>
          </a:p>
          <a:p>
            <a:pPr eaLnBrk="1" hangingPunct="1"/>
            <a:r>
              <a:rPr lang="en-US" altLang="en-US" smtClean="0"/>
              <a:t>Intraamniotic Infection is associated with neonatal white matter brain injury and cerebral palsy.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77A89A8B-8057-4119-97FD-C8A56256EAA0}" type="slidenum">
              <a:rPr lang="en-US" altLang="en-US" smtClean="0"/>
              <a:pPr/>
              <a:t>26</a:t>
            </a:fld>
            <a:endParaRPr lang="en-US" alt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headEnd/>
            <a:tailEnd/>
          </a:ln>
        </p:spPr>
        <p:txBody>
          <a:bodyPr/>
          <a:lstStyle/>
          <a:p>
            <a:fld id="{13A23305-9BC1-4494-89A9-591C701A863F}" type="slidenum">
              <a:rPr lang="en-US" altLang="en-US" smtClean="0"/>
              <a:pPr/>
              <a:t>27</a:t>
            </a:fld>
            <a:endParaRPr lang="en-US" alt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685800" y="4343401"/>
            <a:ext cx="5486400" cy="4572000"/>
          </a:xfrm>
          <a:noFill/>
        </p:spPr>
        <p:txBody>
          <a:bodyPr/>
          <a:lstStyle/>
          <a:p>
            <a:pPr eaLnBrk="1" hangingPunct="1"/>
            <a:r>
              <a:rPr lang="en-US" altLang="en-US" sz="1000" smtClean="0"/>
              <a:t>Some expectantly manage patients until 34 weeks gestation in the absence of delivery indication. </a:t>
            </a:r>
          </a:p>
          <a:p>
            <a:pPr eaLnBrk="1" hangingPunct="1"/>
            <a:r>
              <a:rPr lang="en-US" altLang="en-US" sz="1000" smtClean="0"/>
              <a:t>Betamethasone-may be given 12 mg IM q 12 or 24 hours x 2 total doses. Need at least 48 hours to initiate benefit. May also use Dexamethasone. Steriods may increase WBC’s and therefore baseline CRP should be obtained and consistently monitored. </a:t>
            </a:r>
          </a:p>
          <a:p>
            <a:pPr eaLnBrk="1" hangingPunct="1"/>
            <a:r>
              <a:rPr lang="en-US" altLang="en-US" sz="1000" smtClean="0"/>
              <a:t>In the absence of delivery indication, may consider tocolysis x 48 hours to assist with benefit of steriods. Tocolysis can be achieved with magnesium sulfate, terbutaline, and nifedipine. </a:t>
            </a:r>
          </a:p>
          <a:p>
            <a:pPr eaLnBrk="1" hangingPunct="1"/>
            <a:r>
              <a:rPr lang="en-US" altLang="en-US" sz="1000" smtClean="0"/>
              <a:t>Infection can be both a cause and a consequence of Preterm Rupture of Membranes.</a:t>
            </a:r>
          </a:p>
          <a:p>
            <a:pPr eaLnBrk="1" hangingPunct="1"/>
            <a:r>
              <a:rPr lang="en-US" altLang="en-US" sz="1000" smtClean="0"/>
              <a:t>Prophylactic antibiotics should be obtained after collection of cultures. These cultures may include Group B Strep culture, GC, Chlamydia, Amniotic fluid sample. Broad antimicrobial coverage is recommended. Antibiotic adminstration reduced the incidence of chorioamnionitis, neonatal infection, and the use of neonatal surfactant. Beta-Lactam antiobiotics (Augmentin) has a small potential noted  in the research to Necrotizing Enterocolitis in the neonate, which warrented further investigation.</a:t>
            </a:r>
          </a:p>
          <a:p>
            <a:pPr eaLnBrk="1" hangingPunct="1"/>
            <a:r>
              <a:rPr lang="en-US" altLang="en-US" sz="1000" smtClean="0"/>
              <a:t>Antibiotic administration for most centers include Ampicillin IV (if no allergy) for 48 hours then a switch to oral amoxillicin for an additional five days. Additional of a macrolide considered necessary for broad coverage. Commonly used is a single dose of 1 gram of Azithromycin, or Erythromycin IV with a switch to oral EES after 48 hours for an additional 5 days. </a:t>
            </a:r>
          </a:p>
          <a:p>
            <a:pPr eaLnBrk="1" hangingPunct="1"/>
            <a:r>
              <a:rPr lang="en-US" altLang="en-US" sz="1000" smtClean="0"/>
              <a:t>Most patients require close inpatient observation. Those who might qualify for outpatient management include the extreme previable gestation patients and those who have appeared to have resealed (which is approximately about 5% of PROM patients).</a:t>
            </a:r>
          </a:p>
          <a:p>
            <a:pPr eaLnBrk="1" hangingPunct="1"/>
            <a:r>
              <a:rPr lang="en-US" altLang="en-US" sz="1000" smtClean="0"/>
              <a:t>Assessment for chorioamnionitis includes amnioscentesis with high suspicion of chorio (diagnostic), in addition to clinical signs and symptoms and CRP, WBC counts, and other maternal serum infection indices. </a:t>
            </a:r>
          </a:p>
          <a:p>
            <a:pPr eaLnBrk="1" hangingPunct="1"/>
            <a:endParaRPr lang="en-US" altLang="en-US" sz="1000" smtClean="0"/>
          </a:p>
          <a:p>
            <a:pPr eaLnBrk="1" hangingPunct="1"/>
            <a:endParaRPr lang="en-US" altLang="en-US" sz="10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ECCC9B7D-D6E9-4CC4-8E71-705F7ED907FD}" type="slidenum">
              <a:rPr lang="en-US" altLang="en-US" smtClean="0"/>
              <a:pPr/>
              <a:t>32</a:t>
            </a:fld>
            <a:endParaRPr lang="en-US"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83C1041-EF95-4C1F-8294-BA9BE1EA9EC4}" type="datetimeFigureOut">
              <a:rPr lang="en-US" smtClean="0"/>
              <a:pPr/>
              <a:t>6/26/2011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A99512B-B797-490E-B3E8-07B46286F67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3C1041-EF95-4C1F-8294-BA9BE1EA9EC4}" type="datetimeFigureOut">
              <a:rPr lang="en-US" smtClean="0"/>
              <a:pPr/>
              <a:t>6/26/2011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3C1041-EF95-4C1F-8294-BA9BE1EA9EC4}" type="datetimeFigureOut">
              <a:rPr lang="en-US" smtClean="0"/>
              <a:pPr/>
              <a:t>6/26/2011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9512B-B797-490E-B3E8-07B46286F67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3C1041-EF95-4C1F-8294-BA9BE1EA9EC4}" type="datetimeFigureOut">
              <a:rPr lang="en-US" smtClean="0"/>
              <a:pPr/>
              <a:t>6/26/2011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3C1041-EF95-4C1F-8294-BA9BE1EA9EC4}" type="datetimeFigureOut">
              <a:rPr lang="en-US" smtClean="0"/>
              <a:pPr/>
              <a:t>6/26/2011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3C1041-EF95-4C1F-8294-BA9BE1EA9EC4}" type="datetimeFigureOut">
              <a:rPr lang="en-US" smtClean="0"/>
              <a:pPr/>
              <a:t>6/26/2011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3C1041-EF95-4C1F-8294-BA9BE1EA9EC4}" type="datetimeFigureOut">
              <a:rPr lang="en-US" smtClean="0"/>
              <a:pPr/>
              <a:t>6/26/2011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3C1041-EF95-4C1F-8294-BA9BE1EA9EC4}" type="datetimeFigureOut">
              <a:rPr lang="en-US" smtClean="0"/>
              <a:pPr/>
              <a:t>6/26/2011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3C1041-EF95-4C1F-8294-BA9BE1EA9EC4}" type="datetimeFigureOut">
              <a:rPr lang="en-US" smtClean="0"/>
              <a:pPr/>
              <a:t>6/26/2011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A99512B-B797-490E-B3E8-07B46286F67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3C1041-EF95-4C1F-8294-BA9BE1EA9EC4}" type="datetimeFigureOut">
              <a:rPr lang="en-US" smtClean="0"/>
              <a:pPr/>
              <a:t>6/26/2011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3C1041-EF95-4C1F-8294-BA9BE1EA9EC4}" type="datetimeFigureOut">
              <a:rPr lang="en-US" smtClean="0"/>
              <a:pPr/>
              <a:t>6/26/2011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9512B-B797-490E-B3E8-07B46286F67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1CCB05EB-48BB-403D-B9B6-A3D4E78F25F5}"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Date Placeholder 3"/>
          <p:cNvSpPr>
            <a:spLocks noGrp="1"/>
          </p:cNvSpPr>
          <p:nvPr>
            <p:ph type="dt" sz="half" idx="12"/>
          </p:nvPr>
        </p:nvSpPr>
        <p:spPr/>
        <p:txBody>
          <a:bodyPr/>
          <a:lstStyle>
            <a:lvl1pPr>
              <a:defRPr/>
            </a:lvl1pPr>
          </a:lstStyle>
          <a:p>
            <a:pPr>
              <a:defRPr/>
            </a:pPr>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49325" y="1981200"/>
            <a:ext cx="375443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C1A85ADF-B27F-4B96-AF84-FEE64FB7E1A4}"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Date Placeholder 3"/>
          <p:cNvSpPr>
            <a:spLocks noGrp="1"/>
          </p:cNvSpPr>
          <p:nvPr>
            <p:ph type="dt" sz="half" idx="12"/>
          </p:nvPr>
        </p:nvSpPr>
        <p:spPr/>
        <p:txBody>
          <a:bodyPr/>
          <a:lstStyle>
            <a:lvl1pPr>
              <a:defRPr/>
            </a:lvl1pPr>
          </a:lstStyle>
          <a:p>
            <a:pPr>
              <a:defRPr/>
            </a:pPr>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49325" y="1981200"/>
            <a:ext cx="375443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949325" y="4114800"/>
            <a:ext cx="375443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ln/>
        </p:spPr>
        <p:txBody>
          <a:bodyPr/>
          <a:lstStyle>
            <a:lvl1pPr>
              <a:defRPr/>
            </a:lvl1pPr>
          </a:lstStyle>
          <a:p>
            <a:pPr>
              <a:defRPr/>
            </a:pPr>
            <a:fld id="{17C40975-EE6F-4C2C-811F-F85FF223E774}" type="slidenum">
              <a:rPr lang="en-US" altLang="en-US"/>
              <a:pPr>
                <a:defRPr/>
              </a:pPr>
              <a:t>‹#›</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ltLang="en-US"/>
          </a:p>
        </p:txBody>
      </p:sp>
      <p:sp>
        <p:nvSpPr>
          <p:cNvPr id="8" name="Date Placeholder 3"/>
          <p:cNvSpPr>
            <a:spLocks noGrp="1"/>
          </p:cNvSpPr>
          <p:nvPr>
            <p:ph type="dt" sz="half" idx="12"/>
          </p:nvPr>
        </p:nvSpPr>
        <p:spPr/>
        <p:txBody>
          <a:bodyPr/>
          <a:lstStyle>
            <a:lvl1pPr>
              <a:defRPr/>
            </a:lvl1pPr>
          </a:lstStyle>
          <a:p>
            <a:pPr>
              <a:defRPr/>
            </a:pPr>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31863" y="96838"/>
            <a:ext cx="7678737" cy="599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0A432A0B-360C-4A32-8580-37CAD77CB89A}" type="slidenum">
              <a:rPr lang="en-US" altLang="en-US"/>
              <a:pPr>
                <a:defRPr/>
              </a:pPr>
              <a:t>‹#›</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Date Placeholder 3"/>
          <p:cNvSpPr>
            <a:spLocks noGrp="1"/>
          </p:cNvSpPr>
          <p:nvPr>
            <p:ph type="dt" sz="half" idx="12"/>
          </p:nvPr>
        </p:nvSpPr>
        <p:spPr/>
        <p:txBody>
          <a:bodyPr/>
          <a:lstStyle>
            <a:lvl1pPr>
              <a:defRPr/>
            </a:lvl1pPr>
          </a:lstStyle>
          <a:p>
            <a:pPr>
              <a:defRPr/>
            </a:pPr>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83C1041-EF95-4C1F-8294-BA9BE1EA9EC4}" type="datetimeFigureOut">
              <a:rPr lang="en-US" smtClean="0"/>
              <a:pPr/>
              <a:t>6/26/2011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99512B-B797-490E-B3E8-07B46286F67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solidFill>
                  <a:srgbClr val="FF0000"/>
                </a:solidFill>
              </a:rPr>
              <a:t>PROM AND PPROM</a:t>
            </a:r>
            <a:endParaRPr lang="en-US" dirty="0">
              <a:solidFill>
                <a:srgbClr val="FF0000"/>
              </a:solidFill>
            </a:endParaRPr>
          </a:p>
        </p:txBody>
      </p:sp>
      <p:sp>
        <p:nvSpPr>
          <p:cNvPr id="4" name="Subtitle 2"/>
          <p:cNvSpPr>
            <a:spLocks noGrp="1"/>
          </p:cNvSpPr>
          <p:nvPr>
            <p:ph type="subTitle" idx="1"/>
          </p:nvPr>
        </p:nvSpPr>
        <p:spPr/>
        <p:txBody>
          <a:bodyPr>
            <a:normAutofit fontScale="92500" lnSpcReduction="10000"/>
          </a:bodyPr>
          <a:lstStyle/>
          <a:p>
            <a:pPr algn="ctr"/>
            <a:r>
              <a:rPr lang="en-US" dirty="0" smtClean="0">
                <a:solidFill>
                  <a:srgbClr val="7030A0"/>
                </a:solidFill>
              </a:rPr>
              <a:t>By</a:t>
            </a:r>
          </a:p>
          <a:p>
            <a:pPr algn="ctr"/>
            <a:r>
              <a:rPr lang="en-US" dirty="0" err="1" smtClean="0">
                <a:solidFill>
                  <a:srgbClr val="7030A0"/>
                </a:solidFill>
              </a:rPr>
              <a:t>Allam</a:t>
            </a:r>
            <a:r>
              <a:rPr lang="en-US" dirty="0" smtClean="0">
                <a:solidFill>
                  <a:srgbClr val="7030A0"/>
                </a:solidFill>
              </a:rPr>
              <a:t> M. </a:t>
            </a:r>
            <a:r>
              <a:rPr lang="en-US" dirty="0" err="1" smtClean="0">
                <a:solidFill>
                  <a:srgbClr val="7030A0"/>
                </a:solidFill>
              </a:rPr>
              <a:t>Abdelmonem</a:t>
            </a:r>
            <a:r>
              <a:rPr lang="en-US" dirty="0" smtClean="0">
                <a:solidFill>
                  <a:srgbClr val="7030A0"/>
                </a:solidFill>
              </a:rPr>
              <a:t>, M.D</a:t>
            </a:r>
          </a:p>
          <a:p>
            <a:pPr algn="ctr"/>
            <a:r>
              <a:rPr lang="en-US" dirty="0" smtClean="0">
                <a:solidFill>
                  <a:srgbClr val="7030A0"/>
                </a:solidFill>
              </a:rPr>
              <a:t>Professor &amp; Head of Ob/</a:t>
            </a:r>
            <a:r>
              <a:rPr lang="en-US" dirty="0" err="1" smtClean="0">
                <a:solidFill>
                  <a:srgbClr val="7030A0"/>
                </a:solidFill>
              </a:rPr>
              <a:t>Gyn</a:t>
            </a:r>
            <a:r>
              <a:rPr lang="en-US" dirty="0" smtClean="0">
                <a:solidFill>
                  <a:srgbClr val="7030A0"/>
                </a:solidFill>
              </a:rPr>
              <a:t> </a:t>
            </a:r>
            <a:r>
              <a:rPr lang="en-US" dirty="0" err="1" smtClean="0">
                <a:solidFill>
                  <a:srgbClr val="7030A0"/>
                </a:solidFill>
              </a:rPr>
              <a:t>Dpt</a:t>
            </a:r>
            <a:endParaRPr lang="en-US" dirty="0" smtClean="0">
              <a:solidFill>
                <a:srgbClr val="7030A0"/>
              </a:solidFill>
            </a:endParaRPr>
          </a:p>
          <a:p>
            <a:pPr algn="ctr"/>
            <a:r>
              <a:rPr lang="en-US" dirty="0" err="1" smtClean="0">
                <a:solidFill>
                  <a:srgbClr val="7030A0"/>
                </a:solidFill>
              </a:rPr>
              <a:t>Sohag</a:t>
            </a:r>
            <a:r>
              <a:rPr lang="en-US" dirty="0" smtClean="0">
                <a:solidFill>
                  <a:srgbClr val="7030A0"/>
                </a:solidFill>
              </a:rPr>
              <a:t> University, 2020</a:t>
            </a:r>
            <a:endParaRPr lang="en-US" dirty="0">
              <a:solidFill>
                <a:srgbClr val="7030A0"/>
              </a:solidFill>
            </a:endParaRPr>
          </a:p>
        </p:txBody>
      </p:sp>
    </p:spTree>
  </p:cSld>
  <p:clrMapOvr>
    <a:masterClrMapping/>
  </p:clrMapOvr>
  <p:transition>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457200" y="0"/>
            <a:ext cx="8229600" cy="1143000"/>
          </a:xfrm>
        </p:spPr>
        <p:txBody>
          <a:bodyPr vert="horz" lIns="80298" tIns="40149" rIns="80298" bIns="40149" rtlCol="0" anchor="ctr">
            <a:normAutofit/>
          </a:bodyPr>
          <a:lstStyle/>
          <a:p>
            <a:pPr algn="ctr"/>
            <a:r>
              <a:rPr lang="en-US" sz="4400" b="1" i="1" dirty="0" smtClean="0">
                <a:solidFill>
                  <a:srgbClr val="7030A0"/>
                </a:solidFill>
              </a:rPr>
              <a:t>Objectives</a:t>
            </a:r>
            <a:endParaRPr lang="en-US" sz="4400" b="1" i="1" dirty="0">
              <a:solidFill>
                <a:srgbClr val="7030A0"/>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3" name="TextBox 2"/>
          <p:cNvSpPr txBox="1"/>
          <p:nvPr/>
        </p:nvSpPr>
        <p:spPr>
          <a:xfrm>
            <a:off x="0" y="914400"/>
            <a:ext cx="9144000" cy="6097054"/>
          </a:xfrm>
          <a:prstGeom prst="rect">
            <a:avLst/>
          </a:prstGeom>
          <a:noFill/>
        </p:spPr>
        <p:txBody>
          <a:bodyPr wrap="square" lIns="64008" tIns="32004" rIns="64008" bIns="32004" rtlCol="0">
            <a:spAutoFit/>
          </a:bodyPr>
          <a:lstStyle/>
          <a:p>
            <a:pPr marL="240030" indent="-240030" algn="just">
              <a:buFont typeface="Wingdings" pitchFamily="2" charset="2"/>
              <a:buChar char="q"/>
            </a:pPr>
            <a:r>
              <a:rPr lang="en-GB" sz="2800" dirty="0" smtClean="0">
                <a:solidFill>
                  <a:srgbClr val="0070C0"/>
                </a:solidFill>
              </a:rPr>
              <a:t>Define </a:t>
            </a:r>
            <a:r>
              <a:rPr lang="en-GB" sz="2800" dirty="0">
                <a:solidFill>
                  <a:srgbClr val="0070C0"/>
                </a:solidFill>
              </a:rPr>
              <a:t>premature rupture of the membranes (PROM) and preterm PROM (PPROM</a:t>
            </a:r>
            <a:r>
              <a:rPr lang="en-GB" sz="2800" dirty="0" smtClean="0">
                <a:solidFill>
                  <a:srgbClr val="0070C0"/>
                </a:solidFill>
              </a:rPr>
              <a:t>).</a:t>
            </a:r>
          </a:p>
          <a:p>
            <a:pPr marL="240030" indent="-240030" algn="just">
              <a:buFont typeface="Wingdings" pitchFamily="2" charset="2"/>
              <a:buChar char="q"/>
            </a:pPr>
            <a:r>
              <a:rPr lang="en-GB" sz="2800" dirty="0" smtClean="0">
                <a:solidFill>
                  <a:srgbClr val="0070C0"/>
                </a:solidFill>
              </a:rPr>
              <a:t>Describe </a:t>
            </a:r>
            <a:r>
              <a:rPr lang="en-GB" sz="2800" dirty="0">
                <a:solidFill>
                  <a:srgbClr val="0070C0"/>
                </a:solidFill>
              </a:rPr>
              <a:t>clinical presentation of patients </a:t>
            </a:r>
            <a:r>
              <a:rPr lang="en-GB" sz="2800" dirty="0" smtClean="0">
                <a:solidFill>
                  <a:srgbClr val="0070C0"/>
                </a:solidFill>
              </a:rPr>
              <a:t>with PROM.</a:t>
            </a:r>
          </a:p>
          <a:p>
            <a:pPr marL="240030" indent="-240030" algn="just">
              <a:buFont typeface="Wingdings" pitchFamily="2" charset="2"/>
              <a:buChar char="q"/>
            </a:pPr>
            <a:r>
              <a:rPr lang="en-US" sz="2800" dirty="0">
                <a:solidFill>
                  <a:srgbClr val="0070C0"/>
                </a:solidFill>
              </a:rPr>
              <a:t>List the diagnostic tests to confirm PROM</a:t>
            </a:r>
            <a:r>
              <a:rPr lang="en-US" sz="2800" dirty="0" smtClean="0">
                <a:solidFill>
                  <a:srgbClr val="0070C0"/>
                </a:solidFill>
              </a:rPr>
              <a:t>.</a:t>
            </a:r>
          </a:p>
          <a:p>
            <a:pPr marL="240030" indent="-240030" algn="just">
              <a:buFont typeface="Wingdings" pitchFamily="2" charset="2"/>
              <a:buChar char="q"/>
            </a:pPr>
            <a:r>
              <a:rPr lang="en-US" sz="2800" dirty="0">
                <a:solidFill>
                  <a:srgbClr val="0070C0"/>
                </a:solidFill>
              </a:rPr>
              <a:t>Describe the etiology and risk factors for PROM</a:t>
            </a:r>
            <a:r>
              <a:rPr lang="en-US" sz="2800" dirty="0" smtClean="0">
                <a:solidFill>
                  <a:srgbClr val="0070C0"/>
                </a:solidFill>
              </a:rPr>
              <a:t>.</a:t>
            </a:r>
          </a:p>
          <a:p>
            <a:pPr marL="240030" indent="-240030" algn="just">
              <a:buFont typeface="Wingdings" pitchFamily="2" charset="2"/>
              <a:buChar char="q"/>
            </a:pPr>
            <a:r>
              <a:rPr lang="en-US" sz="2800" dirty="0">
                <a:solidFill>
                  <a:srgbClr val="0070C0"/>
                </a:solidFill>
              </a:rPr>
              <a:t>Compare the risks and benefits of conservative expectant management and immediate delivery</a:t>
            </a:r>
            <a:r>
              <a:rPr lang="en-US" sz="2800" dirty="0" smtClean="0">
                <a:solidFill>
                  <a:srgbClr val="0070C0"/>
                </a:solidFill>
              </a:rPr>
              <a:t>.</a:t>
            </a:r>
          </a:p>
          <a:p>
            <a:pPr marL="240030" indent="-240030" algn="just">
              <a:buFont typeface="Wingdings" pitchFamily="2" charset="2"/>
              <a:buChar char="q"/>
            </a:pPr>
            <a:r>
              <a:rPr lang="en-US" sz="2800" dirty="0">
                <a:solidFill>
                  <a:srgbClr val="0070C0"/>
                </a:solidFill>
              </a:rPr>
              <a:t>Describe the methods used for maternal and fetal monitoring during expectant management</a:t>
            </a:r>
            <a:r>
              <a:rPr lang="en-US" sz="2800" dirty="0" smtClean="0">
                <a:solidFill>
                  <a:srgbClr val="0070C0"/>
                </a:solidFill>
              </a:rPr>
              <a:t>.</a:t>
            </a:r>
          </a:p>
          <a:p>
            <a:pPr marL="240030" indent="-240030" algn="just">
              <a:buFont typeface="Wingdings" pitchFamily="2" charset="2"/>
              <a:buChar char="q"/>
            </a:pPr>
            <a:r>
              <a:rPr lang="en-US" sz="2800" dirty="0">
                <a:solidFill>
                  <a:srgbClr val="0070C0"/>
                </a:solidFill>
              </a:rPr>
              <a:t>Discuss the drugs used in the management of PPROM in terms of indications, contraindications and side effects (antibiotics, tocolytics, and glucocorticoids</a:t>
            </a:r>
            <a:r>
              <a:rPr lang="en-US" sz="2800" dirty="0" smtClean="0">
                <a:solidFill>
                  <a:srgbClr val="0070C0"/>
                </a:solidFill>
              </a:rPr>
              <a:t>).</a:t>
            </a:r>
          </a:p>
          <a:p>
            <a:pPr marL="240030" indent="-240030" algn="just">
              <a:buFont typeface="Wingdings" pitchFamily="2" charset="2"/>
              <a:buChar char="q"/>
            </a:pPr>
            <a:r>
              <a:rPr lang="en-US" sz="2800" dirty="0" smtClean="0">
                <a:solidFill>
                  <a:srgbClr val="0070C0"/>
                </a:solidFill>
              </a:rPr>
              <a:t>  Describe </a:t>
            </a:r>
            <a:r>
              <a:rPr lang="en-US" sz="2800" dirty="0">
                <a:solidFill>
                  <a:srgbClr val="0070C0"/>
                </a:solidFill>
              </a:rPr>
              <a:t>the management of chorioamnionitis.</a:t>
            </a:r>
            <a:endParaRPr lang="en-US" sz="2800" dirty="0" smtClean="0">
              <a:solidFill>
                <a:srgbClr val="0070C0"/>
              </a:solidFill>
            </a:endParaRPr>
          </a:p>
          <a:p>
            <a:pPr marL="240030" indent="-240030" algn="just">
              <a:buFont typeface="Wingdings" pitchFamily="2" charset="2"/>
              <a:buChar char="q"/>
            </a:pPr>
            <a:endParaRPr lang="en-GB" sz="2800" dirty="0"/>
          </a:p>
        </p:txBody>
      </p:sp>
    </p:spTree>
    <p:extLst>
      <p:ext uri="{BB962C8B-B14F-4D97-AF65-F5344CB8AC3E}">
        <p14:creationId xmlns="" xmlns:p14="http://schemas.microsoft.com/office/powerpoint/2010/main" val="3529671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228600"/>
            <a:ext cx="9144000" cy="6858000"/>
          </a:xfrm>
        </p:spPr>
      </p:pic>
      <p:sp>
        <p:nvSpPr>
          <p:cNvPr id="2" name="Title 1"/>
          <p:cNvSpPr>
            <a:spLocks noGrp="1"/>
          </p:cNvSpPr>
          <p:nvPr>
            <p:ph type="title"/>
          </p:nvPr>
        </p:nvSpPr>
        <p:spPr>
          <a:xfrm>
            <a:off x="609600" y="-228600"/>
            <a:ext cx="8229600" cy="1143000"/>
          </a:xfrm>
        </p:spPr>
        <p:txBody>
          <a:bodyPr tIns="32004"/>
          <a:lstStyle/>
          <a:p>
            <a:pPr algn="ctr"/>
            <a:r>
              <a:rPr lang="en-US" b="1" i="1" dirty="0" smtClean="0">
                <a:solidFill>
                  <a:srgbClr val="7030A0"/>
                </a:solidFill>
              </a:rPr>
              <a:t>Introduction</a:t>
            </a:r>
            <a:r>
              <a:rPr lang="en-US" b="1" i="1" dirty="0" smtClean="0">
                <a:solidFill>
                  <a:schemeClr val="accent2">
                    <a:lumMod val="50000"/>
                  </a:schemeClr>
                </a:solidFill>
              </a:rPr>
              <a:t> </a:t>
            </a:r>
            <a:endParaRPr lang="en-US" b="1" i="1" dirty="0">
              <a:solidFill>
                <a:schemeClr val="accent2">
                  <a:lumMod val="50000"/>
                </a:schemeClr>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8" name="TextBox 7"/>
          <p:cNvSpPr txBox="1"/>
          <p:nvPr/>
        </p:nvSpPr>
        <p:spPr>
          <a:xfrm>
            <a:off x="660400" y="1828800"/>
            <a:ext cx="8128000" cy="341632"/>
          </a:xfrm>
          <a:prstGeom prst="rect">
            <a:avLst/>
          </a:prstGeom>
          <a:noFill/>
        </p:spPr>
        <p:txBody>
          <a:bodyPr wrap="square" lIns="64008" tIns="32004" rIns="64008" bIns="32004" rtlCol="0">
            <a:spAutoFit/>
          </a:bodyPr>
          <a:lstStyle/>
          <a:p>
            <a:pPr marL="240030" indent="-240030">
              <a:buFont typeface="Arial" panose="020B0604020202020204" pitchFamily="34" charset="0"/>
              <a:buChar char="•"/>
            </a:pPr>
            <a:endParaRPr lang="en-GB" dirty="0"/>
          </a:p>
        </p:txBody>
      </p:sp>
      <p:sp>
        <p:nvSpPr>
          <p:cNvPr id="9" name="TextBox 8"/>
          <p:cNvSpPr txBox="1"/>
          <p:nvPr/>
        </p:nvSpPr>
        <p:spPr>
          <a:xfrm>
            <a:off x="762000" y="1943100"/>
            <a:ext cx="8128000" cy="341632"/>
          </a:xfrm>
          <a:prstGeom prst="rect">
            <a:avLst/>
          </a:prstGeom>
          <a:noFill/>
        </p:spPr>
        <p:txBody>
          <a:bodyPr wrap="square" lIns="64008" tIns="32004" rIns="64008" bIns="32004" rtlCol="0">
            <a:spAutoFit/>
          </a:bodyPr>
          <a:lstStyle/>
          <a:p>
            <a:pPr marL="240030" indent="-240030">
              <a:buFont typeface="Arial" panose="020B0604020202020204" pitchFamily="34" charset="0"/>
              <a:buChar char="•"/>
            </a:pPr>
            <a:endParaRPr lang="en-GB" dirty="0"/>
          </a:p>
        </p:txBody>
      </p:sp>
      <p:sp>
        <p:nvSpPr>
          <p:cNvPr id="11" name="Rectangle 10"/>
          <p:cNvSpPr/>
          <p:nvPr/>
        </p:nvSpPr>
        <p:spPr>
          <a:xfrm>
            <a:off x="0" y="838201"/>
            <a:ext cx="9144000" cy="5235279"/>
          </a:xfrm>
          <a:prstGeom prst="rect">
            <a:avLst/>
          </a:prstGeom>
        </p:spPr>
        <p:txBody>
          <a:bodyPr wrap="square" lIns="64008" tIns="32004" rIns="64008" bIns="32004">
            <a:spAutoFit/>
          </a:bodyPr>
          <a:lstStyle/>
          <a:p>
            <a:pPr marL="240030" indent="-240030" algn="just">
              <a:buFont typeface="Wingdings" pitchFamily="2" charset="2"/>
              <a:buChar char="q"/>
            </a:pPr>
            <a:r>
              <a:rPr lang="en-US" sz="2800" dirty="0" smtClean="0">
                <a:solidFill>
                  <a:srgbClr val="0070C0"/>
                </a:solidFill>
              </a:rPr>
              <a:t> Amniotic fluid starts to be continuously produced approximately 16 weeks gestation. it is primarily dependant on fetal urine production.</a:t>
            </a:r>
          </a:p>
          <a:p>
            <a:pPr marL="240030" indent="-240030" algn="just">
              <a:buFont typeface="Wingdings" pitchFamily="2" charset="2"/>
              <a:buChar char="q"/>
            </a:pPr>
            <a:r>
              <a:rPr lang="en-US" sz="2800" dirty="0" smtClean="0">
                <a:solidFill>
                  <a:srgbClr val="0070C0"/>
                </a:solidFill>
              </a:rPr>
              <a:t> Amniotic fluid allows for fetal movement and breathing which are important for fetal skeletal, lung and chest development.</a:t>
            </a:r>
          </a:p>
          <a:p>
            <a:pPr marL="240030" indent="-240030" algn="just">
              <a:buFont typeface="Wingdings" pitchFamily="2" charset="2"/>
              <a:buChar char="q"/>
            </a:pPr>
            <a:r>
              <a:rPr lang="en-US" sz="2800" dirty="0" smtClean="0">
                <a:solidFill>
                  <a:srgbClr val="0070C0"/>
                </a:solidFill>
              </a:rPr>
              <a:t> Decrease or absent amniotic fluid can lead to compression of the umbilical cord and decrease placental flow.</a:t>
            </a:r>
          </a:p>
          <a:p>
            <a:pPr marL="240030" indent="-240030" algn="just">
              <a:buFont typeface="Wingdings" pitchFamily="2" charset="2"/>
              <a:buChar char="q"/>
            </a:pPr>
            <a:r>
              <a:rPr lang="en-US" sz="2800" dirty="0" smtClean="0">
                <a:solidFill>
                  <a:srgbClr val="0070C0"/>
                </a:solidFill>
              </a:rPr>
              <a:t>Disruption of the fetal membranes leads to a loss of these protective effects and the developmental roles of        amniotic fluid.</a:t>
            </a:r>
            <a:endParaRPr lang="en-US" sz="2800" dirty="0">
              <a:solidFill>
                <a:srgbClr val="0070C0"/>
              </a:solidFill>
            </a:endParaRPr>
          </a:p>
        </p:txBody>
      </p:sp>
    </p:spTree>
    <p:extLst>
      <p:ext uri="{BB962C8B-B14F-4D97-AF65-F5344CB8AC3E}">
        <p14:creationId xmlns="" xmlns:p14="http://schemas.microsoft.com/office/powerpoint/2010/main" val="719300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533400"/>
            <a:ext cx="8229600" cy="609600"/>
          </a:xfrm>
        </p:spPr>
        <p:txBody>
          <a:bodyPr>
            <a:normAutofit fontScale="90000"/>
          </a:bodyPr>
          <a:lstStyle/>
          <a:p>
            <a:pPr algn="ctr" eaLnBrk="1" fontAlgn="auto" hangingPunct="1">
              <a:spcAft>
                <a:spcPts val="0"/>
              </a:spcAft>
              <a:defRPr/>
            </a:pPr>
            <a:r>
              <a:rPr lang="en-US" altLang="en-US" b="1" i="1" dirty="0" smtClean="0">
                <a:solidFill>
                  <a:srgbClr val="7030A0"/>
                </a:solidFill>
              </a:rPr>
              <a:t>Definitions</a:t>
            </a:r>
          </a:p>
        </p:txBody>
      </p:sp>
      <p:sp>
        <p:nvSpPr>
          <p:cNvPr id="21507" name="Rectangle 3"/>
          <p:cNvSpPr>
            <a:spLocks noGrp="1" noChangeArrowheads="1"/>
          </p:cNvSpPr>
          <p:nvPr>
            <p:ph idx="1"/>
          </p:nvPr>
        </p:nvSpPr>
        <p:spPr>
          <a:xfrm>
            <a:off x="457200" y="1676400"/>
            <a:ext cx="8229600" cy="5181600"/>
          </a:xfrm>
        </p:spPr>
        <p:txBody>
          <a:bodyPr>
            <a:noAutofit/>
          </a:bodyPr>
          <a:lstStyle/>
          <a:p>
            <a:pPr algn="just">
              <a:buFont typeface="Wingdings" pitchFamily="2" charset="2"/>
              <a:buChar char="q"/>
            </a:pPr>
            <a:r>
              <a:rPr lang="en-US" altLang="en-US" sz="2800" b="1" i="1" dirty="0" smtClean="0">
                <a:solidFill>
                  <a:srgbClr val="0070C0"/>
                </a:solidFill>
              </a:rPr>
              <a:t> Premature </a:t>
            </a:r>
            <a:r>
              <a:rPr lang="en-US" altLang="en-US" sz="2800" b="1" i="1" dirty="0" smtClean="0">
                <a:solidFill>
                  <a:srgbClr val="0070C0"/>
                </a:solidFill>
              </a:rPr>
              <a:t>ROM</a:t>
            </a:r>
            <a:r>
              <a:rPr lang="en-US" altLang="en-US" sz="2800" dirty="0" smtClean="0">
                <a:solidFill>
                  <a:srgbClr val="0070C0"/>
                </a:solidFill>
              </a:rPr>
              <a:t> (</a:t>
            </a:r>
            <a:r>
              <a:rPr lang="en-US" altLang="en-US" sz="2800" dirty="0" smtClean="0">
                <a:solidFill>
                  <a:srgbClr val="7030A0"/>
                </a:solidFill>
              </a:rPr>
              <a:t>PROM</a:t>
            </a:r>
            <a:r>
              <a:rPr lang="en-US" altLang="en-US" sz="2800" dirty="0" smtClean="0">
                <a:solidFill>
                  <a:srgbClr val="0070C0"/>
                </a:solidFill>
              </a:rPr>
              <a:t>) </a:t>
            </a:r>
            <a:r>
              <a:rPr lang="en-US" altLang="en-US" sz="2800" b="1" i="1" dirty="0" smtClean="0">
                <a:solidFill>
                  <a:srgbClr val="0070C0"/>
                </a:solidFill>
              </a:rPr>
              <a:t>: </a:t>
            </a:r>
            <a:r>
              <a:rPr lang="en-US" altLang="en-US" sz="2800" dirty="0" err="1" smtClean="0">
                <a:solidFill>
                  <a:srgbClr val="0070C0"/>
                </a:solidFill>
              </a:rPr>
              <a:t>Amniorrhexis</a:t>
            </a:r>
            <a:r>
              <a:rPr lang="en-US" altLang="en-US" sz="2800" dirty="0" smtClean="0">
                <a:solidFill>
                  <a:srgbClr val="0070C0"/>
                </a:solidFill>
              </a:rPr>
              <a:t> Prior to the onset of labor at any gestation</a:t>
            </a:r>
          </a:p>
          <a:p>
            <a:pPr algn="just">
              <a:buFont typeface="Wingdings" pitchFamily="2" charset="2"/>
              <a:buChar char="q"/>
            </a:pPr>
            <a:r>
              <a:rPr lang="en-US" altLang="en-US" sz="2800" b="1" i="1" dirty="0" smtClean="0">
                <a:solidFill>
                  <a:srgbClr val="0070C0"/>
                </a:solidFill>
              </a:rPr>
              <a:t> Preterm </a:t>
            </a:r>
            <a:r>
              <a:rPr lang="en-US" altLang="en-US" sz="2800" b="1" i="1" dirty="0" smtClean="0">
                <a:solidFill>
                  <a:srgbClr val="0070C0"/>
                </a:solidFill>
              </a:rPr>
              <a:t>ROM (</a:t>
            </a:r>
            <a:r>
              <a:rPr lang="en-US" altLang="en-US" sz="2800" dirty="0" smtClean="0">
                <a:solidFill>
                  <a:srgbClr val="7030A0"/>
                </a:solidFill>
              </a:rPr>
              <a:t>PPROM</a:t>
            </a:r>
            <a:r>
              <a:rPr lang="en-US" altLang="en-US" sz="2800" dirty="0" smtClean="0">
                <a:solidFill>
                  <a:srgbClr val="0070C0"/>
                </a:solidFill>
              </a:rPr>
              <a:t>)</a:t>
            </a:r>
            <a:r>
              <a:rPr lang="en-US" altLang="en-US" sz="2800" b="1" i="1" dirty="0" smtClean="0">
                <a:solidFill>
                  <a:srgbClr val="0070C0"/>
                </a:solidFill>
              </a:rPr>
              <a:t>:</a:t>
            </a:r>
            <a:r>
              <a:rPr lang="en-US" altLang="en-US" sz="2800" dirty="0" smtClean="0">
                <a:solidFill>
                  <a:srgbClr val="0070C0"/>
                </a:solidFill>
              </a:rPr>
              <a:t> PROM prior to 37 weeks gestation</a:t>
            </a:r>
          </a:p>
          <a:p>
            <a:pPr algn="just">
              <a:buFont typeface="Wingdings" pitchFamily="2" charset="2"/>
              <a:buChar char="q"/>
            </a:pPr>
            <a:r>
              <a:rPr lang="en-US" altLang="en-US" sz="2800" b="1" i="1" dirty="0" smtClean="0">
                <a:solidFill>
                  <a:srgbClr val="0070C0"/>
                </a:solidFill>
              </a:rPr>
              <a:t> Latency </a:t>
            </a:r>
            <a:r>
              <a:rPr lang="en-US" altLang="en-US" sz="2800" b="1" i="1" dirty="0" smtClean="0">
                <a:solidFill>
                  <a:srgbClr val="0070C0"/>
                </a:solidFill>
              </a:rPr>
              <a:t>Period</a:t>
            </a:r>
            <a:r>
              <a:rPr lang="en-US" altLang="en-US" sz="2800" dirty="0" smtClean="0">
                <a:solidFill>
                  <a:srgbClr val="0070C0"/>
                </a:solidFill>
              </a:rPr>
              <a:t>: time interval between ROM and onset of labor</a:t>
            </a:r>
          </a:p>
          <a:p>
            <a:pPr algn="just">
              <a:buFont typeface="Wingdings" pitchFamily="2" charset="2"/>
              <a:buChar char="q"/>
            </a:pPr>
            <a:r>
              <a:rPr lang="en-US" altLang="en-US" sz="2800" b="1" i="1" dirty="0" smtClean="0">
                <a:solidFill>
                  <a:srgbClr val="0070C0"/>
                </a:solidFill>
              </a:rPr>
              <a:t> Expectant </a:t>
            </a:r>
            <a:r>
              <a:rPr lang="en-US" altLang="en-US" sz="2800" b="1" i="1" dirty="0" smtClean="0">
                <a:solidFill>
                  <a:srgbClr val="0070C0"/>
                </a:solidFill>
              </a:rPr>
              <a:t>management</a:t>
            </a:r>
            <a:r>
              <a:rPr lang="en-US" altLang="en-US" sz="2800" dirty="0" smtClean="0">
                <a:solidFill>
                  <a:srgbClr val="0070C0"/>
                </a:solidFill>
              </a:rPr>
              <a:t>: management of patients with the goal of prolonging gestation (“watchful waiting” until delivery indication arises)</a:t>
            </a:r>
          </a:p>
          <a:p>
            <a:pPr algn="just" eaLnBrk="1" hangingPunct="1"/>
            <a:endParaRPr lang="en-US" altLang="en-US" sz="2800" b="1" i="1" dirty="0" smtClean="0">
              <a:solidFill>
                <a:srgbClr val="0070C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0" y="304800"/>
            <a:ext cx="8991600" cy="1143000"/>
          </a:xfrm>
        </p:spPr>
        <p:txBody>
          <a:bodyPr tIns="32004">
            <a:noAutofit/>
          </a:bodyPr>
          <a:lstStyle/>
          <a:p>
            <a:r>
              <a:rPr lang="en-GB" sz="2200" b="1" i="1" dirty="0" smtClean="0">
                <a:solidFill>
                  <a:schemeClr val="accent2">
                    <a:lumMod val="50000"/>
                  </a:schemeClr>
                </a:solidFill>
              </a:rPr>
              <a:t>Premature rupture of the membranes (PROM) and preterm PROM (PPROM)</a:t>
            </a:r>
            <a:r>
              <a:rPr lang="en-GB" sz="2000" i="1" dirty="0" smtClean="0">
                <a:solidFill>
                  <a:schemeClr val="accent2">
                    <a:lumMod val="50000"/>
                  </a:schemeClr>
                </a:solidFill>
              </a:rPr>
              <a:t/>
            </a:r>
            <a:br>
              <a:rPr lang="en-GB" sz="2000" i="1" dirty="0" smtClean="0">
                <a:solidFill>
                  <a:schemeClr val="accent2">
                    <a:lumMod val="50000"/>
                  </a:schemeClr>
                </a:solidFill>
              </a:rPr>
            </a:br>
            <a:endParaRPr lang="en-US" sz="2000" i="1" dirty="0">
              <a:solidFill>
                <a:schemeClr val="accent2">
                  <a:lumMod val="50000"/>
                </a:schemeClr>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TextBox 6"/>
          <p:cNvSpPr txBox="1"/>
          <p:nvPr/>
        </p:nvSpPr>
        <p:spPr>
          <a:xfrm>
            <a:off x="660400" y="1828800"/>
            <a:ext cx="8128000" cy="341632"/>
          </a:xfrm>
          <a:prstGeom prst="rect">
            <a:avLst/>
          </a:prstGeom>
          <a:noFill/>
        </p:spPr>
        <p:txBody>
          <a:bodyPr wrap="square" lIns="64008" tIns="32004" rIns="64008" bIns="32004" rtlCol="0">
            <a:spAutoFit/>
          </a:bodyPr>
          <a:lstStyle/>
          <a:p>
            <a:pPr marL="240030" indent="-240030">
              <a:buFont typeface="Arial" panose="020B0604020202020204" pitchFamily="34" charset="0"/>
              <a:buChar char="•"/>
            </a:pPr>
            <a:endParaRPr lang="en-GB" dirty="0"/>
          </a:p>
        </p:txBody>
      </p:sp>
      <p:graphicFrame>
        <p:nvGraphicFramePr>
          <p:cNvPr id="9" name="Diagram 8"/>
          <p:cNvGraphicFramePr/>
          <p:nvPr>
            <p:extLst>
              <p:ext uri="{D42A27DB-BD31-4B8C-83A1-F6EECF244321}">
                <p14:modId xmlns="" xmlns:p14="http://schemas.microsoft.com/office/powerpoint/2010/main" val="2544804773"/>
              </p:ext>
            </p:extLst>
          </p:nvPr>
        </p:nvGraphicFramePr>
        <p:xfrm>
          <a:off x="1371600" y="1028700"/>
          <a:ext cx="6096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685800" y="5486400"/>
            <a:ext cx="7696200" cy="987963"/>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lIns="64008" tIns="32004" rIns="64008" bIns="32004">
            <a:spAutoFit/>
          </a:bodyPr>
          <a:lstStyle/>
          <a:p>
            <a:r>
              <a:rPr lang="en-US" sz="2000" b="1" i="1" dirty="0" smtClean="0">
                <a:solidFill>
                  <a:schemeClr val="accent2">
                    <a:lumMod val="50000"/>
                  </a:schemeClr>
                </a:solidFill>
              </a:rPr>
              <a:t>labor is defined as progressive dilation and effacement of the cervix in response to regular uterine contractions that occurs at least every 5 minutes and last 30 to 60 seconds. </a:t>
            </a:r>
            <a:endParaRPr lang="en-US" sz="2000" b="1" i="1" dirty="0">
              <a:solidFill>
                <a:schemeClr val="accent2">
                  <a:lumMod val="50000"/>
                </a:schemeClr>
              </a:solidFill>
            </a:endParaRPr>
          </a:p>
        </p:txBody>
      </p:sp>
    </p:spTree>
    <p:extLst>
      <p:ext uri="{BB962C8B-B14F-4D97-AF65-F5344CB8AC3E}">
        <p14:creationId xmlns="" xmlns:p14="http://schemas.microsoft.com/office/powerpoint/2010/main" val="3114196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fontAlgn="auto" hangingPunct="1">
              <a:spcAft>
                <a:spcPts val="0"/>
              </a:spcAft>
              <a:defRPr/>
            </a:pPr>
            <a:r>
              <a:rPr lang="en-US" altLang="en-US" dirty="0" smtClean="0">
                <a:solidFill>
                  <a:srgbClr val="7030A0"/>
                </a:solidFill>
              </a:rPr>
              <a:t>Incidence-Preterm ROM</a:t>
            </a:r>
          </a:p>
        </p:txBody>
      </p:sp>
      <p:pic>
        <p:nvPicPr>
          <p:cNvPr id="23555" name="Picture 6" descr="anhydramnios"/>
          <p:cNvPicPr>
            <a:picLocks noGrp="1" noChangeAspect="1" noChangeArrowheads="1"/>
          </p:cNvPicPr>
          <p:nvPr>
            <p:ph sz="half" idx="1"/>
          </p:nvPr>
        </p:nvPicPr>
        <p:blipFill>
          <a:blip r:embed="rId3"/>
          <a:srcRect/>
          <a:stretch>
            <a:fillRect/>
          </a:stretch>
        </p:blipFill>
        <p:spPr>
          <a:xfrm>
            <a:off x="1066800" y="1981200"/>
            <a:ext cx="3040063" cy="4114800"/>
          </a:xfrm>
          <a:noFill/>
        </p:spPr>
      </p:pic>
      <p:sp>
        <p:nvSpPr>
          <p:cNvPr id="23556" name="Rectangle 5"/>
          <p:cNvSpPr>
            <a:spLocks noGrp="1" noChangeArrowheads="1"/>
          </p:cNvSpPr>
          <p:nvPr>
            <p:ph type="body" sz="half" idx="2"/>
          </p:nvPr>
        </p:nvSpPr>
        <p:spPr>
          <a:xfrm>
            <a:off x="4419600" y="1828800"/>
            <a:ext cx="3754438" cy="4114800"/>
          </a:xfrm>
        </p:spPr>
        <p:txBody>
          <a:bodyPr>
            <a:normAutofit/>
          </a:bodyPr>
          <a:lstStyle/>
          <a:p>
            <a:r>
              <a:rPr lang="en-US" sz="2800" dirty="0" smtClean="0">
                <a:solidFill>
                  <a:srgbClr val="0070C0"/>
                </a:solidFill>
              </a:rPr>
              <a:t>8 % of pregnancies for PROM</a:t>
            </a:r>
          </a:p>
          <a:p>
            <a:r>
              <a:rPr lang="en-US" sz="2800" dirty="0" smtClean="0">
                <a:solidFill>
                  <a:srgbClr val="0070C0"/>
                </a:solidFill>
              </a:rPr>
              <a:t>3 % for PPROM </a:t>
            </a:r>
            <a:endParaRPr lang="en-US" altLang="en-US" sz="2800" dirty="0" smtClean="0">
              <a:solidFill>
                <a:srgbClr val="0070C0"/>
              </a:solidFill>
            </a:endParaRPr>
          </a:p>
          <a:p>
            <a:pPr eaLnBrk="1" hangingPunct="1"/>
            <a:r>
              <a:rPr lang="en-US" altLang="en-US" sz="2800" dirty="0" smtClean="0">
                <a:solidFill>
                  <a:srgbClr val="0070C0"/>
                </a:solidFill>
              </a:rPr>
              <a:t>30-40% of Preterm births</a:t>
            </a:r>
          </a:p>
          <a:p>
            <a:pPr eaLnBrk="1" hangingPunct="1"/>
            <a:r>
              <a:rPr lang="en-US" altLang="en-US" sz="2800" dirty="0" smtClean="0">
                <a:solidFill>
                  <a:srgbClr val="0070C0"/>
                </a:solidFill>
              </a:rPr>
              <a:t>PPROM ~25% cases of all PROM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457200" y="381000"/>
            <a:ext cx="8229600" cy="362712"/>
          </a:xfrm>
        </p:spPr>
        <p:txBody>
          <a:bodyPr tIns="32004">
            <a:normAutofit fontScale="90000"/>
          </a:bodyPr>
          <a:lstStyle/>
          <a:p>
            <a:pPr algn="ctr"/>
            <a:r>
              <a:rPr lang="en-US" sz="3100" b="1" i="1" dirty="0" smtClean="0">
                <a:solidFill>
                  <a:srgbClr val="7030A0"/>
                </a:solidFill>
              </a:rPr>
              <a:t>The Etiology and risk factors for PROM</a:t>
            </a:r>
            <a:endParaRPr lang="en-US" sz="3100" b="1" i="1" dirty="0">
              <a:solidFill>
                <a:srgbClr val="7030A0"/>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Rectangle 6"/>
          <p:cNvSpPr/>
          <p:nvPr/>
        </p:nvSpPr>
        <p:spPr>
          <a:xfrm>
            <a:off x="0" y="762000"/>
            <a:ext cx="9144000" cy="5973943"/>
          </a:xfrm>
          <a:prstGeom prst="rect">
            <a:avLst/>
          </a:prstGeom>
        </p:spPr>
        <p:txBody>
          <a:bodyPr wrap="square" lIns="64008" tIns="32004" rIns="64008" bIns="32004">
            <a:spAutoFit/>
          </a:bodyPr>
          <a:lstStyle/>
          <a:p>
            <a:pPr algn="just">
              <a:buFont typeface="Arial" pitchFamily="34" charset="0"/>
              <a:buChar char="•"/>
            </a:pPr>
            <a:r>
              <a:rPr lang="en-US" sz="2400" dirty="0" smtClean="0">
                <a:solidFill>
                  <a:srgbClr val="0070C0"/>
                </a:solidFill>
              </a:rPr>
              <a:t> The etiology of PROM remains unclear.</a:t>
            </a:r>
          </a:p>
          <a:p>
            <a:pPr algn="just">
              <a:buFont typeface="Arial" pitchFamily="34" charset="0"/>
              <a:buChar char="•"/>
            </a:pPr>
            <a:r>
              <a:rPr lang="en-US" sz="2400" dirty="0" smtClean="0">
                <a:solidFill>
                  <a:srgbClr val="0070C0"/>
                </a:solidFill>
              </a:rPr>
              <a:t> The risk factors for PROM (anything that weakens the strength of the choreo amniotic membrane) including:</a:t>
            </a:r>
          </a:p>
          <a:p>
            <a:pPr lvl="1" algn="just">
              <a:buFont typeface="Wingdings" pitchFamily="2" charset="2"/>
              <a:buChar char="Ø"/>
            </a:pPr>
            <a:r>
              <a:rPr lang="en-US" sz="2400" dirty="0" smtClean="0">
                <a:solidFill>
                  <a:srgbClr val="0070C0"/>
                </a:solidFill>
              </a:rPr>
              <a:t> vaginal and cervical</a:t>
            </a:r>
            <a:r>
              <a:rPr lang="en-US" sz="2400" b="1" dirty="0" smtClean="0">
                <a:solidFill>
                  <a:srgbClr val="0070C0"/>
                </a:solidFill>
              </a:rPr>
              <a:t> </a:t>
            </a:r>
            <a:r>
              <a:rPr lang="en-US" sz="2400" dirty="0" smtClean="0">
                <a:solidFill>
                  <a:srgbClr val="0070C0"/>
                </a:solidFill>
              </a:rPr>
              <a:t>infections</a:t>
            </a:r>
            <a:r>
              <a:rPr lang="en-US" sz="2400" b="1" dirty="0" smtClean="0">
                <a:solidFill>
                  <a:srgbClr val="0070C0"/>
                </a:solidFill>
              </a:rPr>
              <a:t> </a:t>
            </a:r>
            <a:r>
              <a:rPr lang="en-US" sz="2400" dirty="0" smtClean="0">
                <a:solidFill>
                  <a:srgbClr val="0070C0"/>
                </a:solidFill>
              </a:rPr>
              <a:t>(An ascending infection from the vagina will weaken these membranes so sexually transmitted infections and other lower genital tract infections such as bacterial vaginosis play a role as risk factors).</a:t>
            </a:r>
          </a:p>
          <a:p>
            <a:pPr lvl="1" algn="just">
              <a:buFont typeface="Wingdings" pitchFamily="2" charset="2"/>
              <a:buChar char="Ø"/>
            </a:pPr>
            <a:r>
              <a:rPr lang="en-US" sz="2400" dirty="0" smtClean="0">
                <a:solidFill>
                  <a:srgbClr val="0070C0"/>
                </a:solidFill>
              </a:rPr>
              <a:t> A short cervix or an incompetent cervix. </a:t>
            </a:r>
          </a:p>
          <a:p>
            <a:pPr algn="just">
              <a:buFont typeface="Arial" pitchFamily="34" charset="0"/>
              <a:buChar char="•"/>
            </a:pPr>
            <a:r>
              <a:rPr lang="en-US" sz="2400" dirty="0" smtClean="0">
                <a:solidFill>
                  <a:srgbClr val="0070C0"/>
                </a:solidFill>
              </a:rPr>
              <a:t> The risk for PROM is doubled for women who smoke.</a:t>
            </a:r>
          </a:p>
          <a:p>
            <a:pPr algn="just">
              <a:buFont typeface="Arial" pitchFamily="34" charset="0"/>
              <a:buChar char="•"/>
            </a:pPr>
            <a:r>
              <a:rPr lang="en-US" sz="2400" dirty="0" smtClean="0">
                <a:solidFill>
                  <a:srgbClr val="0070C0"/>
                </a:solidFill>
              </a:rPr>
              <a:t> A history of prior PROM. </a:t>
            </a:r>
          </a:p>
          <a:p>
            <a:pPr algn="just">
              <a:buFont typeface="Arial" pitchFamily="34" charset="0"/>
              <a:buChar char="•"/>
            </a:pPr>
            <a:r>
              <a:rPr lang="en-US" sz="2400" dirty="0" smtClean="0">
                <a:solidFill>
                  <a:srgbClr val="0070C0"/>
                </a:solidFill>
              </a:rPr>
              <a:t> Abnormal membrane physiology.</a:t>
            </a:r>
          </a:p>
          <a:p>
            <a:pPr algn="just">
              <a:buFont typeface="Arial" pitchFamily="34" charset="0"/>
              <a:buChar char="•"/>
            </a:pPr>
            <a:r>
              <a:rPr lang="en-US" sz="2400" dirty="0" smtClean="0">
                <a:solidFill>
                  <a:srgbClr val="0070C0"/>
                </a:solidFill>
              </a:rPr>
              <a:t> Polyhydraminios and multiple gestations will basically descend the choreo amniotic membranes. </a:t>
            </a:r>
          </a:p>
          <a:p>
            <a:pPr algn="just">
              <a:buFont typeface="Arial" pitchFamily="34" charset="0"/>
              <a:buChar char="•"/>
            </a:pPr>
            <a:r>
              <a:rPr lang="en-US" sz="2400" dirty="0" smtClean="0">
                <a:solidFill>
                  <a:srgbClr val="0070C0"/>
                </a:solidFill>
              </a:rPr>
              <a:t> Other risk factors are similar risk factors for preterm delivery including a prior preterm delivery, bleeding during pregnancy, low socioeconomic status and low body mass index.</a:t>
            </a:r>
            <a:endParaRPr lang="en-US" sz="2400" dirty="0">
              <a:solidFill>
                <a:srgbClr val="0070C0"/>
              </a:solidFill>
            </a:endParaRPr>
          </a:p>
        </p:txBody>
      </p:sp>
    </p:spTree>
    <p:extLst>
      <p:ext uri="{BB962C8B-B14F-4D97-AF65-F5344CB8AC3E}">
        <p14:creationId xmlns="" xmlns:p14="http://schemas.microsoft.com/office/powerpoint/2010/main" val="2024737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990600"/>
          </a:xfrm>
        </p:spPr>
        <p:txBody>
          <a:bodyPr>
            <a:normAutofit/>
          </a:bodyPr>
          <a:lstStyle/>
          <a:p>
            <a:pPr algn="ctr" eaLnBrk="1" fontAlgn="auto" hangingPunct="1">
              <a:spcAft>
                <a:spcPts val="0"/>
              </a:spcAft>
              <a:defRPr/>
            </a:pPr>
            <a:r>
              <a:rPr lang="en-US" altLang="en-US" dirty="0" smtClean="0"/>
              <a:t>Risk Factors</a:t>
            </a:r>
          </a:p>
        </p:txBody>
      </p:sp>
      <p:sp>
        <p:nvSpPr>
          <p:cNvPr id="24579" name="Rectangle 4"/>
          <p:cNvSpPr>
            <a:spLocks noGrp="1" noChangeArrowheads="1"/>
          </p:cNvSpPr>
          <p:nvPr>
            <p:ph sz="half" idx="1"/>
          </p:nvPr>
        </p:nvSpPr>
        <p:spPr>
          <a:xfrm>
            <a:off x="0" y="1295400"/>
            <a:ext cx="4572000" cy="5105400"/>
          </a:xfrm>
        </p:spPr>
        <p:txBody>
          <a:bodyPr>
            <a:normAutofit/>
          </a:bodyPr>
          <a:lstStyle/>
          <a:p>
            <a:pPr eaLnBrk="1" hangingPunct="1">
              <a:lnSpc>
                <a:spcPct val="90000"/>
              </a:lnSpc>
            </a:pPr>
            <a:r>
              <a:rPr lang="en-US" altLang="en-US" sz="2800" dirty="0" err="1" smtClean="0">
                <a:solidFill>
                  <a:srgbClr val="0070C0"/>
                </a:solidFill>
              </a:rPr>
              <a:t>Chorioamnionitis</a:t>
            </a:r>
            <a:endParaRPr lang="en-US" altLang="en-US" sz="2800" dirty="0" smtClean="0">
              <a:solidFill>
                <a:srgbClr val="0070C0"/>
              </a:solidFill>
            </a:endParaRPr>
          </a:p>
          <a:p>
            <a:pPr eaLnBrk="1" hangingPunct="1">
              <a:lnSpc>
                <a:spcPct val="90000"/>
              </a:lnSpc>
            </a:pPr>
            <a:r>
              <a:rPr lang="en-US" altLang="en-US" sz="2800" dirty="0" smtClean="0">
                <a:solidFill>
                  <a:srgbClr val="0070C0"/>
                </a:solidFill>
              </a:rPr>
              <a:t>Vaginal infections</a:t>
            </a:r>
          </a:p>
          <a:p>
            <a:pPr marL="342900" indent="-342900">
              <a:buFont typeface="Wingdings" pitchFamily="2" charset="2"/>
              <a:buChar char="§"/>
            </a:pPr>
            <a:r>
              <a:rPr lang="en-US" altLang="en-US" sz="2800" dirty="0" smtClean="0">
                <a:solidFill>
                  <a:srgbClr val="0070C0"/>
                </a:solidFill>
              </a:rPr>
              <a:t>Cervical abnormalities : </a:t>
            </a:r>
            <a:r>
              <a:rPr lang="en-GB" sz="2800" dirty="0" smtClean="0">
                <a:solidFill>
                  <a:srgbClr val="0070C0"/>
                </a:solidFill>
              </a:rPr>
              <a:t>cervical insufficiency, cervical </a:t>
            </a:r>
            <a:r>
              <a:rPr lang="en-GB" sz="2800" dirty="0" err="1" smtClean="0">
                <a:solidFill>
                  <a:srgbClr val="0070C0"/>
                </a:solidFill>
              </a:rPr>
              <a:t>conization</a:t>
            </a:r>
            <a:r>
              <a:rPr lang="en-GB" sz="2800" dirty="0" smtClean="0">
                <a:solidFill>
                  <a:srgbClr val="0070C0"/>
                </a:solidFill>
              </a:rPr>
              <a:t>.</a:t>
            </a:r>
            <a:endParaRPr lang="en-US" altLang="en-US" sz="2800" dirty="0" smtClean="0">
              <a:solidFill>
                <a:srgbClr val="0070C0"/>
              </a:solidFill>
            </a:endParaRPr>
          </a:p>
          <a:p>
            <a:pPr eaLnBrk="1" hangingPunct="1">
              <a:lnSpc>
                <a:spcPct val="90000"/>
              </a:lnSpc>
            </a:pPr>
            <a:r>
              <a:rPr lang="en-US" altLang="en-US" sz="2800" dirty="0" smtClean="0">
                <a:solidFill>
                  <a:srgbClr val="0070C0"/>
                </a:solidFill>
              </a:rPr>
              <a:t>Vascular pathology (incl. </a:t>
            </a:r>
            <a:r>
              <a:rPr lang="en-US" altLang="en-US" sz="2800" dirty="0" err="1" smtClean="0">
                <a:solidFill>
                  <a:srgbClr val="0070C0"/>
                </a:solidFill>
              </a:rPr>
              <a:t>abruptio</a:t>
            </a:r>
            <a:r>
              <a:rPr lang="en-US" altLang="en-US" sz="2800" dirty="0" smtClean="0">
                <a:solidFill>
                  <a:srgbClr val="0070C0"/>
                </a:solidFill>
              </a:rPr>
              <a:t>)</a:t>
            </a:r>
          </a:p>
          <a:p>
            <a:pPr eaLnBrk="1" hangingPunct="1">
              <a:lnSpc>
                <a:spcPct val="90000"/>
              </a:lnSpc>
            </a:pPr>
            <a:r>
              <a:rPr lang="en-US" altLang="en-US" sz="2800" dirty="0" smtClean="0">
                <a:solidFill>
                  <a:srgbClr val="0070C0"/>
                </a:solidFill>
              </a:rPr>
              <a:t>Smoking</a:t>
            </a:r>
          </a:p>
          <a:p>
            <a:pPr eaLnBrk="1" hangingPunct="1">
              <a:lnSpc>
                <a:spcPct val="90000"/>
              </a:lnSpc>
            </a:pPr>
            <a:r>
              <a:rPr lang="en-US" altLang="en-US" sz="2800" dirty="0" smtClean="0">
                <a:solidFill>
                  <a:srgbClr val="0070C0"/>
                </a:solidFill>
              </a:rPr>
              <a:t>1</a:t>
            </a:r>
            <a:r>
              <a:rPr lang="en-US" altLang="en-US" sz="2800" baseline="30000" dirty="0" smtClean="0">
                <a:solidFill>
                  <a:srgbClr val="0070C0"/>
                </a:solidFill>
              </a:rPr>
              <a:t>st</a:t>
            </a:r>
            <a:r>
              <a:rPr lang="en-US" altLang="en-US" sz="2800" dirty="0" smtClean="0">
                <a:solidFill>
                  <a:srgbClr val="0070C0"/>
                </a:solidFill>
              </a:rPr>
              <a:t>, 2</a:t>
            </a:r>
            <a:r>
              <a:rPr lang="en-US" altLang="en-US" sz="2800" baseline="30000" dirty="0" smtClean="0">
                <a:solidFill>
                  <a:srgbClr val="0070C0"/>
                </a:solidFill>
              </a:rPr>
              <a:t>nd</a:t>
            </a:r>
            <a:r>
              <a:rPr lang="en-US" altLang="en-US" sz="2800" dirty="0" smtClean="0">
                <a:solidFill>
                  <a:srgbClr val="0070C0"/>
                </a:solidFill>
              </a:rPr>
              <a:t>, 3</a:t>
            </a:r>
            <a:r>
              <a:rPr lang="en-US" altLang="en-US" sz="2800" baseline="30000" dirty="0" smtClean="0">
                <a:solidFill>
                  <a:srgbClr val="0070C0"/>
                </a:solidFill>
              </a:rPr>
              <a:t>rd</a:t>
            </a:r>
            <a:r>
              <a:rPr lang="en-US" altLang="en-US" sz="2800" dirty="0" smtClean="0">
                <a:solidFill>
                  <a:srgbClr val="0070C0"/>
                </a:solidFill>
              </a:rPr>
              <a:t>, or multiple trimester bleeding</a:t>
            </a:r>
          </a:p>
          <a:p>
            <a:pPr>
              <a:lnSpc>
                <a:spcPct val="90000"/>
              </a:lnSpc>
            </a:pPr>
            <a:r>
              <a:rPr lang="en-GB" sz="2800" dirty="0" smtClean="0">
                <a:solidFill>
                  <a:srgbClr val="0070C0"/>
                </a:solidFill>
              </a:rPr>
              <a:t>Amniocentesis</a:t>
            </a:r>
          </a:p>
          <a:p>
            <a:pPr eaLnBrk="1" hangingPunct="1">
              <a:lnSpc>
                <a:spcPct val="90000"/>
              </a:lnSpc>
            </a:pPr>
            <a:endParaRPr lang="en-US" altLang="en-US" dirty="0" smtClean="0"/>
          </a:p>
        </p:txBody>
      </p:sp>
      <p:sp>
        <p:nvSpPr>
          <p:cNvPr id="24580" name="Rectangle 5"/>
          <p:cNvSpPr>
            <a:spLocks noGrp="1" noChangeArrowheads="1"/>
          </p:cNvSpPr>
          <p:nvPr>
            <p:ph sz="half" idx="2"/>
          </p:nvPr>
        </p:nvSpPr>
        <p:spPr>
          <a:xfrm>
            <a:off x="4495800" y="1295400"/>
            <a:ext cx="4648200" cy="5105400"/>
          </a:xfrm>
        </p:spPr>
        <p:txBody>
          <a:bodyPr>
            <a:noAutofit/>
          </a:bodyPr>
          <a:lstStyle/>
          <a:p>
            <a:pPr eaLnBrk="1" hangingPunct="1">
              <a:lnSpc>
                <a:spcPct val="90000"/>
              </a:lnSpc>
            </a:pPr>
            <a:r>
              <a:rPr lang="en-US" altLang="en-US" sz="2800" dirty="0" smtClean="0">
                <a:solidFill>
                  <a:srgbClr val="0070C0"/>
                </a:solidFill>
              </a:rPr>
              <a:t>Previous preterm delivery (PPROM)</a:t>
            </a:r>
          </a:p>
          <a:p>
            <a:pPr eaLnBrk="1" hangingPunct="1">
              <a:lnSpc>
                <a:spcPct val="90000"/>
              </a:lnSpc>
            </a:pPr>
            <a:r>
              <a:rPr lang="en-US" altLang="en-US" sz="2800" dirty="0" smtClean="0">
                <a:solidFill>
                  <a:srgbClr val="0070C0"/>
                </a:solidFill>
              </a:rPr>
              <a:t>AA ethnicity</a:t>
            </a:r>
          </a:p>
          <a:p>
            <a:pPr>
              <a:lnSpc>
                <a:spcPct val="90000"/>
              </a:lnSpc>
            </a:pPr>
            <a:r>
              <a:rPr lang="en-US" sz="2800" dirty="0" smtClean="0">
                <a:solidFill>
                  <a:srgbClr val="0070C0"/>
                </a:solidFill>
              </a:rPr>
              <a:t>Low BMI </a:t>
            </a:r>
            <a:endParaRPr lang="en-US" altLang="en-US" sz="2800" dirty="0" smtClean="0">
              <a:solidFill>
                <a:srgbClr val="0070C0"/>
              </a:solidFill>
            </a:endParaRPr>
          </a:p>
          <a:p>
            <a:pPr eaLnBrk="1" hangingPunct="1">
              <a:lnSpc>
                <a:spcPct val="90000"/>
              </a:lnSpc>
            </a:pPr>
            <a:r>
              <a:rPr lang="en-US" altLang="en-US" sz="2800" dirty="0" smtClean="0">
                <a:solidFill>
                  <a:srgbClr val="0070C0"/>
                </a:solidFill>
              </a:rPr>
              <a:t>Acquired or congenital connective tissue disorder</a:t>
            </a:r>
          </a:p>
          <a:p>
            <a:pPr eaLnBrk="1" hangingPunct="1">
              <a:lnSpc>
                <a:spcPct val="90000"/>
              </a:lnSpc>
            </a:pPr>
            <a:r>
              <a:rPr lang="en-US" altLang="en-US" sz="2800" dirty="0" smtClean="0">
                <a:solidFill>
                  <a:srgbClr val="0070C0"/>
                </a:solidFill>
              </a:rPr>
              <a:t>Nutritional deficiencies (</a:t>
            </a:r>
            <a:r>
              <a:rPr lang="en-US" altLang="en-US" sz="2800" dirty="0" err="1" smtClean="0">
                <a:solidFill>
                  <a:srgbClr val="0070C0"/>
                </a:solidFill>
              </a:rPr>
              <a:t>Vit.C</a:t>
            </a:r>
            <a:r>
              <a:rPr lang="en-US" altLang="en-US" sz="2800" dirty="0" smtClean="0">
                <a:solidFill>
                  <a:srgbClr val="0070C0"/>
                </a:solidFill>
              </a:rPr>
              <a:t>, copper, zinc)</a:t>
            </a:r>
          </a:p>
          <a:p>
            <a:pPr>
              <a:lnSpc>
                <a:spcPct val="90000"/>
              </a:lnSpc>
            </a:pPr>
            <a:r>
              <a:rPr lang="en-GB" sz="2800" dirty="0" smtClean="0">
                <a:solidFill>
                  <a:srgbClr val="0070C0"/>
                </a:solidFill>
              </a:rPr>
              <a:t>Low socioeconomic status</a:t>
            </a:r>
          </a:p>
          <a:p>
            <a:pPr>
              <a:lnSpc>
                <a:spcPct val="90000"/>
              </a:lnSpc>
            </a:pPr>
            <a:r>
              <a:rPr lang="en-GB" sz="2800" dirty="0" smtClean="0">
                <a:solidFill>
                  <a:srgbClr val="0070C0"/>
                </a:solidFill>
              </a:rPr>
              <a:t>Illicit drug use</a:t>
            </a:r>
          </a:p>
          <a:p>
            <a:pPr>
              <a:lnSpc>
                <a:spcPct val="90000"/>
              </a:lnSpc>
            </a:pPr>
            <a:r>
              <a:rPr lang="en-GB" sz="2800" dirty="0" smtClean="0">
                <a:solidFill>
                  <a:srgbClr val="0070C0"/>
                </a:solidFill>
              </a:rPr>
              <a:t>Pulmonary disease in pregnancy</a:t>
            </a:r>
            <a:endParaRPr lang="en-US" altLang="en-US" sz="2800" dirty="0" smtClean="0">
              <a:solidFill>
                <a:srgbClr val="0070C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8229600" cy="685800"/>
          </a:xfrm>
        </p:spPr>
        <p:txBody>
          <a:bodyPr>
            <a:normAutofit fontScale="90000"/>
          </a:bodyPr>
          <a:lstStyle/>
          <a:p>
            <a:pPr algn="ctr" eaLnBrk="1" fontAlgn="auto" hangingPunct="1">
              <a:spcAft>
                <a:spcPts val="0"/>
              </a:spcAft>
              <a:defRPr/>
            </a:pPr>
            <a:r>
              <a:rPr lang="en-US" altLang="en-US" dirty="0" smtClean="0"/>
              <a:t>Diagnosis</a:t>
            </a:r>
          </a:p>
        </p:txBody>
      </p:sp>
      <p:sp>
        <p:nvSpPr>
          <p:cNvPr id="26627" name="Rectangle 3"/>
          <p:cNvSpPr>
            <a:spLocks noGrp="1" noChangeArrowheads="1"/>
          </p:cNvSpPr>
          <p:nvPr>
            <p:ph idx="1"/>
          </p:nvPr>
        </p:nvSpPr>
        <p:spPr>
          <a:xfrm>
            <a:off x="0" y="838200"/>
            <a:ext cx="9144000" cy="6019800"/>
          </a:xfrm>
        </p:spPr>
        <p:txBody>
          <a:bodyPr>
            <a:normAutofit fontScale="92500" lnSpcReduction="20000"/>
          </a:bodyPr>
          <a:lstStyle/>
          <a:p>
            <a:pPr eaLnBrk="1" hangingPunct="1">
              <a:lnSpc>
                <a:spcPct val="80000"/>
              </a:lnSpc>
            </a:pPr>
            <a:r>
              <a:rPr lang="en-US" altLang="en-US" sz="3300" dirty="0" smtClean="0"/>
              <a:t>Clinical picture:</a:t>
            </a:r>
          </a:p>
          <a:p>
            <a:pPr marL="880110" lvl="1" indent="-514350">
              <a:buFont typeface="+mj-lt"/>
              <a:buAutoNum type="arabicParenR"/>
            </a:pPr>
            <a:r>
              <a:rPr lang="en-US" altLang="en-US" sz="2600" dirty="0" smtClean="0">
                <a:solidFill>
                  <a:srgbClr val="7030A0"/>
                </a:solidFill>
              </a:rPr>
              <a:t>Vaginal discharge</a:t>
            </a:r>
          </a:p>
          <a:p>
            <a:pPr marL="880110" lvl="1" indent="-514350">
              <a:buFont typeface="+mj-lt"/>
              <a:buAutoNum type="arabicParenR"/>
            </a:pPr>
            <a:r>
              <a:rPr lang="en-US" altLang="en-US" sz="2600" dirty="0" smtClean="0">
                <a:solidFill>
                  <a:srgbClr val="7030A0"/>
                </a:solidFill>
              </a:rPr>
              <a:t>Gush of fluid</a:t>
            </a:r>
          </a:p>
          <a:p>
            <a:pPr marL="880110" lvl="1" indent="-514350">
              <a:buFont typeface="+mj-lt"/>
              <a:buAutoNum type="arabicParenR"/>
            </a:pPr>
            <a:r>
              <a:rPr lang="en-US" altLang="en-US" sz="2600" dirty="0" smtClean="0">
                <a:solidFill>
                  <a:srgbClr val="7030A0"/>
                </a:solidFill>
              </a:rPr>
              <a:t>Leaking of fluid</a:t>
            </a:r>
          </a:p>
          <a:p>
            <a:pPr marL="880110" lvl="1" indent="-514350">
              <a:buFont typeface="+mj-lt"/>
              <a:buAutoNum type="arabicParenR"/>
            </a:pPr>
            <a:r>
              <a:rPr lang="en-US" altLang="en-US" sz="2600" dirty="0" err="1" smtClean="0">
                <a:solidFill>
                  <a:srgbClr val="7030A0"/>
                </a:solidFill>
              </a:rPr>
              <a:t>Oligo</a:t>
            </a:r>
            <a:r>
              <a:rPr lang="en-US" altLang="en-US" sz="2600" dirty="0" smtClean="0">
                <a:solidFill>
                  <a:srgbClr val="7030A0"/>
                </a:solidFill>
              </a:rPr>
              <a:t>/</a:t>
            </a:r>
            <a:r>
              <a:rPr lang="en-US" altLang="en-US" sz="2600" dirty="0" err="1" smtClean="0">
                <a:solidFill>
                  <a:srgbClr val="7030A0"/>
                </a:solidFill>
              </a:rPr>
              <a:t>Anhydramnios</a:t>
            </a:r>
            <a:endParaRPr lang="en-US" altLang="en-US" sz="2600" dirty="0" smtClean="0">
              <a:solidFill>
                <a:srgbClr val="7030A0"/>
              </a:solidFill>
            </a:endParaRPr>
          </a:p>
          <a:p>
            <a:pPr marL="880110" lvl="1" indent="-514350">
              <a:buFont typeface="+mj-lt"/>
              <a:buAutoNum type="arabicParenR"/>
            </a:pPr>
            <a:r>
              <a:rPr lang="en-US" altLang="en-US" sz="2600" dirty="0" smtClean="0">
                <a:solidFill>
                  <a:srgbClr val="7030A0"/>
                </a:solidFill>
              </a:rPr>
              <a:t>Cramping</a:t>
            </a:r>
          </a:p>
          <a:p>
            <a:pPr marL="880110" lvl="1" indent="-514350">
              <a:buFont typeface="+mj-lt"/>
              <a:buAutoNum type="arabicParenR"/>
            </a:pPr>
            <a:r>
              <a:rPr lang="en-US" altLang="en-US" sz="2600" dirty="0" smtClean="0">
                <a:solidFill>
                  <a:srgbClr val="7030A0"/>
                </a:solidFill>
              </a:rPr>
              <a:t>Contractions</a:t>
            </a:r>
          </a:p>
          <a:p>
            <a:pPr marL="880110" lvl="1" indent="-514350" algn="just">
              <a:buFont typeface="+mj-lt"/>
              <a:buAutoNum type="arabicParenR"/>
            </a:pPr>
            <a:r>
              <a:rPr lang="en-US" altLang="en-US" sz="2600" dirty="0" smtClean="0">
                <a:solidFill>
                  <a:srgbClr val="7030A0"/>
                </a:solidFill>
              </a:rPr>
              <a:t>Back pain</a:t>
            </a:r>
          </a:p>
          <a:p>
            <a:pPr algn="just">
              <a:lnSpc>
                <a:spcPct val="80000"/>
              </a:lnSpc>
            </a:pPr>
            <a:endParaRPr lang="en-US" sz="3000" dirty="0" smtClean="0">
              <a:solidFill>
                <a:srgbClr val="0070C0"/>
              </a:solidFill>
              <a:cs typeface="Arial" pitchFamily="34" charset="0"/>
            </a:endParaRPr>
          </a:p>
          <a:p>
            <a:pPr algn="just">
              <a:lnSpc>
                <a:spcPct val="80000"/>
              </a:lnSpc>
            </a:pPr>
            <a:r>
              <a:rPr lang="en-US" sz="3000" dirty="0" smtClean="0">
                <a:solidFill>
                  <a:srgbClr val="0070C0"/>
                </a:solidFill>
                <a:cs typeface="Arial" pitchFamily="34" charset="0"/>
              </a:rPr>
              <a:t>The classic clinical presentation of PPROM is a sudden "</a:t>
            </a:r>
            <a:r>
              <a:rPr lang="en-US" sz="3000" dirty="0" smtClean="0">
                <a:solidFill>
                  <a:srgbClr val="7030A0"/>
                </a:solidFill>
                <a:cs typeface="Arial" pitchFamily="34" charset="0"/>
              </a:rPr>
              <a:t>gush" </a:t>
            </a:r>
            <a:r>
              <a:rPr lang="en-US" sz="3000" dirty="0" smtClean="0">
                <a:solidFill>
                  <a:srgbClr val="0070C0"/>
                </a:solidFill>
                <a:cs typeface="Arial" pitchFamily="34" charset="0"/>
              </a:rPr>
              <a:t>of clear or pale yellow fluid from the vagina. However, many women describe intermittent or constant leaking of small amounts of fluid or just a sensation of wetness within the vagina or on the perineum. </a:t>
            </a:r>
            <a:endParaRPr lang="en-US" sz="3000" dirty="0" smtClean="0">
              <a:solidFill>
                <a:srgbClr val="0070C0"/>
              </a:solidFill>
              <a:cs typeface="Arial" pitchFamily="34" charset="0"/>
            </a:endParaRPr>
          </a:p>
          <a:p>
            <a:pPr algn="just">
              <a:lnSpc>
                <a:spcPct val="80000"/>
              </a:lnSpc>
            </a:pPr>
            <a:r>
              <a:rPr lang="en-US" sz="3000" dirty="0" smtClean="0">
                <a:solidFill>
                  <a:srgbClr val="0070C0"/>
                </a:solidFill>
                <a:cs typeface="Arial" pitchFamily="34" charset="0"/>
              </a:rPr>
              <a:t>It </a:t>
            </a:r>
            <a:r>
              <a:rPr lang="en-US" sz="3000" dirty="0" smtClean="0">
                <a:solidFill>
                  <a:srgbClr val="0070C0"/>
                </a:solidFill>
                <a:cs typeface="Arial" pitchFamily="34" charset="0"/>
              </a:rPr>
              <a:t>can be confusing during pregnancy because there are many fluids that can mimic amniotic fluid (e.g. urine, normal vaginal secretions of pregnancy, increase cervical discharge, semen or </a:t>
            </a:r>
            <a:r>
              <a:rPr lang="en-US" sz="3000" dirty="0" err="1" smtClean="0">
                <a:solidFill>
                  <a:srgbClr val="0070C0"/>
                </a:solidFill>
                <a:cs typeface="Arial" pitchFamily="34" charset="0"/>
              </a:rPr>
              <a:t>perineal</a:t>
            </a:r>
            <a:r>
              <a:rPr lang="en-US" sz="3000" dirty="0" smtClean="0">
                <a:solidFill>
                  <a:srgbClr val="0070C0"/>
                </a:solidFill>
                <a:cs typeface="Arial" pitchFamily="34" charset="0"/>
              </a:rPr>
              <a:t> sweat). </a:t>
            </a:r>
            <a:r>
              <a:rPr lang="en-US" altLang="en-US" sz="2800" dirty="0" smtClean="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400800"/>
          </a:xfrm>
        </p:spPr>
        <p:txBody>
          <a:bodyPr>
            <a:noAutofit/>
          </a:bodyPr>
          <a:lstStyle/>
          <a:p>
            <a:pPr algn="just">
              <a:buFont typeface="Wingdings" pitchFamily="2" charset="2"/>
              <a:buChar char="q"/>
            </a:pPr>
            <a:r>
              <a:rPr lang="en-US" sz="2400" dirty="0" smtClean="0">
                <a:solidFill>
                  <a:srgbClr val="0070C0"/>
                </a:solidFill>
              </a:rPr>
              <a:t> Diagnosis of PROM is based on the history of vaginal loss of fluid and confirmation of amniotic fluid in the vagina. </a:t>
            </a:r>
          </a:p>
          <a:p>
            <a:pPr algn="just">
              <a:buFont typeface="Wingdings" pitchFamily="2" charset="2"/>
              <a:buChar char="q"/>
            </a:pPr>
            <a:r>
              <a:rPr lang="en-US" altLang="en-US" sz="2400" dirty="0" smtClean="0">
                <a:solidFill>
                  <a:srgbClr val="0070C0"/>
                </a:solidFill>
              </a:rPr>
              <a:t> Sterile Speculum exam (Pooling):</a:t>
            </a:r>
            <a:r>
              <a:rPr lang="en-US" sz="2400" dirty="0" smtClean="0">
                <a:solidFill>
                  <a:srgbClr val="0070C0"/>
                </a:solidFill>
              </a:rPr>
              <a:t> A sterile speculum examination should be performed to visually assess the cervix and swab for cervical gonorrhea and Chlamydia. A group B strep culture should be obtained as well. On examination Pooling of amniotic fluid can be seen (pooling refers to the filling of the speculum with amniotic fluid).</a:t>
            </a:r>
          </a:p>
          <a:p>
            <a:pPr algn="just">
              <a:buFont typeface="Wingdings" pitchFamily="2" charset="2"/>
              <a:buChar char="q"/>
            </a:pPr>
            <a:r>
              <a:rPr lang="en-US" sz="2400" i="1" dirty="0" smtClean="0">
                <a:solidFill>
                  <a:srgbClr val="0070C0"/>
                </a:solidFill>
              </a:rPr>
              <a:t> Minimize digital examination to decrease the risk of infection</a:t>
            </a:r>
            <a:endParaRPr lang="en-US" altLang="en-US" sz="2400" dirty="0" smtClean="0">
              <a:solidFill>
                <a:srgbClr val="0070C0"/>
              </a:solidFill>
            </a:endParaRPr>
          </a:p>
          <a:p>
            <a:pPr algn="just">
              <a:lnSpc>
                <a:spcPct val="80000"/>
              </a:lnSpc>
              <a:buFont typeface="Wingdings" pitchFamily="2" charset="2"/>
              <a:buChar char="q"/>
            </a:pPr>
            <a:r>
              <a:rPr lang="en-US" altLang="en-US" sz="2400" dirty="0" smtClean="0">
                <a:solidFill>
                  <a:srgbClr val="0070C0"/>
                </a:solidFill>
              </a:rPr>
              <a:t> </a:t>
            </a:r>
            <a:r>
              <a:rPr lang="en-US" altLang="en-US" sz="2400" dirty="0" err="1" smtClean="0">
                <a:solidFill>
                  <a:srgbClr val="0070C0"/>
                </a:solidFill>
              </a:rPr>
              <a:t>Nitrazine</a:t>
            </a:r>
            <a:r>
              <a:rPr lang="en-US" altLang="en-US" sz="2400" dirty="0" smtClean="0">
                <a:solidFill>
                  <a:srgbClr val="0070C0"/>
                </a:solidFill>
              </a:rPr>
              <a:t> testing</a:t>
            </a:r>
          </a:p>
          <a:p>
            <a:pPr algn="just">
              <a:lnSpc>
                <a:spcPct val="80000"/>
              </a:lnSpc>
              <a:buFont typeface="Wingdings" pitchFamily="2" charset="2"/>
              <a:buChar char="q"/>
            </a:pPr>
            <a:r>
              <a:rPr lang="en-US" altLang="en-US" sz="2400" dirty="0" smtClean="0">
                <a:solidFill>
                  <a:srgbClr val="0070C0"/>
                </a:solidFill>
              </a:rPr>
              <a:t> Microscopic Fern testing</a:t>
            </a:r>
          </a:p>
          <a:p>
            <a:pPr algn="just">
              <a:lnSpc>
                <a:spcPct val="80000"/>
              </a:lnSpc>
              <a:buFont typeface="Wingdings" pitchFamily="2" charset="2"/>
              <a:buChar char="q"/>
            </a:pPr>
            <a:r>
              <a:rPr lang="en-US" altLang="en-US" sz="2400" dirty="0" smtClean="0">
                <a:solidFill>
                  <a:srgbClr val="0070C0"/>
                </a:solidFill>
              </a:rPr>
              <a:t> Fetal </a:t>
            </a:r>
            <a:r>
              <a:rPr lang="en-US" altLang="en-US" sz="2400" dirty="0" err="1" smtClean="0">
                <a:solidFill>
                  <a:srgbClr val="0070C0"/>
                </a:solidFill>
              </a:rPr>
              <a:t>Fibronectin</a:t>
            </a:r>
            <a:endParaRPr lang="en-US" altLang="en-US" sz="2400" dirty="0" smtClean="0">
              <a:solidFill>
                <a:srgbClr val="0070C0"/>
              </a:solidFill>
            </a:endParaRPr>
          </a:p>
          <a:p>
            <a:pPr algn="just">
              <a:lnSpc>
                <a:spcPct val="80000"/>
              </a:lnSpc>
              <a:buFont typeface="Wingdings" pitchFamily="2" charset="2"/>
              <a:buChar char="q"/>
            </a:pPr>
            <a:r>
              <a:rPr lang="en-US" altLang="en-US" sz="2400" dirty="0" smtClean="0">
                <a:solidFill>
                  <a:srgbClr val="0070C0"/>
                </a:solidFill>
              </a:rPr>
              <a:t> </a:t>
            </a:r>
            <a:r>
              <a:rPr lang="en-US" altLang="en-US" sz="2400" dirty="0" err="1" smtClean="0">
                <a:solidFill>
                  <a:srgbClr val="0070C0"/>
                </a:solidFill>
              </a:rPr>
              <a:t>AmniSure</a:t>
            </a:r>
            <a:r>
              <a:rPr lang="en-US" altLang="en-US" sz="2400" dirty="0" smtClean="0">
                <a:solidFill>
                  <a:srgbClr val="0070C0"/>
                </a:solidFill>
              </a:rPr>
              <a:t> </a:t>
            </a:r>
          </a:p>
          <a:p>
            <a:pPr algn="just">
              <a:lnSpc>
                <a:spcPct val="80000"/>
              </a:lnSpc>
              <a:buFont typeface="Wingdings" pitchFamily="2" charset="2"/>
              <a:buChar char="q"/>
            </a:pPr>
            <a:r>
              <a:rPr lang="en-US" altLang="en-US" sz="2400" dirty="0" smtClean="0">
                <a:solidFill>
                  <a:srgbClr val="0070C0"/>
                </a:solidFill>
              </a:rPr>
              <a:t> </a:t>
            </a:r>
            <a:r>
              <a:rPr lang="en-US" altLang="en-US" sz="2400" dirty="0" err="1" smtClean="0">
                <a:solidFill>
                  <a:srgbClr val="0070C0"/>
                </a:solidFill>
              </a:rPr>
              <a:t>Ultrasonography</a:t>
            </a:r>
            <a:r>
              <a:rPr lang="en-US" sz="2400" dirty="0" smtClean="0">
                <a:solidFill>
                  <a:srgbClr val="0070C0"/>
                </a:solidFill>
              </a:rPr>
              <a:t> should be performed to assess fetal position as well as to assess the amount of amniotic fluid.</a:t>
            </a:r>
            <a:endParaRPr lang="en-US" altLang="en-US" sz="2400" dirty="0" smtClean="0">
              <a:solidFill>
                <a:srgbClr val="0070C0"/>
              </a:solidFill>
            </a:endParaRPr>
          </a:p>
          <a:p>
            <a:pPr algn="just">
              <a:lnSpc>
                <a:spcPct val="80000"/>
              </a:lnSpc>
              <a:buFont typeface="Wingdings" pitchFamily="2" charset="2"/>
              <a:buChar char="q"/>
            </a:pPr>
            <a:r>
              <a:rPr lang="en-US" altLang="en-US" sz="2400" dirty="0" smtClean="0">
                <a:solidFill>
                  <a:srgbClr val="0070C0"/>
                </a:solidFill>
              </a:rPr>
              <a:t> </a:t>
            </a:r>
            <a:r>
              <a:rPr lang="en-US" altLang="en-US" sz="2400" dirty="0" err="1" smtClean="0">
                <a:solidFill>
                  <a:srgbClr val="0070C0"/>
                </a:solidFill>
              </a:rPr>
              <a:t>Transabdominal</a:t>
            </a:r>
            <a:r>
              <a:rPr lang="en-US" altLang="en-US" sz="2400" dirty="0" smtClean="0">
                <a:solidFill>
                  <a:srgbClr val="0070C0"/>
                </a:solidFill>
              </a:rPr>
              <a:t> </a:t>
            </a:r>
            <a:r>
              <a:rPr lang="en-US" altLang="en-US" sz="2400" dirty="0" err="1" smtClean="0">
                <a:solidFill>
                  <a:srgbClr val="0070C0"/>
                </a:solidFill>
              </a:rPr>
              <a:t>Indigocarmine</a:t>
            </a:r>
            <a:r>
              <a:rPr lang="en-US" altLang="en-US" sz="2400" dirty="0" smtClean="0">
                <a:solidFill>
                  <a:srgbClr val="0070C0"/>
                </a:solidFill>
              </a:rPr>
              <a:t> dye injection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fontAlgn="auto" hangingPunct="1">
              <a:spcAft>
                <a:spcPts val="0"/>
              </a:spcAft>
              <a:defRPr/>
            </a:pPr>
            <a:r>
              <a:rPr lang="en-US" altLang="en-US" dirty="0" smtClean="0">
                <a:solidFill>
                  <a:srgbClr val="7030A0"/>
                </a:solidFill>
              </a:rPr>
              <a:t>Sterile Speculum Exam</a:t>
            </a:r>
          </a:p>
        </p:txBody>
      </p:sp>
      <p:sp>
        <p:nvSpPr>
          <p:cNvPr id="28675" name="Rectangle 4"/>
          <p:cNvSpPr>
            <a:spLocks noGrp="1" noChangeArrowheads="1"/>
          </p:cNvSpPr>
          <p:nvPr>
            <p:ph type="body" sz="half" idx="1"/>
          </p:nvPr>
        </p:nvSpPr>
        <p:spPr>
          <a:xfrm>
            <a:off x="949325" y="1524000"/>
            <a:ext cx="3754438" cy="4876800"/>
          </a:xfrm>
        </p:spPr>
        <p:txBody>
          <a:bodyPr/>
          <a:lstStyle/>
          <a:p>
            <a:pPr eaLnBrk="1" hangingPunct="1"/>
            <a:r>
              <a:rPr lang="en-US" altLang="en-US" sz="2800" dirty="0" smtClean="0">
                <a:solidFill>
                  <a:srgbClr val="0070C0"/>
                </a:solidFill>
              </a:rPr>
              <a:t>Sterile</a:t>
            </a:r>
          </a:p>
          <a:p>
            <a:pPr eaLnBrk="1" hangingPunct="1"/>
            <a:r>
              <a:rPr lang="en-US" altLang="en-US" sz="2800" dirty="0" smtClean="0">
                <a:solidFill>
                  <a:srgbClr val="0070C0"/>
                </a:solidFill>
              </a:rPr>
              <a:t>No lubricating jelly</a:t>
            </a:r>
          </a:p>
          <a:p>
            <a:pPr eaLnBrk="1" hangingPunct="1"/>
            <a:r>
              <a:rPr lang="en-US" altLang="en-US" sz="2800" dirty="0" smtClean="0">
                <a:solidFill>
                  <a:srgbClr val="0070C0"/>
                </a:solidFill>
              </a:rPr>
              <a:t>Pooling of fluid in posterior fornix</a:t>
            </a:r>
          </a:p>
          <a:p>
            <a:pPr eaLnBrk="1" hangingPunct="1"/>
            <a:r>
              <a:rPr lang="en-US" altLang="en-US" sz="2800" dirty="0" smtClean="0">
                <a:solidFill>
                  <a:srgbClr val="0070C0"/>
                </a:solidFill>
              </a:rPr>
              <a:t>Free flow of fluid from cervix</a:t>
            </a:r>
          </a:p>
          <a:p>
            <a:pPr eaLnBrk="1" hangingPunct="1"/>
            <a:r>
              <a:rPr lang="en-US" altLang="en-US" sz="2800" dirty="0" smtClean="0">
                <a:solidFill>
                  <a:srgbClr val="0070C0"/>
                </a:solidFill>
              </a:rPr>
              <a:t>Cervical dilation</a:t>
            </a:r>
          </a:p>
          <a:p>
            <a:pPr eaLnBrk="1" hangingPunct="1"/>
            <a:r>
              <a:rPr lang="en-US" altLang="en-US" sz="2800" dirty="0" err="1" smtClean="0">
                <a:solidFill>
                  <a:srgbClr val="0070C0"/>
                </a:solidFill>
              </a:rPr>
              <a:t>Nitrazine</a:t>
            </a:r>
            <a:r>
              <a:rPr lang="en-US" altLang="en-US" sz="2800" dirty="0" smtClean="0">
                <a:solidFill>
                  <a:srgbClr val="0070C0"/>
                </a:solidFill>
              </a:rPr>
              <a:t> </a:t>
            </a:r>
          </a:p>
          <a:p>
            <a:pPr eaLnBrk="1" hangingPunct="1"/>
            <a:r>
              <a:rPr lang="en-US" altLang="en-US" sz="2800" dirty="0" smtClean="0">
                <a:solidFill>
                  <a:srgbClr val="0070C0"/>
                </a:solidFill>
              </a:rPr>
              <a:t>Collect slide for fern (dry 10 </a:t>
            </a:r>
            <a:r>
              <a:rPr lang="en-US" altLang="en-US" sz="2800" dirty="0" err="1" smtClean="0">
                <a:solidFill>
                  <a:srgbClr val="0070C0"/>
                </a:solidFill>
              </a:rPr>
              <a:t>mins</a:t>
            </a:r>
            <a:r>
              <a:rPr lang="en-US" altLang="en-US" sz="2800" dirty="0" smtClean="0">
                <a:solidFill>
                  <a:srgbClr val="0070C0"/>
                </a:solidFill>
              </a:rPr>
              <a:t>)</a:t>
            </a:r>
          </a:p>
          <a:p>
            <a:pPr eaLnBrk="1" hangingPunct="1"/>
            <a:endParaRPr lang="en-US" altLang="en-US" sz="2800" dirty="0" smtClean="0"/>
          </a:p>
          <a:p>
            <a:pPr eaLnBrk="1" hangingPunct="1"/>
            <a:endParaRPr lang="en-US" altLang="en-US" sz="2800" dirty="0" smtClean="0"/>
          </a:p>
        </p:txBody>
      </p:sp>
      <p:pic>
        <p:nvPicPr>
          <p:cNvPr id="28676" name="Picture 6" descr="speculum"/>
          <p:cNvPicPr>
            <a:picLocks noGrp="1" noChangeAspect="1" noChangeArrowheads="1"/>
          </p:cNvPicPr>
          <p:nvPr>
            <p:ph sz="half" idx="2"/>
          </p:nvPr>
        </p:nvPicPr>
        <p:blipFill>
          <a:blip r:embed="rId3"/>
          <a:srcRect/>
          <a:stretch>
            <a:fillRect/>
          </a:stretch>
        </p:blipFill>
        <p:spPr>
          <a:xfrm>
            <a:off x="4191000" y="1535113"/>
            <a:ext cx="3754438" cy="3448050"/>
          </a:xfrm>
          <a:noFill/>
        </p:spPr>
      </p:pic>
      <p:sp>
        <p:nvSpPr>
          <p:cNvPr id="28678" name="Text Box 8"/>
          <p:cNvSpPr txBox="1">
            <a:spLocks noChangeArrowheads="1"/>
          </p:cNvSpPr>
          <p:nvPr/>
        </p:nvSpPr>
        <p:spPr bwMode="auto">
          <a:xfrm>
            <a:off x="4953000" y="5715000"/>
            <a:ext cx="3962400" cy="915988"/>
          </a:xfrm>
          <a:prstGeom prst="rect">
            <a:avLst/>
          </a:prstGeom>
          <a:noFill/>
          <a:ln w="9525">
            <a:noFill/>
            <a:miter lim="800000"/>
            <a:headEnd/>
            <a:tailEnd/>
          </a:ln>
        </p:spPr>
        <p:txBody>
          <a:bodyPr>
            <a:spAutoFit/>
          </a:bodyPr>
          <a:lstStyle/>
          <a:p>
            <a:pPr>
              <a:spcBef>
                <a:spcPct val="50000"/>
              </a:spcBef>
            </a:pPr>
            <a:r>
              <a:rPr lang="en-US" altLang="en-US"/>
              <a:t>Consider need to collect other cervical tests/cultures such fetal fibronectin while doing the SSE.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eaLnBrk="1" fontAlgn="auto" hangingPunct="1">
              <a:spcAft>
                <a:spcPts val="0"/>
              </a:spcAft>
              <a:defRPr/>
            </a:pPr>
            <a:r>
              <a:rPr lang="en-US" altLang="en-US" sz="4000" dirty="0" smtClean="0">
                <a:solidFill>
                  <a:srgbClr val="7030A0"/>
                </a:solidFill>
              </a:rPr>
              <a:t>Why not do a digital vaginal exam?</a:t>
            </a:r>
          </a:p>
        </p:txBody>
      </p:sp>
      <p:pic>
        <p:nvPicPr>
          <p:cNvPr id="27651" name="Picture 9" descr="sterileglove3"/>
          <p:cNvPicPr>
            <a:picLocks noGrp="1" noChangeAspect="1" noChangeArrowheads="1"/>
          </p:cNvPicPr>
          <p:nvPr>
            <p:ph sz="half" idx="1"/>
          </p:nvPr>
        </p:nvPicPr>
        <p:blipFill>
          <a:blip r:embed="rId3"/>
          <a:srcRect/>
          <a:stretch>
            <a:fillRect/>
          </a:stretch>
        </p:blipFill>
        <p:spPr>
          <a:xfrm>
            <a:off x="0" y="1600200"/>
            <a:ext cx="4537075" cy="2401888"/>
          </a:xfrm>
          <a:noFill/>
        </p:spPr>
      </p:pic>
      <p:sp>
        <p:nvSpPr>
          <p:cNvPr id="27652" name="Rectangle 3"/>
          <p:cNvSpPr>
            <a:spLocks noGrp="1" noChangeArrowheads="1"/>
          </p:cNvSpPr>
          <p:nvPr>
            <p:ph type="body" sz="half" idx="2"/>
          </p:nvPr>
        </p:nvSpPr>
        <p:spPr>
          <a:xfrm>
            <a:off x="0" y="3657600"/>
            <a:ext cx="5181600" cy="3200400"/>
          </a:xfrm>
        </p:spPr>
        <p:txBody>
          <a:bodyPr>
            <a:normAutofit fontScale="85000" lnSpcReduction="10000"/>
          </a:bodyPr>
          <a:lstStyle/>
          <a:p>
            <a:pPr algn="just"/>
            <a:r>
              <a:rPr lang="en-US" sz="2800" dirty="0" smtClean="0">
                <a:solidFill>
                  <a:srgbClr val="0070C0"/>
                </a:solidFill>
              </a:rPr>
              <a:t>Digital exams are associated with an </a:t>
            </a:r>
            <a:r>
              <a:rPr lang="en-US" sz="2800" dirty="0" smtClean="0">
                <a:solidFill>
                  <a:srgbClr val="7030A0"/>
                </a:solidFill>
              </a:rPr>
              <a:t>increased risk of infection </a:t>
            </a:r>
            <a:r>
              <a:rPr lang="en-US" sz="2800" dirty="0" smtClean="0">
                <a:solidFill>
                  <a:srgbClr val="0070C0"/>
                </a:solidFill>
              </a:rPr>
              <a:t>and add little information to that available with speculum examination.</a:t>
            </a:r>
            <a:endParaRPr lang="en-US" altLang="en-US" sz="2800" dirty="0" smtClean="0">
              <a:solidFill>
                <a:srgbClr val="0070C0"/>
              </a:solidFill>
            </a:endParaRPr>
          </a:p>
          <a:p>
            <a:pPr algn="just"/>
            <a:r>
              <a:rPr lang="en-US" sz="2800" dirty="0" smtClean="0">
                <a:solidFill>
                  <a:srgbClr val="0070C0"/>
                </a:solidFill>
              </a:rPr>
              <a:t>Digital cervical examinations should be </a:t>
            </a:r>
            <a:r>
              <a:rPr lang="en-US" sz="2800" dirty="0" smtClean="0">
                <a:solidFill>
                  <a:srgbClr val="7030A0"/>
                </a:solidFill>
              </a:rPr>
              <a:t>avoided</a:t>
            </a:r>
            <a:r>
              <a:rPr lang="en-US" sz="2800" dirty="0" smtClean="0">
                <a:solidFill>
                  <a:srgbClr val="0070C0"/>
                </a:solidFill>
              </a:rPr>
              <a:t> unless the patient appears to be in active labor or imminent delivery is planned.</a:t>
            </a:r>
          </a:p>
        </p:txBody>
      </p:sp>
      <p:pic>
        <p:nvPicPr>
          <p:cNvPr id="5" name="Picture 6" descr="pregnantlady"/>
          <p:cNvPicPr>
            <a:picLocks noChangeAspect="1" noChangeArrowheads="1"/>
          </p:cNvPicPr>
          <p:nvPr/>
        </p:nvPicPr>
        <p:blipFill>
          <a:blip r:embed="rId4"/>
          <a:srcRect/>
          <a:stretch>
            <a:fillRect/>
          </a:stretch>
        </p:blipFill>
        <p:spPr>
          <a:xfrm>
            <a:off x="5257800" y="1981200"/>
            <a:ext cx="3886200" cy="4876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31863" y="96839"/>
            <a:ext cx="7158037" cy="969962"/>
          </a:xfrm>
        </p:spPr>
        <p:txBody>
          <a:bodyPr/>
          <a:lstStyle/>
          <a:p>
            <a:pPr algn="ctr" eaLnBrk="1" fontAlgn="auto" hangingPunct="1">
              <a:spcAft>
                <a:spcPts val="0"/>
              </a:spcAft>
              <a:defRPr/>
            </a:pPr>
            <a:r>
              <a:rPr lang="en-US" altLang="en-US" dirty="0" err="1" smtClean="0">
                <a:solidFill>
                  <a:srgbClr val="7030A0"/>
                </a:solidFill>
              </a:rPr>
              <a:t>Nitrazine</a:t>
            </a:r>
            <a:r>
              <a:rPr lang="en-US" altLang="en-US" dirty="0" smtClean="0">
                <a:solidFill>
                  <a:srgbClr val="7030A0"/>
                </a:solidFill>
              </a:rPr>
              <a:t> paper testing</a:t>
            </a:r>
          </a:p>
        </p:txBody>
      </p:sp>
      <p:pic>
        <p:nvPicPr>
          <p:cNvPr id="29699" name="Picture 9" descr="nitrazine1"/>
          <p:cNvPicPr>
            <a:picLocks noGrp="1" noChangeAspect="1" noChangeArrowheads="1"/>
          </p:cNvPicPr>
          <p:nvPr>
            <p:ph sz="quarter" idx="1"/>
          </p:nvPr>
        </p:nvPicPr>
        <p:blipFill>
          <a:blip r:embed="rId3"/>
          <a:srcRect/>
          <a:stretch>
            <a:fillRect/>
          </a:stretch>
        </p:blipFill>
        <p:spPr>
          <a:xfrm>
            <a:off x="0" y="1066800"/>
            <a:ext cx="4038600" cy="3122613"/>
          </a:xfrm>
          <a:noFill/>
        </p:spPr>
      </p:pic>
      <p:pic>
        <p:nvPicPr>
          <p:cNvPr id="29700" name="Picture 10" descr="nitrazinecoloramniotic"/>
          <p:cNvPicPr>
            <a:picLocks noGrp="1" noChangeAspect="1" noChangeArrowheads="1"/>
          </p:cNvPicPr>
          <p:nvPr>
            <p:ph sz="quarter" idx="2"/>
          </p:nvPr>
        </p:nvPicPr>
        <p:blipFill>
          <a:blip r:embed="rId4"/>
          <a:srcRect/>
          <a:stretch>
            <a:fillRect/>
          </a:stretch>
        </p:blipFill>
        <p:spPr>
          <a:xfrm>
            <a:off x="533400" y="4848225"/>
            <a:ext cx="3722688" cy="514350"/>
          </a:xfrm>
          <a:noFill/>
        </p:spPr>
      </p:pic>
      <p:sp>
        <p:nvSpPr>
          <p:cNvPr id="29701" name="Rectangle 8"/>
          <p:cNvSpPr>
            <a:spLocks noGrp="1" noChangeArrowheads="1"/>
          </p:cNvSpPr>
          <p:nvPr>
            <p:ph type="body" sz="half" idx="3"/>
          </p:nvPr>
        </p:nvSpPr>
        <p:spPr>
          <a:xfrm>
            <a:off x="4114800" y="1371600"/>
            <a:ext cx="5029201" cy="5486400"/>
          </a:xfrm>
        </p:spPr>
        <p:txBody>
          <a:bodyPr>
            <a:normAutofit/>
          </a:bodyPr>
          <a:lstStyle/>
          <a:p>
            <a:pPr algn="just">
              <a:lnSpc>
                <a:spcPct val="90000"/>
              </a:lnSpc>
            </a:pPr>
            <a:r>
              <a:rPr lang="en-US" sz="3000" dirty="0" smtClean="0">
                <a:solidFill>
                  <a:srgbClr val="0070C0"/>
                </a:solidFill>
              </a:rPr>
              <a:t>Amniotic fluid has a ph greater than 7.1 while vaginal secretions have a ph between 4.5 to 6). </a:t>
            </a:r>
            <a:r>
              <a:rPr lang="en-US" altLang="en-US" sz="3000" dirty="0" smtClean="0">
                <a:solidFill>
                  <a:srgbClr val="0070C0"/>
                </a:solidFill>
              </a:rPr>
              <a:t>Vaginal pH (3.5-4.5)</a:t>
            </a:r>
          </a:p>
          <a:p>
            <a:pPr algn="just" eaLnBrk="1" hangingPunct="1">
              <a:lnSpc>
                <a:spcPct val="90000"/>
              </a:lnSpc>
            </a:pPr>
            <a:r>
              <a:rPr lang="en-US" altLang="en-US" sz="3000" dirty="0" smtClean="0">
                <a:solidFill>
                  <a:srgbClr val="0070C0"/>
                </a:solidFill>
              </a:rPr>
              <a:t>Turns blue in presence of alkaline Amniotic fluid</a:t>
            </a:r>
          </a:p>
          <a:p>
            <a:pPr algn="just" eaLnBrk="1" hangingPunct="1">
              <a:lnSpc>
                <a:spcPct val="90000"/>
              </a:lnSpc>
            </a:pPr>
            <a:r>
              <a:rPr lang="en-US" altLang="en-US" sz="3000" dirty="0" smtClean="0">
                <a:solidFill>
                  <a:srgbClr val="0070C0"/>
                </a:solidFill>
              </a:rPr>
              <a:t>93.3% sensitivity</a:t>
            </a:r>
          </a:p>
          <a:p>
            <a:pPr algn="just">
              <a:lnSpc>
                <a:spcPct val="90000"/>
              </a:lnSpc>
            </a:pPr>
            <a:r>
              <a:rPr lang="en-US" altLang="en-US" sz="3000" dirty="0" smtClean="0">
                <a:solidFill>
                  <a:srgbClr val="0070C0"/>
                </a:solidFill>
              </a:rPr>
              <a:t>False positive (1-17%) for urine, blood, semen, BV, </a:t>
            </a:r>
            <a:r>
              <a:rPr lang="en-US" altLang="en-US" sz="3000" dirty="0" err="1" smtClean="0">
                <a:solidFill>
                  <a:srgbClr val="0070C0"/>
                </a:solidFill>
              </a:rPr>
              <a:t>Trichomonas</a:t>
            </a:r>
            <a:r>
              <a:rPr lang="en-US" altLang="en-US" sz="3000" dirty="0" smtClean="0">
                <a:solidFill>
                  <a:srgbClr val="0070C0"/>
                </a:solidFill>
              </a:rPr>
              <a:t>,</a:t>
            </a:r>
            <a:r>
              <a:rPr lang="en-US" sz="3000" dirty="0" smtClean="0">
                <a:solidFill>
                  <a:srgbClr val="0070C0"/>
                </a:solidFill>
              </a:rPr>
              <a:t> cervical mucus, antiseptic solutions</a:t>
            </a:r>
            <a:endParaRPr lang="en-US" altLang="en-US" sz="3000" dirty="0" smtClean="0">
              <a:solidFill>
                <a:srgbClr val="0070C0"/>
              </a:solidFill>
            </a:endParaRPr>
          </a:p>
          <a:p>
            <a:pPr eaLnBrk="1" hangingPunct="1">
              <a:lnSpc>
                <a:spcPct val="90000"/>
              </a:lnSpc>
            </a:pPr>
            <a:endParaRPr lang="en-US" altLang="en-US" sz="2800" dirty="0" smtClean="0"/>
          </a:p>
          <a:p>
            <a:pPr eaLnBrk="1" hangingPunct="1">
              <a:lnSpc>
                <a:spcPct val="90000"/>
              </a:lnSpc>
            </a:pPr>
            <a:endParaRPr lang="en-US" altLang="en-US" sz="2800" dirty="0" smtClean="0"/>
          </a:p>
        </p:txBody>
      </p:sp>
      <p:sp>
        <p:nvSpPr>
          <p:cNvPr id="29702" name="Line 12"/>
          <p:cNvSpPr>
            <a:spLocks noChangeShapeType="1"/>
          </p:cNvSpPr>
          <p:nvPr/>
        </p:nvSpPr>
        <p:spPr bwMode="auto">
          <a:xfrm flipH="1">
            <a:off x="2362200" y="3657600"/>
            <a:ext cx="1828800" cy="12192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228600"/>
            <a:ext cx="8229600" cy="914400"/>
          </a:xfrm>
        </p:spPr>
        <p:txBody>
          <a:bodyPr/>
          <a:lstStyle/>
          <a:p>
            <a:pPr algn="ctr" eaLnBrk="1" fontAlgn="auto" hangingPunct="1">
              <a:spcAft>
                <a:spcPts val="0"/>
              </a:spcAft>
              <a:defRPr/>
            </a:pPr>
            <a:r>
              <a:rPr lang="en-US" altLang="en-US" dirty="0" smtClean="0">
                <a:solidFill>
                  <a:srgbClr val="7030A0"/>
                </a:solidFill>
              </a:rPr>
              <a:t>Fern slide </a:t>
            </a:r>
          </a:p>
        </p:txBody>
      </p:sp>
      <p:pic>
        <p:nvPicPr>
          <p:cNvPr id="30723" name="Picture 7" descr="ferning"/>
          <p:cNvPicPr>
            <a:picLocks noGrp="1" noChangeAspect="1" noChangeArrowheads="1"/>
          </p:cNvPicPr>
          <p:nvPr>
            <p:ph idx="1"/>
          </p:nvPr>
        </p:nvPicPr>
        <p:blipFill>
          <a:blip r:embed="rId3">
            <a:lum bright="-6000"/>
          </a:blip>
          <a:srcRect/>
          <a:stretch>
            <a:fillRect/>
          </a:stretch>
        </p:blipFill>
        <p:spPr>
          <a:xfrm>
            <a:off x="0" y="609600"/>
            <a:ext cx="2895600" cy="2895600"/>
          </a:xfrm>
          <a:noFill/>
        </p:spPr>
      </p:pic>
      <p:sp>
        <p:nvSpPr>
          <p:cNvPr id="30724" name="Text Box 16"/>
          <p:cNvSpPr txBox="1">
            <a:spLocks noChangeArrowheads="1"/>
          </p:cNvSpPr>
          <p:nvPr/>
        </p:nvSpPr>
        <p:spPr bwMode="auto">
          <a:xfrm>
            <a:off x="0" y="3505200"/>
            <a:ext cx="9144000" cy="3416320"/>
          </a:xfrm>
          <a:prstGeom prst="rect">
            <a:avLst/>
          </a:prstGeom>
          <a:noFill/>
          <a:ln w="9525">
            <a:noFill/>
            <a:miter lim="800000"/>
            <a:headEnd/>
            <a:tailEnd/>
          </a:ln>
        </p:spPr>
        <p:txBody>
          <a:bodyPr wrap="square">
            <a:spAutoFit/>
          </a:bodyPr>
          <a:lstStyle/>
          <a:p>
            <a:pPr marL="0" lvl="1" algn="just">
              <a:spcBef>
                <a:spcPct val="50000"/>
              </a:spcBef>
              <a:buFont typeface="Wingdings" pitchFamily="2" charset="2"/>
              <a:buChar char="§"/>
            </a:pPr>
            <a:r>
              <a:rPr lang="en-US" sz="2400" b="1" dirty="0" err="1" smtClean="0">
                <a:solidFill>
                  <a:srgbClr val="0070C0"/>
                </a:solidFill>
              </a:rPr>
              <a:t>Ferning</a:t>
            </a:r>
            <a:r>
              <a:rPr lang="en-US" sz="2400" b="1" dirty="0" smtClean="0">
                <a:solidFill>
                  <a:srgbClr val="0070C0"/>
                </a:solidFill>
              </a:rPr>
              <a:t> </a:t>
            </a:r>
            <a:r>
              <a:rPr lang="en-US" sz="2400" dirty="0" smtClean="0">
                <a:solidFill>
                  <a:srgbClr val="0070C0"/>
                </a:solidFill>
              </a:rPr>
              <a:t>which refers to the pattern of </a:t>
            </a:r>
            <a:r>
              <a:rPr lang="en-US" sz="2400" dirty="0" err="1" smtClean="0">
                <a:solidFill>
                  <a:srgbClr val="0070C0"/>
                </a:solidFill>
              </a:rPr>
              <a:t>arborization</a:t>
            </a:r>
            <a:r>
              <a:rPr lang="ar-SA" sz="2400" dirty="0" smtClean="0">
                <a:solidFill>
                  <a:srgbClr val="0070C0"/>
                </a:solidFill>
              </a:rPr>
              <a:t> </a:t>
            </a:r>
            <a:r>
              <a:rPr lang="en-US" sz="2400" dirty="0" smtClean="0">
                <a:solidFill>
                  <a:srgbClr val="0070C0"/>
                </a:solidFill>
              </a:rPr>
              <a:t>when amniotic fluid is placed on a slide and is allowed to dry (branching fern leaf pattern caused by sodium chloride precipitates from amniotic fluid).</a:t>
            </a:r>
          </a:p>
          <a:p>
            <a:pPr algn="just">
              <a:spcBef>
                <a:spcPct val="50000"/>
              </a:spcBef>
              <a:buFont typeface="Wingdings" pitchFamily="2" charset="2"/>
              <a:buChar char="§"/>
            </a:pPr>
            <a:r>
              <a:rPr lang="en-US" altLang="en-US" sz="2400" dirty="0" smtClean="0">
                <a:solidFill>
                  <a:srgbClr val="0070C0"/>
                </a:solidFill>
              </a:rPr>
              <a:t>Must </a:t>
            </a:r>
            <a:r>
              <a:rPr lang="en-US" altLang="en-US" sz="2400" dirty="0">
                <a:solidFill>
                  <a:srgbClr val="0070C0"/>
                </a:solidFill>
              </a:rPr>
              <a:t>allow slide to dry </a:t>
            </a:r>
            <a:r>
              <a:rPr lang="en-US" altLang="en-US" sz="2400" i="1" dirty="0">
                <a:solidFill>
                  <a:srgbClr val="0070C0"/>
                </a:solidFill>
              </a:rPr>
              <a:t>thoroughly</a:t>
            </a:r>
            <a:r>
              <a:rPr lang="en-US" altLang="en-US" sz="2400" dirty="0">
                <a:solidFill>
                  <a:srgbClr val="0070C0"/>
                </a:solidFill>
              </a:rPr>
              <a:t> prior to examination under microscope. Assess for </a:t>
            </a:r>
            <a:r>
              <a:rPr lang="en-US" altLang="en-US" sz="2400" dirty="0" err="1">
                <a:solidFill>
                  <a:srgbClr val="0070C0"/>
                </a:solidFill>
              </a:rPr>
              <a:t>arborization</a:t>
            </a:r>
            <a:r>
              <a:rPr lang="en-US" altLang="en-US" sz="2400" dirty="0">
                <a:solidFill>
                  <a:srgbClr val="0070C0"/>
                </a:solidFill>
              </a:rPr>
              <a:t> of fluid. </a:t>
            </a:r>
            <a:endParaRPr lang="en-US" altLang="en-US" sz="2400" dirty="0" smtClean="0">
              <a:solidFill>
                <a:srgbClr val="0070C0"/>
              </a:solidFill>
            </a:endParaRPr>
          </a:p>
          <a:p>
            <a:pPr algn="just">
              <a:spcBef>
                <a:spcPct val="50000"/>
              </a:spcBef>
              <a:buFont typeface="Wingdings" pitchFamily="2" charset="2"/>
              <a:buChar char="§"/>
            </a:pPr>
            <a:r>
              <a:rPr lang="en-US" altLang="en-US" sz="2400" dirty="0" smtClean="0">
                <a:solidFill>
                  <a:srgbClr val="0070C0"/>
                </a:solidFill>
              </a:rPr>
              <a:t>Cervical </a:t>
            </a:r>
            <a:r>
              <a:rPr lang="en-US" altLang="en-US" sz="2400" dirty="0">
                <a:solidFill>
                  <a:srgbClr val="0070C0"/>
                </a:solidFill>
              </a:rPr>
              <a:t>mucous has broad, </a:t>
            </a:r>
            <a:r>
              <a:rPr lang="en-US" altLang="en-US" sz="2400" dirty="0" err="1">
                <a:solidFill>
                  <a:srgbClr val="0070C0"/>
                </a:solidFill>
              </a:rPr>
              <a:t>ferning</a:t>
            </a:r>
            <a:r>
              <a:rPr lang="en-US" altLang="en-US" sz="2400" dirty="0">
                <a:solidFill>
                  <a:srgbClr val="0070C0"/>
                </a:solidFill>
              </a:rPr>
              <a:t> pattern that is different than the fern of amniotic fluid.</a:t>
            </a:r>
          </a:p>
        </p:txBody>
      </p:sp>
      <p:pic>
        <p:nvPicPr>
          <p:cNvPr id="5" name="Picture 2" descr="نتيجة بحث الصور"/>
          <p:cNvPicPr>
            <a:picLocks noChangeAspect="1" noChangeArrowheads="1"/>
          </p:cNvPicPr>
          <p:nvPr/>
        </p:nvPicPr>
        <p:blipFill>
          <a:blip r:embed="rId4" cstate="print"/>
          <a:srcRect/>
          <a:stretch>
            <a:fillRect/>
          </a:stretch>
        </p:blipFill>
        <p:spPr bwMode="auto">
          <a:xfrm>
            <a:off x="5943600" y="609600"/>
            <a:ext cx="3048000" cy="2895600"/>
          </a:xfrm>
          <a:prstGeom prst="rect">
            <a:avLst/>
          </a:prstGeom>
          <a:noFill/>
        </p:spPr>
      </p:pic>
      <p:pic>
        <p:nvPicPr>
          <p:cNvPr id="6" name="Picture 2" descr="File:Positive Fern Test.jpg"/>
          <p:cNvPicPr>
            <a:picLocks noChangeAspect="1" noChangeArrowheads="1"/>
          </p:cNvPicPr>
          <p:nvPr/>
        </p:nvPicPr>
        <p:blipFill>
          <a:blip r:embed="rId5" cstate="print"/>
          <a:srcRect l="14474" r="3947"/>
          <a:stretch>
            <a:fillRect/>
          </a:stretch>
        </p:blipFill>
        <p:spPr bwMode="auto">
          <a:xfrm>
            <a:off x="2895600" y="609600"/>
            <a:ext cx="3073400" cy="2895600"/>
          </a:xfrm>
          <a:prstGeom prst="rect">
            <a:avLst/>
          </a:prstGeom>
          <a:noFill/>
        </p:spPr>
      </p:pic>
      <p:sp>
        <p:nvSpPr>
          <p:cNvPr id="7" name="TextBox 6"/>
          <p:cNvSpPr txBox="1"/>
          <p:nvPr/>
        </p:nvSpPr>
        <p:spPr>
          <a:xfrm>
            <a:off x="7315200" y="304800"/>
            <a:ext cx="1828800" cy="646331"/>
          </a:xfrm>
          <a:prstGeom prst="rect">
            <a:avLst/>
          </a:prstGeom>
          <a:noFill/>
        </p:spPr>
        <p:txBody>
          <a:bodyPr wrap="square" rtlCol="0">
            <a:spAutoFit/>
          </a:bodyPr>
          <a:lstStyle/>
          <a:p>
            <a:r>
              <a:rPr lang="ar-EG" dirty="0" smtClean="0">
                <a:solidFill>
                  <a:srgbClr val="FF0000"/>
                </a:solidFill>
              </a:rPr>
              <a:t>نبات السرخس</a:t>
            </a:r>
            <a:br>
              <a:rPr lang="ar-EG" dirty="0" smtClean="0">
                <a:solidFill>
                  <a:srgbClr val="FF0000"/>
                </a:solidFill>
              </a:rPr>
            </a:br>
            <a:endParaRPr lang="en-US"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fontAlgn="auto" hangingPunct="1">
              <a:spcAft>
                <a:spcPts val="0"/>
              </a:spcAft>
              <a:defRPr/>
            </a:pPr>
            <a:r>
              <a:rPr lang="en-US" altLang="en-US" smtClean="0"/>
              <a:t>AmniSure</a:t>
            </a:r>
          </a:p>
        </p:txBody>
      </p:sp>
      <p:sp>
        <p:nvSpPr>
          <p:cNvPr id="31747" name="Rectangle 3"/>
          <p:cNvSpPr>
            <a:spLocks noGrp="1" noChangeArrowheads="1"/>
          </p:cNvSpPr>
          <p:nvPr>
            <p:ph idx="1"/>
          </p:nvPr>
        </p:nvSpPr>
        <p:spPr/>
        <p:txBody>
          <a:bodyPr/>
          <a:lstStyle/>
          <a:p>
            <a:pPr eaLnBrk="1" hangingPunct="1"/>
            <a:r>
              <a:rPr lang="en-US" altLang="en-US" dirty="0" smtClean="0">
                <a:solidFill>
                  <a:srgbClr val="0070C0"/>
                </a:solidFill>
              </a:rPr>
              <a:t>Newer test</a:t>
            </a:r>
          </a:p>
          <a:p>
            <a:pPr eaLnBrk="1" hangingPunct="1"/>
            <a:r>
              <a:rPr lang="en-US" altLang="en-US" dirty="0" smtClean="0">
                <a:solidFill>
                  <a:srgbClr val="0070C0"/>
                </a:solidFill>
              </a:rPr>
              <a:t>Point of Care test</a:t>
            </a:r>
          </a:p>
          <a:p>
            <a:pPr eaLnBrk="1" hangingPunct="1"/>
            <a:r>
              <a:rPr lang="en-US" altLang="en-US" dirty="0" smtClean="0">
                <a:solidFill>
                  <a:srgbClr val="0070C0"/>
                </a:solidFill>
              </a:rPr>
              <a:t>Cost-up to $50 each</a:t>
            </a:r>
          </a:p>
          <a:p>
            <a:pPr eaLnBrk="1" hangingPunct="1"/>
            <a:r>
              <a:rPr lang="en-US" altLang="en-US" dirty="0" smtClean="0">
                <a:solidFill>
                  <a:srgbClr val="0070C0"/>
                </a:solidFill>
              </a:rPr>
              <a:t>Sensitivity-98.7-98.9%</a:t>
            </a:r>
          </a:p>
          <a:p>
            <a:pPr eaLnBrk="1" hangingPunct="1"/>
            <a:r>
              <a:rPr lang="en-US" altLang="en-US" dirty="0" smtClean="0">
                <a:solidFill>
                  <a:srgbClr val="0070C0"/>
                </a:solidFill>
              </a:rPr>
              <a:t>Specificity-87.5-100%</a:t>
            </a:r>
          </a:p>
          <a:p>
            <a:pPr eaLnBrk="1" hangingPunct="1"/>
            <a:r>
              <a:rPr lang="en-US" altLang="en-US" dirty="0" smtClean="0">
                <a:solidFill>
                  <a:srgbClr val="0070C0"/>
                </a:solidFill>
              </a:rPr>
              <a:t>Awaiting further testing prior to recommendations</a:t>
            </a:r>
          </a:p>
          <a:p>
            <a:pPr eaLnBrk="1" hangingPunct="1"/>
            <a:endParaRPr lang="en-US" altLang="en-US" dirty="0" smtClean="0"/>
          </a:p>
        </p:txBody>
      </p:sp>
      <p:pic>
        <p:nvPicPr>
          <p:cNvPr id="31748" name="Picture 4" descr="AmniBanner"/>
          <p:cNvPicPr>
            <a:picLocks noChangeAspect="1" noChangeArrowheads="1"/>
          </p:cNvPicPr>
          <p:nvPr/>
        </p:nvPicPr>
        <p:blipFill>
          <a:blip r:embed="rId3"/>
          <a:srcRect l="54103" t="51376"/>
          <a:stretch>
            <a:fillRect/>
          </a:stretch>
        </p:blipFill>
        <p:spPr bwMode="auto">
          <a:xfrm rot="16200000">
            <a:off x="6327016" y="-303427"/>
            <a:ext cx="838200" cy="3533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US" altLang="en-US" smtClean="0"/>
              <a:t>AmniSure</a:t>
            </a:r>
          </a:p>
        </p:txBody>
      </p:sp>
      <p:pic>
        <p:nvPicPr>
          <p:cNvPr id="32771" name="Picture 5" descr="AmniSure1"/>
          <p:cNvPicPr>
            <a:picLocks noGrp="1" noChangeAspect="1" noChangeArrowheads="1"/>
          </p:cNvPicPr>
          <p:nvPr>
            <p:ph idx="1"/>
          </p:nvPr>
        </p:nvPicPr>
        <p:blipFill>
          <a:blip r:embed="rId3"/>
          <a:srcRect/>
          <a:stretch>
            <a:fillRect/>
          </a:stretch>
        </p:blipFill>
        <p:spPr>
          <a:xfrm>
            <a:off x="152400" y="1295400"/>
            <a:ext cx="7620000" cy="4114800"/>
          </a:xfrm>
          <a:noFill/>
        </p:spPr>
      </p:pic>
      <p:sp>
        <p:nvSpPr>
          <p:cNvPr id="32772" name="Text Box 6"/>
          <p:cNvSpPr txBox="1">
            <a:spLocks noChangeArrowheads="1"/>
          </p:cNvSpPr>
          <p:nvPr/>
        </p:nvSpPr>
        <p:spPr bwMode="auto">
          <a:xfrm>
            <a:off x="0" y="5410200"/>
            <a:ext cx="1905000" cy="915988"/>
          </a:xfrm>
          <a:prstGeom prst="rect">
            <a:avLst/>
          </a:prstGeom>
          <a:noFill/>
          <a:ln w="9525">
            <a:noFill/>
            <a:miter lim="800000"/>
            <a:headEnd/>
            <a:tailEnd/>
          </a:ln>
        </p:spPr>
        <p:txBody>
          <a:bodyPr>
            <a:spAutoFit/>
          </a:bodyPr>
          <a:lstStyle/>
          <a:p>
            <a:pPr>
              <a:spcBef>
                <a:spcPct val="50000"/>
              </a:spcBef>
            </a:pPr>
            <a:r>
              <a:rPr lang="en-US" altLang="en-US"/>
              <a:t>Place Swab 2-3 in. into vaginal canal x 1 min. </a:t>
            </a:r>
          </a:p>
        </p:txBody>
      </p:sp>
      <p:sp>
        <p:nvSpPr>
          <p:cNvPr id="32773" name="Text Box 7"/>
          <p:cNvSpPr txBox="1">
            <a:spLocks noChangeArrowheads="1"/>
          </p:cNvSpPr>
          <p:nvPr/>
        </p:nvSpPr>
        <p:spPr bwMode="auto">
          <a:xfrm>
            <a:off x="1524000" y="1343025"/>
            <a:ext cx="1828800" cy="915988"/>
          </a:xfrm>
          <a:prstGeom prst="rect">
            <a:avLst/>
          </a:prstGeom>
          <a:noFill/>
          <a:ln w="9525">
            <a:noFill/>
            <a:miter lim="800000"/>
            <a:headEnd/>
            <a:tailEnd/>
          </a:ln>
        </p:spPr>
        <p:txBody>
          <a:bodyPr>
            <a:spAutoFit/>
          </a:bodyPr>
          <a:lstStyle/>
          <a:p>
            <a:pPr>
              <a:spcBef>
                <a:spcPct val="50000"/>
              </a:spcBef>
            </a:pPr>
            <a:r>
              <a:rPr lang="en-US" altLang="en-US"/>
              <a:t>Remove swab and </a:t>
            </a:r>
            <a:r>
              <a:rPr lang="en-US" altLang="en-US" i="1"/>
              <a:t>rotate</a:t>
            </a:r>
            <a:r>
              <a:rPr lang="en-US" altLang="en-US"/>
              <a:t> in solvent x 1 min. </a:t>
            </a:r>
          </a:p>
        </p:txBody>
      </p:sp>
      <p:sp>
        <p:nvSpPr>
          <p:cNvPr id="32774" name="Text Box 8"/>
          <p:cNvSpPr txBox="1">
            <a:spLocks noChangeArrowheads="1"/>
          </p:cNvSpPr>
          <p:nvPr/>
        </p:nvSpPr>
        <p:spPr bwMode="auto">
          <a:xfrm>
            <a:off x="2438400" y="5410200"/>
            <a:ext cx="2438400" cy="915988"/>
          </a:xfrm>
          <a:prstGeom prst="rect">
            <a:avLst/>
          </a:prstGeom>
          <a:noFill/>
          <a:ln w="9525">
            <a:noFill/>
            <a:miter lim="800000"/>
            <a:headEnd/>
            <a:tailEnd/>
          </a:ln>
        </p:spPr>
        <p:txBody>
          <a:bodyPr>
            <a:spAutoFit/>
          </a:bodyPr>
          <a:lstStyle/>
          <a:p>
            <a:pPr>
              <a:spcBef>
                <a:spcPct val="50000"/>
              </a:spcBef>
            </a:pPr>
            <a:r>
              <a:rPr lang="en-US" altLang="en-US"/>
              <a:t>Discard swab and place test stick into solvent.</a:t>
            </a:r>
          </a:p>
        </p:txBody>
      </p:sp>
      <p:sp>
        <p:nvSpPr>
          <p:cNvPr id="32775" name="Text Box 9"/>
          <p:cNvSpPr txBox="1">
            <a:spLocks noChangeArrowheads="1"/>
          </p:cNvSpPr>
          <p:nvPr/>
        </p:nvSpPr>
        <p:spPr bwMode="auto">
          <a:xfrm>
            <a:off x="7443788" y="2590800"/>
            <a:ext cx="990600" cy="1739900"/>
          </a:xfrm>
          <a:prstGeom prst="rect">
            <a:avLst/>
          </a:prstGeom>
          <a:noFill/>
          <a:ln w="9525">
            <a:noFill/>
            <a:miter lim="800000"/>
            <a:headEnd/>
            <a:tailEnd/>
          </a:ln>
        </p:spPr>
        <p:txBody>
          <a:bodyPr>
            <a:spAutoFit/>
          </a:bodyPr>
          <a:lstStyle/>
          <a:p>
            <a:pPr>
              <a:spcBef>
                <a:spcPct val="50000"/>
              </a:spcBef>
            </a:pPr>
            <a:r>
              <a:rPr lang="en-US" altLang="en-US"/>
              <a:t>Read results after 5-10 mins have passed.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en-US" altLang="en-US" smtClean="0"/>
              <a:t>Fetal Fibronectin</a:t>
            </a:r>
          </a:p>
        </p:txBody>
      </p:sp>
      <p:pic>
        <p:nvPicPr>
          <p:cNvPr id="33795" name="Picture 6" descr="ffn"/>
          <p:cNvPicPr>
            <a:picLocks noGrp="1" noChangeAspect="1" noChangeArrowheads="1"/>
          </p:cNvPicPr>
          <p:nvPr>
            <p:ph sz="half" idx="1"/>
          </p:nvPr>
        </p:nvPicPr>
        <p:blipFill>
          <a:blip r:embed="rId3"/>
          <a:srcRect/>
          <a:stretch>
            <a:fillRect/>
          </a:stretch>
        </p:blipFill>
        <p:spPr>
          <a:xfrm>
            <a:off x="533400" y="2133600"/>
            <a:ext cx="4360863" cy="3757613"/>
          </a:xfrm>
          <a:noFill/>
        </p:spPr>
      </p:pic>
      <p:sp>
        <p:nvSpPr>
          <p:cNvPr id="33796" name="Rectangle 5"/>
          <p:cNvSpPr>
            <a:spLocks noGrp="1" noChangeArrowheads="1"/>
          </p:cNvSpPr>
          <p:nvPr>
            <p:ph type="body" sz="half" idx="2"/>
          </p:nvPr>
        </p:nvSpPr>
        <p:spPr>
          <a:xfrm>
            <a:off x="4856163" y="1828800"/>
            <a:ext cx="3754437" cy="4724400"/>
          </a:xfrm>
        </p:spPr>
        <p:txBody>
          <a:bodyPr/>
          <a:lstStyle/>
          <a:p>
            <a:pPr algn="just" eaLnBrk="1" hangingPunct="1"/>
            <a:r>
              <a:rPr lang="en-US" altLang="en-US" sz="2400" dirty="0" err="1" smtClean="0">
                <a:solidFill>
                  <a:srgbClr val="0070C0"/>
                </a:solidFill>
              </a:rPr>
              <a:t>fFn</a:t>
            </a:r>
            <a:r>
              <a:rPr lang="en-US" altLang="en-US" sz="2400" dirty="0" smtClean="0">
                <a:solidFill>
                  <a:srgbClr val="0070C0"/>
                </a:solidFill>
              </a:rPr>
              <a:t> present in cervical secretions &lt;22 wks, &gt;34 wks</a:t>
            </a:r>
          </a:p>
          <a:p>
            <a:pPr algn="just" eaLnBrk="1" hangingPunct="1"/>
            <a:r>
              <a:rPr lang="en-US" altLang="en-US" sz="2400" dirty="0" smtClean="0">
                <a:solidFill>
                  <a:srgbClr val="0070C0"/>
                </a:solidFill>
              </a:rPr>
              <a:t>Used for assessment of potential preterm birth. </a:t>
            </a:r>
          </a:p>
          <a:p>
            <a:pPr algn="just" eaLnBrk="1" hangingPunct="1"/>
            <a:r>
              <a:rPr lang="en-US" altLang="en-US" sz="2400" dirty="0" smtClean="0">
                <a:solidFill>
                  <a:srgbClr val="0070C0"/>
                </a:solidFill>
              </a:rPr>
              <a:t>Positive result (&gt;50 </a:t>
            </a:r>
            <a:r>
              <a:rPr lang="en-US" altLang="en-US" sz="2400" dirty="0" err="1" smtClean="0">
                <a:solidFill>
                  <a:srgbClr val="0070C0"/>
                </a:solidFill>
              </a:rPr>
              <a:t>ng</a:t>
            </a:r>
            <a:r>
              <a:rPr lang="en-US" altLang="en-US" sz="2400" dirty="0" smtClean="0">
                <a:solidFill>
                  <a:srgbClr val="0070C0"/>
                </a:solidFill>
              </a:rPr>
              <a:t>/dl) may be indicative of PROM and represents disruption of </a:t>
            </a:r>
            <a:r>
              <a:rPr lang="en-US" altLang="en-US" sz="2400" dirty="0" err="1" smtClean="0">
                <a:solidFill>
                  <a:srgbClr val="0070C0"/>
                </a:solidFill>
              </a:rPr>
              <a:t>decidua</a:t>
            </a:r>
            <a:r>
              <a:rPr lang="en-US" altLang="en-US" sz="2400" dirty="0" smtClean="0">
                <a:solidFill>
                  <a:srgbClr val="0070C0"/>
                </a:solidFill>
              </a:rPr>
              <a:t>-chorionic interface</a:t>
            </a:r>
          </a:p>
        </p:txBody>
      </p:sp>
      <p:sp>
        <p:nvSpPr>
          <p:cNvPr id="33797" name="Text Box 7"/>
          <p:cNvSpPr txBox="1">
            <a:spLocks noChangeArrowheads="1"/>
          </p:cNvSpPr>
          <p:nvPr/>
        </p:nvSpPr>
        <p:spPr bwMode="auto">
          <a:xfrm>
            <a:off x="457200" y="6096000"/>
            <a:ext cx="8686800" cy="366713"/>
          </a:xfrm>
          <a:prstGeom prst="rect">
            <a:avLst/>
          </a:prstGeom>
          <a:noFill/>
          <a:ln w="9525">
            <a:noFill/>
            <a:miter lim="800000"/>
            <a:headEnd/>
            <a:tailEnd/>
          </a:ln>
        </p:spPr>
        <p:txBody>
          <a:bodyPr>
            <a:spAutoFit/>
          </a:bodyPr>
          <a:lstStyle/>
          <a:p>
            <a:pPr>
              <a:spcBef>
                <a:spcPct val="50000"/>
              </a:spcBef>
            </a:pPr>
            <a:r>
              <a:rPr lang="en-US" altLang="en-US" dirty="0">
                <a:solidFill>
                  <a:srgbClr val="0070C0"/>
                </a:solidFill>
              </a:rPr>
              <a:t>In PPROM, Sensitivity-98.2%, Specificity-26.8%.</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31863" y="96839"/>
            <a:ext cx="7158037" cy="969962"/>
          </a:xfrm>
        </p:spPr>
        <p:txBody>
          <a:bodyPr/>
          <a:lstStyle/>
          <a:p>
            <a:pPr algn="ctr" eaLnBrk="1" fontAlgn="auto" hangingPunct="1">
              <a:spcAft>
                <a:spcPts val="0"/>
              </a:spcAft>
              <a:defRPr/>
            </a:pPr>
            <a:r>
              <a:rPr lang="en-US" altLang="en-US" dirty="0" err="1" smtClean="0"/>
              <a:t>Ultrasonography</a:t>
            </a:r>
            <a:endParaRPr lang="en-US" altLang="en-US" dirty="0" smtClean="0"/>
          </a:p>
        </p:txBody>
      </p:sp>
      <p:sp>
        <p:nvSpPr>
          <p:cNvPr id="34819" name="Rectangle 4"/>
          <p:cNvSpPr>
            <a:spLocks noGrp="1" noChangeArrowheads="1"/>
          </p:cNvSpPr>
          <p:nvPr>
            <p:ph type="body" sz="half" idx="1"/>
          </p:nvPr>
        </p:nvSpPr>
        <p:spPr>
          <a:xfrm>
            <a:off x="0" y="1828800"/>
            <a:ext cx="4135438" cy="4572000"/>
          </a:xfrm>
        </p:spPr>
        <p:txBody>
          <a:bodyPr>
            <a:noAutofit/>
          </a:bodyPr>
          <a:lstStyle/>
          <a:p>
            <a:pPr algn="just" eaLnBrk="1" hangingPunct="1">
              <a:lnSpc>
                <a:spcPct val="80000"/>
              </a:lnSpc>
            </a:pPr>
            <a:r>
              <a:rPr lang="en-US" altLang="en-US" sz="2800" dirty="0" smtClean="0">
                <a:solidFill>
                  <a:srgbClr val="0070C0"/>
                </a:solidFill>
              </a:rPr>
              <a:t>50-70% of women with PPROM have low AFV on US</a:t>
            </a:r>
          </a:p>
          <a:p>
            <a:pPr algn="just" eaLnBrk="1" hangingPunct="1">
              <a:lnSpc>
                <a:spcPct val="80000"/>
              </a:lnSpc>
            </a:pPr>
            <a:r>
              <a:rPr lang="en-US" altLang="en-US" sz="2800" dirty="0" smtClean="0">
                <a:solidFill>
                  <a:srgbClr val="0070C0"/>
                </a:solidFill>
              </a:rPr>
              <a:t>Mild reduction requires further investigation</a:t>
            </a:r>
          </a:p>
          <a:p>
            <a:pPr algn="just" eaLnBrk="1" hangingPunct="1">
              <a:lnSpc>
                <a:spcPct val="80000"/>
              </a:lnSpc>
            </a:pPr>
            <a:r>
              <a:rPr lang="en-US" altLang="en-US" sz="2800" dirty="0" smtClean="0">
                <a:solidFill>
                  <a:srgbClr val="0070C0"/>
                </a:solidFill>
              </a:rPr>
              <a:t>Rule out other causes (Renal agenesis, </a:t>
            </a:r>
            <a:r>
              <a:rPr lang="en-US" altLang="en-US" sz="2800" dirty="0" err="1" smtClean="0">
                <a:solidFill>
                  <a:srgbClr val="0070C0"/>
                </a:solidFill>
              </a:rPr>
              <a:t>utero</a:t>
            </a:r>
            <a:r>
              <a:rPr lang="en-US" altLang="en-US" sz="2800" dirty="0" smtClean="0">
                <a:solidFill>
                  <a:srgbClr val="0070C0"/>
                </a:solidFill>
              </a:rPr>
              <a:t>-placental insufficiency, obstructive </a:t>
            </a:r>
            <a:r>
              <a:rPr lang="en-US" altLang="en-US" sz="2800" dirty="0" err="1" smtClean="0">
                <a:solidFill>
                  <a:srgbClr val="0070C0"/>
                </a:solidFill>
              </a:rPr>
              <a:t>uropathy</a:t>
            </a:r>
            <a:r>
              <a:rPr lang="en-US" altLang="en-US" sz="2800" dirty="0" smtClean="0">
                <a:solidFill>
                  <a:srgbClr val="0070C0"/>
                </a:solidFill>
              </a:rPr>
              <a:t>)</a:t>
            </a:r>
          </a:p>
          <a:p>
            <a:pPr algn="just" eaLnBrk="1" hangingPunct="1">
              <a:lnSpc>
                <a:spcPct val="80000"/>
              </a:lnSpc>
            </a:pPr>
            <a:r>
              <a:rPr lang="en-US" altLang="en-US" sz="2800" dirty="0" smtClean="0">
                <a:solidFill>
                  <a:srgbClr val="0070C0"/>
                </a:solidFill>
              </a:rPr>
              <a:t>Measure for pockets of fluid and </a:t>
            </a:r>
            <a:r>
              <a:rPr lang="en-US" altLang="en-US" sz="2800" dirty="0" err="1" smtClean="0">
                <a:solidFill>
                  <a:srgbClr val="0070C0"/>
                </a:solidFill>
              </a:rPr>
              <a:t>quantitate</a:t>
            </a:r>
            <a:r>
              <a:rPr lang="en-US" altLang="en-US" sz="2800" dirty="0" smtClean="0">
                <a:solidFill>
                  <a:srgbClr val="0070C0"/>
                </a:solidFill>
              </a:rPr>
              <a:t> AFV into AFI</a:t>
            </a:r>
          </a:p>
        </p:txBody>
      </p:sp>
      <p:pic>
        <p:nvPicPr>
          <p:cNvPr id="34820" name="Picture 6" descr="7cm pocket of amniotic fluid"/>
          <p:cNvPicPr>
            <a:picLocks noGrp="1" noChangeAspect="1" noChangeArrowheads="1"/>
          </p:cNvPicPr>
          <p:nvPr>
            <p:ph sz="half" idx="2"/>
          </p:nvPr>
        </p:nvPicPr>
        <p:blipFill>
          <a:blip r:embed="rId3"/>
          <a:srcRect/>
          <a:stretch>
            <a:fillRect/>
          </a:stretch>
        </p:blipFill>
        <p:spPr>
          <a:xfrm>
            <a:off x="4343400" y="2362200"/>
            <a:ext cx="4287838" cy="3257550"/>
          </a:xfrm>
          <a:noFill/>
        </p:spPr>
      </p:pic>
      <p:sp>
        <p:nvSpPr>
          <p:cNvPr id="34821" name="Text Box 7"/>
          <p:cNvSpPr txBox="1">
            <a:spLocks noChangeArrowheads="1"/>
          </p:cNvSpPr>
          <p:nvPr/>
        </p:nvSpPr>
        <p:spPr bwMode="auto">
          <a:xfrm>
            <a:off x="4419600" y="5943600"/>
            <a:ext cx="4495800" cy="366713"/>
          </a:xfrm>
          <a:prstGeom prst="rect">
            <a:avLst/>
          </a:prstGeom>
          <a:noFill/>
          <a:ln w="9525">
            <a:noFill/>
            <a:miter lim="800000"/>
            <a:headEnd/>
            <a:tailEnd/>
          </a:ln>
        </p:spPr>
        <p:txBody>
          <a:bodyPr>
            <a:spAutoFit/>
          </a:bodyPr>
          <a:lstStyle/>
          <a:p>
            <a:pPr>
              <a:spcBef>
                <a:spcPct val="50000"/>
              </a:spcBef>
            </a:pPr>
            <a:r>
              <a:rPr lang="en-US" altLang="en-US" dirty="0">
                <a:solidFill>
                  <a:srgbClr val="0070C0"/>
                </a:solidFill>
              </a:rPr>
              <a:t>Ultrasound showing 7 cm pocket of fluid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31863" y="96839"/>
            <a:ext cx="7158037" cy="1198562"/>
          </a:xfrm>
        </p:spPr>
        <p:txBody>
          <a:bodyPr>
            <a:normAutofit/>
          </a:bodyPr>
          <a:lstStyle/>
          <a:p>
            <a:pPr algn="ctr" eaLnBrk="1" fontAlgn="auto" hangingPunct="1">
              <a:spcAft>
                <a:spcPts val="0"/>
              </a:spcAft>
              <a:defRPr/>
            </a:pPr>
            <a:r>
              <a:rPr lang="en-US" altLang="en-US" sz="4000" dirty="0" err="1" smtClean="0"/>
              <a:t>Transabdominal</a:t>
            </a:r>
            <a:r>
              <a:rPr lang="en-US" altLang="en-US" sz="4000" dirty="0" smtClean="0"/>
              <a:t> Injection of Dye</a:t>
            </a:r>
          </a:p>
        </p:txBody>
      </p:sp>
      <p:pic>
        <p:nvPicPr>
          <p:cNvPr id="35843" name="Picture 6" descr="amniocentesis"/>
          <p:cNvPicPr>
            <a:picLocks noGrp="1" noChangeAspect="1" noChangeArrowheads="1"/>
          </p:cNvPicPr>
          <p:nvPr>
            <p:ph sz="half" idx="1"/>
          </p:nvPr>
        </p:nvPicPr>
        <p:blipFill>
          <a:blip r:embed="rId3"/>
          <a:srcRect/>
          <a:stretch>
            <a:fillRect/>
          </a:stretch>
        </p:blipFill>
        <p:spPr>
          <a:xfrm>
            <a:off x="949325" y="2620963"/>
            <a:ext cx="3754438" cy="2835275"/>
          </a:xfrm>
          <a:noFill/>
        </p:spPr>
      </p:pic>
      <p:sp>
        <p:nvSpPr>
          <p:cNvPr id="35844" name="Rectangle 5"/>
          <p:cNvSpPr>
            <a:spLocks noGrp="1" noChangeArrowheads="1"/>
          </p:cNvSpPr>
          <p:nvPr>
            <p:ph type="body" sz="half" idx="2"/>
          </p:nvPr>
        </p:nvSpPr>
        <p:spPr>
          <a:xfrm>
            <a:off x="4856163" y="1981200"/>
            <a:ext cx="3754437" cy="4419600"/>
          </a:xfrm>
        </p:spPr>
        <p:txBody>
          <a:bodyPr/>
          <a:lstStyle/>
          <a:p>
            <a:pPr algn="just" eaLnBrk="1" hangingPunct="1">
              <a:lnSpc>
                <a:spcPct val="90000"/>
              </a:lnSpc>
            </a:pPr>
            <a:r>
              <a:rPr lang="en-US" altLang="en-US" sz="2800" dirty="0" smtClean="0">
                <a:solidFill>
                  <a:srgbClr val="0070C0"/>
                </a:solidFill>
              </a:rPr>
              <a:t>Amniocentesis</a:t>
            </a:r>
          </a:p>
          <a:p>
            <a:pPr algn="just" eaLnBrk="1" hangingPunct="1">
              <a:lnSpc>
                <a:spcPct val="90000"/>
              </a:lnSpc>
            </a:pPr>
            <a:r>
              <a:rPr lang="en-US" altLang="en-US" sz="2800" dirty="0" smtClean="0">
                <a:solidFill>
                  <a:srgbClr val="0070C0"/>
                </a:solidFill>
              </a:rPr>
              <a:t>Collect Fluid samples</a:t>
            </a:r>
          </a:p>
          <a:p>
            <a:pPr algn="just" eaLnBrk="1" hangingPunct="1">
              <a:lnSpc>
                <a:spcPct val="90000"/>
              </a:lnSpc>
            </a:pPr>
            <a:r>
              <a:rPr lang="en-US" altLang="en-US" sz="2800" dirty="0" smtClean="0">
                <a:solidFill>
                  <a:srgbClr val="0070C0"/>
                </a:solidFill>
              </a:rPr>
              <a:t>Inject dye (Indigo Carmine) </a:t>
            </a:r>
          </a:p>
          <a:p>
            <a:pPr algn="just" eaLnBrk="1" hangingPunct="1">
              <a:lnSpc>
                <a:spcPct val="90000"/>
              </a:lnSpc>
            </a:pPr>
            <a:r>
              <a:rPr lang="en-US" altLang="en-US" sz="2800" dirty="0" smtClean="0">
                <a:solidFill>
                  <a:srgbClr val="0070C0"/>
                </a:solidFill>
              </a:rPr>
              <a:t>Tampon placed in vagina and checked for blue staining 30-60 </a:t>
            </a:r>
            <a:r>
              <a:rPr lang="en-US" altLang="en-US" sz="2800" dirty="0" err="1" smtClean="0">
                <a:solidFill>
                  <a:srgbClr val="0070C0"/>
                </a:solidFill>
              </a:rPr>
              <a:t>mins</a:t>
            </a:r>
            <a:r>
              <a:rPr lang="en-US" altLang="en-US" sz="2800" dirty="0" smtClean="0">
                <a:solidFill>
                  <a:srgbClr val="0070C0"/>
                </a:solidFill>
              </a:rPr>
              <a:t> after procedure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457200" y="514350"/>
            <a:ext cx="8229600" cy="1143000"/>
          </a:xfrm>
        </p:spPr>
        <p:txBody>
          <a:bodyPr tIns="32004">
            <a:noAutofit/>
          </a:bodyPr>
          <a:lstStyle/>
          <a:p>
            <a:pPr algn="ctr"/>
            <a:r>
              <a:rPr lang="en-GB" sz="2800" b="1" dirty="0" smtClean="0">
                <a:solidFill>
                  <a:srgbClr val="7030A0"/>
                </a:solidFill>
              </a:rPr>
              <a:t>Risks (complications) </a:t>
            </a:r>
            <a:r>
              <a:rPr lang="en-GB" sz="2800" b="1" dirty="0">
                <a:solidFill>
                  <a:srgbClr val="7030A0"/>
                </a:solidFill>
              </a:rPr>
              <a:t>associated with preterm </a:t>
            </a:r>
            <a:r>
              <a:rPr lang="en-GB" sz="2800" b="1" dirty="0" smtClean="0">
                <a:solidFill>
                  <a:srgbClr val="7030A0"/>
                </a:solidFill>
              </a:rPr>
              <a:t>PROM</a:t>
            </a:r>
            <a:r>
              <a:rPr lang="en-GB" sz="2200" b="1" dirty="0">
                <a:solidFill>
                  <a:schemeClr val="accent4">
                    <a:lumMod val="50000"/>
                  </a:schemeClr>
                </a:solidFill>
              </a:rPr>
              <a:t/>
            </a:r>
            <a:br>
              <a:rPr lang="en-GB" sz="2200" b="1" dirty="0">
                <a:solidFill>
                  <a:schemeClr val="accent4">
                    <a:lumMod val="50000"/>
                  </a:schemeClr>
                </a:solidFill>
              </a:rPr>
            </a:br>
            <a:r>
              <a:rPr lang="en-GB" sz="2200" b="1" dirty="0">
                <a:solidFill>
                  <a:schemeClr val="accent4">
                    <a:lumMod val="50000"/>
                  </a:schemeClr>
                </a:solidFill>
              </a:rPr>
              <a:t/>
            </a:r>
            <a:br>
              <a:rPr lang="en-GB" sz="2200" b="1" dirty="0">
                <a:solidFill>
                  <a:schemeClr val="accent4">
                    <a:lumMod val="50000"/>
                  </a:schemeClr>
                </a:solidFill>
              </a:rPr>
            </a:br>
            <a:endParaRPr lang="en-US" sz="2200" b="1" dirty="0">
              <a:solidFill>
                <a:schemeClr val="accent4">
                  <a:lumMod val="50000"/>
                </a:schemeClr>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Rectangle 6"/>
          <p:cNvSpPr/>
          <p:nvPr/>
        </p:nvSpPr>
        <p:spPr>
          <a:xfrm>
            <a:off x="0" y="1428751"/>
            <a:ext cx="9144000" cy="5235279"/>
          </a:xfrm>
          <a:prstGeom prst="rect">
            <a:avLst/>
          </a:prstGeom>
        </p:spPr>
        <p:txBody>
          <a:bodyPr wrap="square" lIns="64008" tIns="32004" rIns="64008" bIns="32004">
            <a:spAutoFit/>
          </a:bodyPr>
          <a:lstStyle/>
          <a:p>
            <a:r>
              <a:rPr lang="en-GB" sz="2400" b="1" dirty="0">
                <a:solidFill>
                  <a:srgbClr val="0070C0"/>
                </a:solidFill>
              </a:rPr>
              <a:t>• Maternal risks:</a:t>
            </a:r>
            <a:endParaRPr lang="en-US" sz="2400" dirty="0" smtClean="0">
              <a:solidFill>
                <a:srgbClr val="0070C0"/>
              </a:solidFill>
            </a:endParaRPr>
          </a:p>
          <a:p>
            <a:pPr marL="641520" lvl="1" indent="-240030">
              <a:buFont typeface="Arial" panose="020B0604020202020204" pitchFamily="34" charset="0"/>
              <a:buChar char="•"/>
            </a:pPr>
            <a:r>
              <a:rPr lang="en-US" sz="2400" dirty="0" smtClean="0">
                <a:solidFill>
                  <a:srgbClr val="0070C0"/>
                </a:solidFill>
              </a:rPr>
              <a:t>Chorioamnionitis</a:t>
            </a:r>
          </a:p>
          <a:p>
            <a:pPr marL="641520" lvl="1" indent="-240030">
              <a:buFont typeface="Arial" panose="020B0604020202020204" pitchFamily="34" charset="0"/>
              <a:buChar char="•"/>
            </a:pPr>
            <a:r>
              <a:rPr lang="en-US" sz="2400" dirty="0" smtClean="0">
                <a:solidFill>
                  <a:srgbClr val="0070C0"/>
                </a:solidFill>
              </a:rPr>
              <a:t>Cesarean delivery for </a:t>
            </a:r>
            <a:r>
              <a:rPr lang="en-US" sz="2400" dirty="0" err="1" smtClean="0">
                <a:solidFill>
                  <a:srgbClr val="0070C0"/>
                </a:solidFill>
              </a:rPr>
              <a:t>malpresentation</a:t>
            </a:r>
            <a:r>
              <a:rPr lang="en-US" sz="2400" dirty="0" smtClean="0">
                <a:solidFill>
                  <a:srgbClr val="0070C0"/>
                </a:solidFill>
              </a:rPr>
              <a:t> and failed induction</a:t>
            </a:r>
          </a:p>
          <a:p>
            <a:pPr marL="641520" lvl="1" indent="-240030">
              <a:buFont typeface="Arial" panose="020B0604020202020204" pitchFamily="34" charset="0"/>
              <a:buChar char="•"/>
            </a:pPr>
            <a:r>
              <a:rPr lang="en-US" sz="2400" dirty="0" smtClean="0">
                <a:solidFill>
                  <a:srgbClr val="0070C0"/>
                </a:solidFill>
              </a:rPr>
              <a:t>Abruption</a:t>
            </a:r>
          </a:p>
          <a:p>
            <a:r>
              <a:rPr lang="en-US" sz="2400" b="1" dirty="0" smtClean="0">
                <a:solidFill>
                  <a:srgbClr val="0070C0"/>
                </a:solidFill>
              </a:rPr>
              <a:t>• Fetal risks:</a:t>
            </a:r>
          </a:p>
          <a:p>
            <a:pPr marL="641520" lvl="1" indent="-240030">
              <a:buFont typeface="Arial" panose="020B0604020202020204" pitchFamily="34" charset="0"/>
              <a:buChar char="•"/>
            </a:pPr>
            <a:r>
              <a:rPr lang="en-US" sz="2400" dirty="0" smtClean="0">
                <a:solidFill>
                  <a:srgbClr val="0070C0"/>
                </a:solidFill>
              </a:rPr>
              <a:t>Cord prolapse</a:t>
            </a:r>
          </a:p>
          <a:p>
            <a:pPr marL="641520" lvl="1" indent="-240030">
              <a:buFont typeface="Arial" panose="020B0604020202020204" pitchFamily="34" charset="0"/>
              <a:buChar char="•"/>
            </a:pPr>
            <a:r>
              <a:rPr lang="en-US" sz="2400" dirty="0" smtClean="0">
                <a:solidFill>
                  <a:srgbClr val="0070C0"/>
                </a:solidFill>
              </a:rPr>
              <a:t>Respiratory Distress Syndrome</a:t>
            </a:r>
          </a:p>
          <a:p>
            <a:pPr marL="641520" lvl="1" indent="-240030">
              <a:buFont typeface="Arial" panose="020B0604020202020204" pitchFamily="34" charset="0"/>
              <a:buChar char="•"/>
            </a:pPr>
            <a:r>
              <a:rPr lang="en-US" sz="2400" dirty="0" smtClean="0">
                <a:solidFill>
                  <a:srgbClr val="0070C0"/>
                </a:solidFill>
              </a:rPr>
              <a:t>Necrotizing Enterocolitis (NEC)</a:t>
            </a:r>
          </a:p>
          <a:p>
            <a:pPr marL="641520" lvl="1" indent="-240030">
              <a:buFont typeface="Arial" panose="020B0604020202020204" pitchFamily="34" charset="0"/>
              <a:buChar char="•"/>
            </a:pPr>
            <a:r>
              <a:rPr lang="en-US" sz="2400" dirty="0" smtClean="0">
                <a:solidFill>
                  <a:srgbClr val="0070C0"/>
                </a:solidFill>
              </a:rPr>
              <a:t>Infection (sepsis)</a:t>
            </a:r>
          </a:p>
          <a:p>
            <a:pPr marL="641520" lvl="1" indent="-240030">
              <a:buFont typeface="Arial" panose="020B0604020202020204" pitchFamily="34" charset="0"/>
              <a:buChar char="•"/>
            </a:pPr>
            <a:r>
              <a:rPr lang="en-US" sz="2400" dirty="0" smtClean="0">
                <a:solidFill>
                  <a:srgbClr val="0070C0"/>
                </a:solidFill>
              </a:rPr>
              <a:t>Intraventricular hemorrhage- The risk for this varies with gestational age.</a:t>
            </a:r>
          </a:p>
          <a:p>
            <a:pPr marL="641520" lvl="1" indent="-240030">
              <a:buFont typeface="Arial" panose="020B0604020202020204" pitchFamily="34" charset="0"/>
              <a:buChar char="•"/>
            </a:pPr>
            <a:r>
              <a:rPr lang="en-US" sz="2400" dirty="0" smtClean="0">
                <a:solidFill>
                  <a:srgbClr val="0070C0"/>
                </a:solidFill>
              </a:rPr>
              <a:t>Pulmonary hypoplasia especially if &lt; 19 weeks when PROM occurs (rare after 26 weeks gestation)</a:t>
            </a:r>
          </a:p>
          <a:p>
            <a:pPr marL="641520" lvl="1" indent="-240030">
              <a:buFont typeface="Arial" panose="020B0604020202020204" pitchFamily="34" charset="0"/>
              <a:buChar char="•"/>
            </a:pPr>
            <a:r>
              <a:rPr lang="en-US" sz="2400" dirty="0" smtClean="0">
                <a:solidFill>
                  <a:srgbClr val="0070C0"/>
                </a:solidFill>
              </a:rPr>
              <a:t>Skeletal deformities</a:t>
            </a:r>
            <a:endParaRPr lang="en-US" sz="2400" dirty="0">
              <a:solidFill>
                <a:srgbClr val="0070C0"/>
              </a:solidFill>
            </a:endParaRPr>
          </a:p>
        </p:txBody>
      </p:sp>
    </p:spTree>
    <p:extLst>
      <p:ext uri="{BB962C8B-B14F-4D97-AF65-F5344CB8AC3E}">
        <p14:creationId xmlns="" xmlns:p14="http://schemas.microsoft.com/office/powerpoint/2010/main" val="3054618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152400"/>
            <a:ext cx="8229600" cy="1143000"/>
          </a:xfrm>
        </p:spPr>
        <p:txBody>
          <a:bodyPr>
            <a:normAutofit/>
          </a:bodyPr>
          <a:lstStyle/>
          <a:p>
            <a:pPr eaLnBrk="1" fontAlgn="auto" hangingPunct="1">
              <a:spcAft>
                <a:spcPts val="0"/>
              </a:spcAft>
              <a:defRPr/>
            </a:pPr>
            <a:r>
              <a:rPr lang="en-US" altLang="en-US" dirty="0" smtClean="0">
                <a:solidFill>
                  <a:srgbClr val="7030A0"/>
                </a:solidFill>
              </a:rPr>
              <a:t>Management of PROM patient</a:t>
            </a:r>
          </a:p>
        </p:txBody>
      </p:sp>
      <p:sp>
        <p:nvSpPr>
          <p:cNvPr id="36867" name="Rectangle 4"/>
          <p:cNvSpPr>
            <a:spLocks noGrp="1" noChangeArrowheads="1"/>
          </p:cNvSpPr>
          <p:nvPr>
            <p:ph sz="half" idx="1"/>
          </p:nvPr>
        </p:nvSpPr>
        <p:spPr>
          <a:xfrm>
            <a:off x="457200" y="1536700"/>
            <a:ext cx="7391400" cy="5321300"/>
          </a:xfrm>
        </p:spPr>
        <p:txBody>
          <a:bodyPr>
            <a:normAutofit/>
          </a:bodyPr>
          <a:lstStyle/>
          <a:p>
            <a:pPr eaLnBrk="1" hangingPunct="1">
              <a:buNone/>
            </a:pPr>
            <a:r>
              <a:rPr lang="en-US" altLang="en-US" sz="2800" u="sng" dirty="0" smtClean="0">
                <a:solidFill>
                  <a:srgbClr val="C00000"/>
                </a:solidFill>
              </a:rPr>
              <a:t>It depends on: </a:t>
            </a:r>
          </a:p>
          <a:p>
            <a:pPr eaLnBrk="1" hangingPunct="1">
              <a:buNone/>
            </a:pPr>
            <a:endParaRPr lang="en-US" altLang="en-US" sz="2800" dirty="0" smtClean="0">
              <a:solidFill>
                <a:srgbClr val="0070C0"/>
              </a:solidFill>
            </a:endParaRPr>
          </a:p>
          <a:p>
            <a:pPr eaLnBrk="1" hangingPunct="1"/>
            <a:r>
              <a:rPr lang="en-US" altLang="en-US" sz="2800" dirty="0" smtClean="0">
                <a:solidFill>
                  <a:srgbClr val="0070C0"/>
                </a:solidFill>
              </a:rPr>
              <a:t>Gestational age</a:t>
            </a:r>
          </a:p>
          <a:p>
            <a:pPr eaLnBrk="1" hangingPunct="1"/>
            <a:r>
              <a:rPr lang="en-US" altLang="en-US" sz="2800" dirty="0" smtClean="0">
                <a:solidFill>
                  <a:srgbClr val="0070C0"/>
                </a:solidFill>
              </a:rPr>
              <a:t>Availability of NICU</a:t>
            </a:r>
          </a:p>
          <a:p>
            <a:pPr eaLnBrk="1" hangingPunct="1"/>
            <a:r>
              <a:rPr lang="en-US" altLang="en-US" sz="2800" dirty="0" smtClean="0">
                <a:solidFill>
                  <a:srgbClr val="0070C0"/>
                </a:solidFill>
              </a:rPr>
              <a:t>Fetal presentation</a:t>
            </a:r>
          </a:p>
          <a:p>
            <a:pPr eaLnBrk="1" hangingPunct="1"/>
            <a:r>
              <a:rPr lang="en-US" altLang="en-US" sz="2800" dirty="0" smtClean="0">
                <a:solidFill>
                  <a:srgbClr val="0070C0"/>
                </a:solidFill>
              </a:rPr>
              <a:t>FHR pattern </a:t>
            </a:r>
          </a:p>
          <a:p>
            <a:r>
              <a:rPr lang="en-US" altLang="en-US" sz="2800" dirty="0" smtClean="0">
                <a:solidFill>
                  <a:srgbClr val="0070C0"/>
                </a:solidFill>
              </a:rPr>
              <a:t>Active distress (maternal/fetal)</a:t>
            </a:r>
          </a:p>
          <a:p>
            <a:r>
              <a:rPr lang="en-US" altLang="en-US" sz="2800" dirty="0" smtClean="0">
                <a:solidFill>
                  <a:srgbClr val="0070C0"/>
                </a:solidFill>
              </a:rPr>
              <a:t>Is she in labor? </a:t>
            </a:r>
          </a:p>
          <a:p>
            <a:r>
              <a:rPr lang="en-US" altLang="en-US" sz="2800" dirty="0" smtClean="0">
                <a:solidFill>
                  <a:srgbClr val="0070C0"/>
                </a:solidFill>
              </a:rPr>
              <a:t>Cervical assessment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Rectangle 6"/>
          <p:cNvSpPr/>
          <p:nvPr/>
        </p:nvSpPr>
        <p:spPr>
          <a:xfrm>
            <a:off x="0" y="152400"/>
            <a:ext cx="9144000" cy="1172629"/>
          </a:xfrm>
          <a:prstGeom prst="rect">
            <a:avLst/>
          </a:prstGeom>
        </p:spPr>
        <p:txBody>
          <a:bodyPr wrap="square" lIns="64008" tIns="32004" rIns="64008" bIns="32004">
            <a:spAutoFit/>
          </a:bodyPr>
          <a:lstStyle/>
          <a:p>
            <a:pPr algn="just"/>
            <a:r>
              <a:rPr lang="en-US" sz="2400" dirty="0" smtClean="0">
                <a:solidFill>
                  <a:srgbClr val="7030A0"/>
                </a:solidFill>
              </a:rPr>
              <a:t>How we decide an expectant management versus immediate delivery. The patient’s gestational age, presence of clinical infection, placental abruption, labor and fetal status all have to be taken into account.</a:t>
            </a:r>
            <a:endParaRPr lang="en-US" sz="2400" dirty="0">
              <a:solidFill>
                <a:srgbClr val="7030A0"/>
              </a:solidFill>
            </a:endParaRPr>
          </a:p>
        </p:txBody>
      </p:sp>
      <p:graphicFrame>
        <p:nvGraphicFramePr>
          <p:cNvPr id="10" name="Diagram 9"/>
          <p:cNvGraphicFramePr/>
          <p:nvPr>
            <p:extLst>
              <p:ext uri="{D42A27DB-BD31-4B8C-83A1-F6EECF244321}">
                <p14:modId xmlns="" xmlns:p14="http://schemas.microsoft.com/office/powerpoint/2010/main" val="3036898064"/>
              </p:ext>
            </p:extLst>
          </p:nvPr>
        </p:nvGraphicFramePr>
        <p:xfrm>
          <a:off x="0" y="1600200"/>
          <a:ext cx="9144000" cy="514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14336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8" name="Title 1"/>
          <p:cNvSpPr txBox="1">
            <a:spLocks/>
          </p:cNvSpPr>
          <p:nvPr/>
        </p:nvSpPr>
        <p:spPr>
          <a:xfrm>
            <a:off x="558800" y="388938"/>
            <a:ext cx="8229600" cy="1143000"/>
          </a:xfrm>
          <a:prstGeom prst="rect">
            <a:avLst/>
          </a:prstGeom>
        </p:spPr>
        <p:txBody>
          <a:bodyPr vert="horz" lIns="80298" tIns="40149" rIns="80298" bIns="40149" rtlCol="0" anchor="ctr">
            <a:normAutofit/>
          </a:bodyPr>
          <a:lstStyle/>
          <a:p>
            <a:pPr algn="ctr" defTabSz="802981">
              <a:spcBef>
                <a:spcPct val="0"/>
              </a:spcBef>
              <a:defRPr/>
            </a:pPr>
            <a:r>
              <a:rPr lang="en-US" sz="3900" b="1" i="1" dirty="0" smtClean="0">
                <a:solidFill>
                  <a:schemeClr val="accent2">
                    <a:lumMod val="50000"/>
                  </a:schemeClr>
                </a:solidFill>
                <a:latin typeface="+mj-lt"/>
                <a:ea typeface="+mj-ea"/>
                <a:cs typeface="+mj-cs"/>
              </a:rPr>
              <a:t> </a:t>
            </a:r>
            <a:endParaRPr lang="en-US" sz="3900" b="1" i="1" dirty="0">
              <a:solidFill>
                <a:schemeClr val="accent2">
                  <a:lumMod val="50000"/>
                </a:schemeClr>
              </a:solidFill>
              <a:latin typeface="+mj-lt"/>
              <a:ea typeface="+mj-ea"/>
              <a:cs typeface="+mj-cs"/>
            </a:endParaRPr>
          </a:p>
        </p:txBody>
      </p:sp>
      <p:sp>
        <p:nvSpPr>
          <p:cNvPr id="10" name="Rectangle 9"/>
          <p:cNvSpPr/>
          <p:nvPr/>
        </p:nvSpPr>
        <p:spPr>
          <a:xfrm>
            <a:off x="0" y="304800"/>
            <a:ext cx="9144000" cy="6435608"/>
          </a:xfrm>
          <a:prstGeom prst="rect">
            <a:avLst/>
          </a:prstGeom>
        </p:spPr>
        <p:txBody>
          <a:bodyPr wrap="square" lIns="64008" tIns="32004" rIns="64008" bIns="32004">
            <a:spAutoFit/>
          </a:bodyPr>
          <a:lstStyle/>
          <a:p>
            <a:pPr algn="just">
              <a:buFont typeface="Wingdings" pitchFamily="2" charset="2"/>
              <a:buChar char="q"/>
            </a:pPr>
            <a:r>
              <a:rPr lang="en-US" sz="2300" dirty="0" smtClean="0">
                <a:solidFill>
                  <a:srgbClr val="0070C0"/>
                </a:solidFill>
              </a:rPr>
              <a:t> If PPROM occurs </a:t>
            </a:r>
            <a:r>
              <a:rPr lang="en-US" sz="2300" dirty="0" smtClean="0">
                <a:solidFill>
                  <a:srgbClr val="7030A0"/>
                </a:solidFill>
              </a:rPr>
              <a:t>between 24 weeks and 33 and 6 days</a:t>
            </a:r>
            <a:r>
              <a:rPr lang="en-US" sz="2300" dirty="0" smtClean="0">
                <a:solidFill>
                  <a:srgbClr val="0070C0"/>
                </a:solidFill>
              </a:rPr>
              <a:t>, the risk of fetal lung maturity from prematurity is very high. </a:t>
            </a:r>
          </a:p>
          <a:p>
            <a:pPr algn="just">
              <a:buFont typeface="Wingdings" pitchFamily="2" charset="2"/>
              <a:buChar char="q"/>
            </a:pPr>
            <a:r>
              <a:rPr lang="en-US" sz="2300" dirty="0" smtClean="0">
                <a:solidFill>
                  <a:srgbClr val="0070C0"/>
                </a:solidFill>
              </a:rPr>
              <a:t> Preterm fetuses without chorioamnionitis  should be treated with :</a:t>
            </a:r>
          </a:p>
          <a:p>
            <a:pPr lvl="1" algn="just">
              <a:buFont typeface="Wingdings" pitchFamily="2" charset="2"/>
              <a:buChar char="Ø"/>
            </a:pPr>
            <a:r>
              <a:rPr lang="en-US" sz="2300" dirty="0" smtClean="0">
                <a:solidFill>
                  <a:srgbClr val="0070C0"/>
                </a:solidFill>
              </a:rPr>
              <a:t> Corticosteroids which enhance fetal pulmonary maturity.</a:t>
            </a:r>
          </a:p>
          <a:p>
            <a:pPr lvl="1" algn="just">
              <a:buFont typeface="Wingdings" pitchFamily="2" charset="2"/>
              <a:buChar char="Ø"/>
            </a:pPr>
            <a:r>
              <a:rPr lang="en-US" sz="2300" dirty="0">
                <a:solidFill>
                  <a:srgbClr val="0070C0"/>
                </a:solidFill>
              </a:rPr>
              <a:t> T</a:t>
            </a:r>
            <a:r>
              <a:rPr lang="en-US" sz="2300" dirty="0" smtClean="0">
                <a:solidFill>
                  <a:srgbClr val="0070C0"/>
                </a:solidFill>
              </a:rPr>
              <a:t>ocolytics to decrease contraction. </a:t>
            </a:r>
          </a:p>
          <a:p>
            <a:pPr lvl="1" algn="just">
              <a:buFont typeface="Wingdings" pitchFamily="2" charset="2"/>
              <a:buChar char="Ø"/>
            </a:pPr>
            <a:r>
              <a:rPr lang="en-US" sz="2300" dirty="0" smtClean="0">
                <a:solidFill>
                  <a:srgbClr val="0070C0"/>
                </a:solidFill>
              </a:rPr>
              <a:t> Antibiotics to increase the latency period</a:t>
            </a:r>
          </a:p>
          <a:p>
            <a:pPr algn="just">
              <a:buFont typeface="Wingdings" pitchFamily="2" charset="2"/>
              <a:buChar char="q"/>
            </a:pPr>
            <a:r>
              <a:rPr lang="en-US" sz="2300" dirty="0" smtClean="0">
                <a:solidFill>
                  <a:srgbClr val="0070C0"/>
                </a:solidFill>
              </a:rPr>
              <a:t> Note that antibiotics are administered because they have been shown to increase the amount of time before spontaneous labor, the antibiotics are not to treat an infection. </a:t>
            </a:r>
          </a:p>
          <a:p>
            <a:pPr algn="just">
              <a:buFont typeface="Wingdings" pitchFamily="2" charset="2"/>
              <a:buChar char="q"/>
            </a:pPr>
            <a:r>
              <a:rPr lang="en-US" sz="2300" dirty="0" smtClean="0">
                <a:solidFill>
                  <a:srgbClr val="0070C0"/>
                </a:solidFill>
              </a:rPr>
              <a:t> If there is an infection present diagnosed by uterine tenderness, fever and /or increased WBCs, then delivery needs to be initiated.</a:t>
            </a:r>
          </a:p>
          <a:p>
            <a:pPr algn="just">
              <a:buFont typeface="Wingdings" pitchFamily="2" charset="2"/>
              <a:buChar char="q"/>
            </a:pPr>
            <a:r>
              <a:rPr lang="en-US" sz="2300" dirty="0" smtClean="0">
                <a:solidFill>
                  <a:srgbClr val="0070C0"/>
                </a:solidFill>
              </a:rPr>
              <a:t> If there is no evidence of uterine infection, a patient with PPROM from 24 to 33 and 6 days should be admitted and ultrasounds to assess amniotic fluid volume and antepartum testing such as non-stress test are done. </a:t>
            </a:r>
          </a:p>
          <a:p>
            <a:pPr algn="just">
              <a:buFont typeface="Wingdings" pitchFamily="2" charset="2"/>
              <a:buChar char="q"/>
            </a:pPr>
            <a:r>
              <a:rPr lang="en-US" sz="2300" dirty="0" smtClean="0">
                <a:solidFill>
                  <a:srgbClr val="0070C0"/>
                </a:solidFill>
              </a:rPr>
              <a:t> Delivery will be induced between 32 and 34 weeks, however if the patient develops evidence of uterine infection then delivery will be immediately initiated.</a:t>
            </a:r>
            <a:endParaRPr lang="en-US" sz="2300" dirty="0">
              <a:solidFill>
                <a:srgbClr val="0070C0"/>
              </a:solidFill>
            </a:endParaRPr>
          </a:p>
        </p:txBody>
      </p:sp>
    </p:spTree>
    <p:extLst>
      <p:ext uri="{BB962C8B-B14F-4D97-AF65-F5344CB8AC3E}">
        <p14:creationId xmlns="" xmlns:p14="http://schemas.microsoft.com/office/powerpoint/2010/main" val="4193728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533400" y="304800"/>
            <a:ext cx="8229600" cy="457200"/>
          </a:xfrm>
        </p:spPr>
        <p:txBody>
          <a:bodyPr tIns="32004">
            <a:normAutofit fontScale="90000"/>
          </a:bodyPr>
          <a:lstStyle/>
          <a:p>
            <a:pPr algn="ctr"/>
            <a:r>
              <a:rPr lang="en-US" sz="3600" b="1" i="1" dirty="0" smtClean="0">
                <a:solidFill>
                  <a:srgbClr val="7030A0"/>
                </a:solidFill>
              </a:rPr>
              <a:t>Pre-viable PPROM</a:t>
            </a:r>
            <a:endParaRPr lang="en-US" sz="3600" b="1" i="1" dirty="0">
              <a:solidFill>
                <a:srgbClr val="7030A0"/>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Rectangle 6"/>
          <p:cNvSpPr/>
          <p:nvPr/>
        </p:nvSpPr>
        <p:spPr>
          <a:xfrm>
            <a:off x="0" y="609600"/>
            <a:ext cx="9144000" cy="6081665"/>
          </a:xfrm>
          <a:prstGeom prst="rect">
            <a:avLst/>
          </a:prstGeom>
        </p:spPr>
        <p:txBody>
          <a:bodyPr wrap="square" lIns="64008" tIns="32004" rIns="64008" bIns="32004">
            <a:spAutoFit/>
          </a:bodyPr>
          <a:lstStyle/>
          <a:p>
            <a:pPr algn="just">
              <a:buFont typeface="Wingdings" pitchFamily="2" charset="2"/>
              <a:buChar char="q"/>
            </a:pPr>
            <a:r>
              <a:rPr lang="en-US" sz="2300" dirty="0" smtClean="0">
                <a:solidFill>
                  <a:srgbClr val="0070C0"/>
                </a:solidFill>
              </a:rPr>
              <a:t> </a:t>
            </a:r>
            <a:r>
              <a:rPr lang="en-GB" sz="2300" dirty="0" smtClean="0">
                <a:solidFill>
                  <a:srgbClr val="0070C0"/>
                </a:solidFill>
              </a:rPr>
              <a:t>Pre-viable PPROM is </a:t>
            </a:r>
            <a:r>
              <a:rPr lang="en-GB" sz="2300" dirty="0">
                <a:solidFill>
                  <a:srgbClr val="0070C0"/>
                </a:solidFill>
              </a:rPr>
              <a:t>premature rupture of membranes </a:t>
            </a:r>
            <a:r>
              <a:rPr lang="en-GB" sz="2300" dirty="0" smtClean="0">
                <a:solidFill>
                  <a:srgbClr val="0070C0"/>
                </a:solidFill>
              </a:rPr>
              <a:t>before </a:t>
            </a:r>
            <a:r>
              <a:rPr lang="en-GB" sz="2300" dirty="0">
                <a:solidFill>
                  <a:srgbClr val="0070C0"/>
                </a:solidFill>
              </a:rPr>
              <a:t>the limit of viability (&lt;</a:t>
            </a:r>
            <a:r>
              <a:rPr lang="en-GB" sz="2300" dirty="0" smtClean="0">
                <a:solidFill>
                  <a:srgbClr val="0070C0"/>
                </a:solidFill>
              </a:rPr>
              <a:t>24 </a:t>
            </a:r>
            <a:r>
              <a:rPr lang="en-GB" sz="2300" dirty="0">
                <a:solidFill>
                  <a:srgbClr val="0070C0"/>
                </a:solidFill>
              </a:rPr>
              <a:t>weeks' gestation</a:t>
            </a:r>
            <a:r>
              <a:rPr lang="en-GB" sz="2300" dirty="0" smtClean="0">
                <a:solidFill>
                  <a:srgbClr val="0070C0"/>
                </a:solidFill>
              </a:rPr>
              <a:t>)</a:t>
            </a:r>
            <a:r>
              <a:rPr lang="en-US" sz="2300" dirty="0" smtClean="0">
                <a:solidFill>
                  <a:srgbClr val="0070C0"/>
                </a:solidFill>
              </a:rPr>
              <a:t>.</a:t>
            </a:r>
          </a:p>
          <a:p>
            <a:pPr algn="just">
              <a:buFont typeface="Wingdings" pitchFamily="2" charset="2"/>
              <a:buChar char="q"/>
            </a:pPr>
            <a:r>
              <a:rPr lang="en-US" sz="2300" dirty="0" smtClean="0">
                <a:solidFill>
                  <a:srgbClr val="0070C0"/>
                </a:solidFill>
              </a:rPr>
              <a:t> It occurs in less than 1% of pregnancies. </a:t>
            </a:r>
          </a:p>
          <a:p>
            <a:pPr algn="just">
              <a:buFont typeface="Wingdings" pitchFamily="2" charset="2"/>
              <a:buChar char="q"/>
            </a:pPr>
            <a:r>
              <a:rPr lang="en-US" sz="2300" dirty="0" smtClean="0">
                <a:solidFill>
                  <a:srgbClr val="0070C0"/>
                </a:solidFill>
              </a:rPr>
              <a:t> There are important risks of prematurity to discuss with this population:</a:t>
            </a:r>
          </a:p>
          <a:p>
            <a:pPr lvl="1" algn="just">
              <a:buFont typeface="Wingdings" pitchFamily="2" charset="2"/>
              <a:buChar char="Ø"/>
            </a:pPr>
            <a:r>
              <a:rPr lang="en-US" sz="2300" dirty="0" smtClean="0">
                <a:solidFill>
                  <a:srgbClr val="0070C0"/>
                </a:solidFill>
              </a:rPr>
              <a:t> Pulmonary hypoplasia rates are approximately 10-20 % .</a:t>
            </a:r>
          </a:p>
          <a:p>
            <a:pPr lvl="1" algn="just">
              <a:buFont typeface="Wingdings" pitchFamily="2" charset="2"/>
              <a:buChar char="Ø"/>
            </a:pPr>
            <a:r>
              <a:rPr lang="en-US" sz="2300" dirty="0" smtClean="0">
                <a:solidFill>
                  <a:srgbClr val="0070C0"/>
                </a:solidFill>
              </a:rPr>
              <a:t> Prolonged oligohydraminos can cause fetal deformations and limb contractures because the fetus cannot move freely within the amniotic sac. </a:t>
            </a:r>
          </a:p>
          <a:p>
            <a:pPr lvl="1" algn="just">
              <a:buFont typeface="Wingdings" pitchFamily="2" charset="2"/>
              <a:buChar char="Ø"/>
            </a:pPr>
            <a:r>
              <a:rPr lang="en-US" sz="2300" dirty="0" smtClean="0">
                <a:solidFill>
                  <a:srgbClr val="0070C0"/>
                </a:solidFill>
              </a:rPr>
              <a:t> Neonatal death and morbidity rated decrease with a longer latency period and advancing gestational age. </a:t>
            </a:r>
          </a:p>
          <a:p>
            <a:pPr lvl="1" algn="just">
              <a:buFont typeface="Wingdings" pitchFamily="2" charset="2"/>
              <a:buChar char="Ø"/>
            </a:pPr>
            <a:r>
              <a:rPr lang="en-US" sz="2300" dirty="0" smtClean="0">
                <a:solidFill>
                  <a:srgbClr val="0070C0"/>
                </a:solidFill>
              </a:rPr>
              <a:t> There are significant maternal complications that can occur with prolonged rupture of membranes with increased risks of systemic infections. </a:t>
            </a:r>
          </a:p>
          <a:p>
            <a:pPr algn="just">
              <a:buFont typeface="Wingdings" pitchFamily="2" charset="2"/>
              <a:buChar char="q"/>
            </a:pPr>
            <a:r>
              <a:rPr lang="en-US" sz="2300" dirty="0" smtClean="0">
                <a:solidFill>
                  <a:srgbClr val="0070C0"/>
                </a:solidFill>
              </a:rPr>
              <a:t> The management for patient with Pre-viable PPROM involves patient counseling and expectant management or induction of labor.</a:t>
            </a:r>
          </a:p>
          <a:p>
            <a:pPr algn="just">
              <a:buFont typeface="Wingdings" pitchFamily="2" charset="2"/>
              <a:buChar char="q"/>
            </a:pPr>
            <a:r>
              <a:rPr lang="en-US" sz="2300" dirty="0" smtClean="0">
                <a:solidFill>
                  <a:srgbClr val="0070C0"/>
                </a:solidFill>
              </a:rPr>
              <a:t> Antibiotics and corticosteroids are not recommended before viability. </a:t>
            </a:r>
            <a:endParaRPr lang="en-US" sz="2300" dirty="0">
              <a:solidFill>
                <a:srgbClr val="0070C0"/>
              </a:solidFill>
            </a:endParaRPr>
          </a:p>
        </p:txBody>
      </p:sp>
    </p:spTree>
    <p:extLst>
      <p:ext uri="{BB962C8B-B14F-4D97-AF65-F5344CB8AC3E}">
        <p14:creationId xmlns="" xmlns:p14="http://schemas.microsoft.com/office/powerpoint/2010/main" val="21812726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fontAlgn="auto" hangingPunct="1">
              <a:spcAft>
                <a:spcPts val="0"/>
              </a:spcAft>
              <a:defRPr/>
            </a:pPr>
            <a:r>
              <a:rPr lang="en-US" altLang="en-US" dirty="0" smtClean="0">
                <a:solidFill>
                  <a:srgbClr val="7030A0"/>
                </a:solidFill>
              </a:rPr>
              <a:t>Delivery Indication</a:t>
            </a:r>
          </a:p>
        </p:txBody>
      </p:sp>
      <p:sp>
        <p:nvSpPr>
          <p:cNvPr id="37891" name="Rectangle 6"/>
          <p:cNvSpPr>
            <a:spLocks noGrp="1" noChangeArrowheads="1"/>
          </p:cNvSpPr>
          <p:nvPr>
            <p:ph type="body" sz="half" idx="1"/>
          </p:nvPr>
        </p:nvSpPr>
        <p:spPr/>
        <p:txBody>
          <a:bodyPr/>
          <a:lstStyle/>
          <a:p>
            <a:pPr eaLnBrk="1" hangingPunct="1"/>
            <a:r>
              <a:rPr lang="en-US" altLang="en-US" sz="2800" dirty="0" smtClean="0">
                <a:solidFill>
                  <a:srgbClr val="0070C0"/>
                </a:solidFill>
              </a:rPr>
              <a:t>Maternal-Fetal Distress</a:t>
            </a:r>
          </a:p>
          <a:p>
            <a:pPr eaLnBrk="1" hangingPunct="1"/>
            <a:r>
              <a:rPr lang="en-US" altLang="en-US" sz="2800" dirty="0" smtClean="0">
                <a:solidFill>
                  <a:srgbClr val="0070C0"/>
                </a:solidFill>
              </a:rPr>
              <a:t>Infection</a:t>
            </a:r>
          </a:p>
          <a:p>
            <a:pPr eaLnBrk="1" hangingPunct="1"/>
            <a:r>
              <a:rPr lang="en-US" altLang="en-US" sz="2800" dirty="0" smtClean="0">
                <a:solidFill>
                  <a:srgbClr val="0070C0"/>
                </a:solidFill>
              </a:rPr>
              <a:t>Abruption</a:t>
            </a:r>
          </a:p>
          <a:p>
            <a:pPr eaLnBrk="1" hangingPunct="1"/>
            <a:r>
              <a:rPr lang="en-US" altLang="en-US" sz="2800" dirty="0" smtClean="0">
                <a:solidFill>
                  <a:srgbClr val="0070C0"/>
                </a:solidFill>
              </a:rPr>
              <a:t>Cord </a:t>
            </a:r>
            <a:r>
              <a:rPr lang="en-US" altLang="en-US" sz="2800" dirty="0" err="1" smtClean="0">
                <a:solidFill>
                  <a:srgbClr val="0070C0"/>
                </a:solidFill>
              </a:rPr>
              <a:t>Prolapse</a:t>
            </a:r>
            <a:endParaRPr lang="en-US" altLang="en-US" sz="2800" dirty="0" smtClean="0">
              <a:solidFill>
                <a:srgbClr val="0070C0"/>
              </a:solidFill>
            </a:endParaRPr>
          </a:p>
        </p:txBody>
      </p:sp>
      <p:pic>
        <p:nvPicPr>
          <p:cNvPr id="37892" name="Picture 8" descr="CSection"/>
          <p:cNvPicPr>
            <a:picLocks noGrp="1" noChangeAspect="1" noChangeArrowheads="1"/>
          </p:cNvPicPr>
          <p:nvPr>
            <p:ph sz="half" idx="2"/>
          </p:nvPr>
        </p:nvPicPr>
        <p:blipFill>
          <a:blip r:embed="rId3"/>
          <a:srcRect/>
          <a:stretch>
            <a:fillRect/>
          </a:stretch>
        </p:blipFill>
        <p:spPr>
          <a:xfrm>
            <a:off x="4114800" y="2209800"/>
            <a:ext cx="3754438" cy="2425700"/>
          </a:xfr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457200" y="0"/>
            <a:ext cx="7620000" cy="1143000"/>
          </a:xfrm>
        </p:spPr>
        <p:txBody>
          <a:bodyPr/>
          <a:lstStyle/>
          <a:p>
            <a:pPr algn="ctr" eaLnBrk="1" fontAlgn="auto" hangingPunct="1">
              <a:spcAft>
                <a:spcPts val="0"/>
              </a:spcAft>
              <a:defRPr/>
            </a:pPr>
            <a:r>
              <a:rPr lang="en-US" altLang="en-US" dirty="0" smtClean="0">
                <a:solidFill>
                  <a:srgbClr val="7030A0"/>
                </a:solidFill>
              </a:rPr>
              <a:t>Expectant Management</a:t>
            </a:r>
          </a:p>
        </p:txBody>
      </p:sp>
      <p:sp>
        <p:nvSpPr>
          <p:cNvPr id="39939" name="Rectangle 5"/>
          <p:cNvSpPr>
            <a:spLocks noGrp="1" noChangeArrowheads="1"/>
          </p:cNvSpPr>
          <p:nvPr>
            <p:ph sz="half" idx="1"/>
          </p:nvPr>
        </p:nvSpPr>
        <p:spPr>
          <a:xfrm>
            <a:off x="533400" y="2057400"/>
            <a:ext cx="3657600" cy="4589463"/>
          </a:xfrm>
        </p:spPr>
        <p:txBody>
          <a:bodyPr/>
          <a:lstStyle/>
          <a:p>
            <a:pPr eaLnBrk="1" hangingPunct="1">
              <a:lnSpc>
                <a:spcPct val="90000"/>
              </a:lnSpc>
            </a:pPr>
            <a:r>
              <a:rPr lang="en-US" altLang="en-US" dirty="0" smtClean="0">
                <a:solidFill>
                  <a:srgbClr val="0070C0"/>
                </a:solidFill>
              </a:rPr>
              <a:t>Abruption</a:t>
            </a:r>
          </a:p>
          <a:p>
            <a:pPr eaLnBrk="1" hangingPunct="1">
              <a:lnSpc>
                <a:spcPct val="90000"/>
              </a:lnSpc>
            </a:pPr>
            <a:r>
              <a:rPr lang="en-US" altLang="en-US" dirty="0" err="1" smtClean="0">
                <a:solidFill>
                  <a:srgbClr val="0070C0"/>
                </a:solidFill>
              </a:rPr>
              <a:t>Chorioamnionitis</a:t>
            </a:r>
            <a:endParaRPr lang="en-US" altLang="en-US" dirty="0" smtClean="0">
              <a:solidFill>
                <a:srgbClr val="0070C0"/>
              </a:solidFill>
            </a:endParaRPr>
          </a:p>
          <a:p>
            <a:pPr eaLnBrk="1" hangingPunct="1">
              <a:lnSpc>
                <a:spcPct val="90000"/>
              </a:lnSpc>
            </a:pPr>
            <a:r>
              <a:rPr lang="en-US" altLang="en-US" dirty="0" smtClean="0">
                <a:solidFill>
                  <a:srgbClr val="0070C0"/>
                </a:solidFill>
              </a:rPr>
              <a:t>Cord </a:t>
            </a:r>
            <a:r>
              <a:rPr lang="en-US" altLang="en-US" dirty="0" err="1" smtClean="0">
                <a:solidFill>
                  <a:srgbClr val="0070C0"/>
                </a:solidFill>
              </a:rPr>
              <a:t>Prolapse</a:t>
            </a:r>
            <a:r>
              <a:rPr lang="en-US" altLang="en-US" dirty="0" smtClean="0">
                <a:solidFill>
                  <a:srgbClr val="0070C0"/>
                </a:solidFill>
              </a:rPr>
              <a:t>	</a:t>
            </a:r>
          </a:p>
          <a:p>
            <a:pPr eaLnBrk="1" hangingPunct="1">
              <a:lnSpc>
                <a:spcPct val="90000"/>
              </a:lnSpc>
            </a:pPr>
            <a:r>
              <a:rPr lang="en-US" altLang="en-US" dirty="0" smtClean="0">
                <a:solidFill>
                  <a:srgbClr val="0070C0"/>
                </a:solidFill>
              </a:rPr>
              <a:t>Pulmonary </a:t>
            </a:r>
            <a:r>
              <a:rPr lang="en-US" altLang="en-US" dirty="0" err="1" smtClean="0">
                <a:solidFill>
                  <a:srgbClr val="0070C0"/>
                </a:solidFill>
              </a:rPr>
              <a:t>Hypoplasia</a:t>
            </a:r>
            <a:r>
              <a:rPr lang="en-US" altLang="en-US" dirty="0" smtClean="0">
                <a:solidFill>
                  <a:srgbClr val="0070C0"/>
                </a:solidFill>
              </a:rPr>
              <a:t> (&lt;19 weeks PPROM </a:t>
            </a:r>
          </a:p>
          <a:p>
            <a:pPr eaLnBrk="1" hangingPunct="1">
              <a:lnSpc>
                <a:spcPct val="90000"/>
              </a:lnSpc>
            </a:pPr>
            <a:r>
              <a:rPr lang="en-US" altLang="en-US" dirty="0" smtClean="0">
                <a:solidFill>
                  <a:srgbClr val="0070C0"/>
                </a:solidFill>
              </a:rPr>
              <a:t>Skeletal Deformities 	</a:t>
            </a:r>
          </a:p>
          <a:p>
            <a:pPr eaLnBrk="1" hangingPunct="1">
              <a:lnSpc>
                <a:spcPct val="90000"/>
              </a:lnSpc>
            </a:pPr>
            <a:r>
              <a:rPr lang="en-US" altLang="en-US" dirty="0" err="1" smtClean="0">
                <a:solidFill>
                  <a:srgbClr val="0070C0"/>
                </a:solidFill>
              </a:rPr>
              <a:t>Endometritis</a:t>
            </a:r>
            <a:r>
              <a:rPr lang="en-US" altLang="en-US" dirty="0" smtClean="0">
                <a:solidFill>
                  <a:srgbClr val="0070C0"/>
                </a:solidFill>
              </a:rPr>
              <a:t> (1/3)</a:t>
            </a:r>
          </a:p>
          <a:p>
            <a:pPr eaLnBrk="1" hangingPunct="1">
              <a:lnSpc>
                <a:spcPct val="90000"/>
              </a:lnSpc>
            </a:pPr>
            <a:endParaRPr lang="en-US" altLang="en-US" dirty="0" smtClean="0"/>
          </a:p>
        </p:txBody>
      </p:sp>
      <p:sp>
        <p:nvSpPr>
          <p:cNvPr id="39940" name="Rectangle 6"/>
          <p:cNvSpPr>
            <a:spLocks noGrp="1" noChangeArrowheads="1"/>
          </p:cNvSpPr>
          <p:nvPr>
            <p:ph sz="half" idx="2"/>
          </p:nvPr>
        </p:nvSpPr>
        <p:spPr>
          <a:xfrm>
            <a:off x="4419600" y="2057400"/>
            <a:ext cx="4724400" cy="4589462"/>
          </a:xfrm>
        </p:spPr>
        <p:txBody>
          <a:bodyPr/>
          <a:lstStyle/>
          <a:p>
            <a:pPr eaLnBrk="1" hangingPunct="1">
              <a:lnSpc>
                <a:spcPct val="90000"/>
              </a:lnSpc>
            </a:pPr>
            <a:r>
              <a:rPr lang="en-US" altLang="en-US" dirty="0" smtClean="0">
                <a:solidFill>
                  <a:srgbClr val="0070C0"/>
                </a:solidFill>
              </a:rPr>
              <a:t>Mature lung profile</a:t>
            </a:r>
          </a:p>
          <a:p>
            <a:pPr eaLnBrk="1" hangingPunct="1">
              <a:lnSpc>
                <a:spcPct val="90000"/>
              </a:lnSpc>
            </a:pPr>
            <a:r>
              <a:rPr lang="en-US" altLang="en-US" dirty="0" smtClean="0">
                <a:solidFill>
                  <a:srgbClr val="0070C0"/>
                </a:solidFill>
              </a:rPr>
              <a:t>Advancing </a:t>
            </a:r>
            <a:r>
              <a:rPr lang="en-US" altLang="en-US" dirty="0" smtClean="0">
                <a:solidFill>
                  <a:srgbClr val="0070C0"/>
                </a:solidFill>
              </a:rPr>
              <a:t>GA</a:t>
            </a:r>
          </a:p>
          <a:p>
            <a:pPr eaLnBrk="1" hangingPunct="1">
              <a:lnSpc>
                <a:spcPct val="90000"/>
              </a:lnSpc>
            </a:pPr>
            <a:r>
              <a:rPr lang="en-US" altLang="en-US" dirty="0" smtClean="0">
                <a:solidFill>
                  <a:srgbClr val="0070C0"/>
                </a:solidFill>
              </a:rPr>
              <a:t> Reducing </a:t>
            </a:r>
            <a:r>
              <a:rPr lang="en-US" altLang="en-US" dirty="0" smtClean="0">
                <a:solidFill>
                  <a:srgbClr val="0070C0"/>
                </a:solidFill>
              </a:rPr>
              <a:t>risks associated with </a:t>
            </a:r>
            <a:r>
              <a:rPr lang="en-US" altLang="en-US" dirty="0" smtClean="0">
                <a:solidFill>
                  <a:srgbClr val="0070C0"/>
                </a:solidFill>
              </a:rPr>
              <a:t>PTB AS:</a:t>
            </a:r>
          </a:p>
          <a:p>
            <a:pPr lvl="1">
              <a:buFont typeface="Wingdings" pitchFamily="2" charset="2"/>
              <a:buChar char="Ø"/>
            </a:pPr>
            <a:r>
              <a:rPr lang="en-US" altLang="en-US" sz="1800" dirty="0" smtClean="0">
                <a:solidFill>
                  <a:srgbClr val="0070C0"/>
                </a:solidFill>
              </a:rPr>
              <a:t>NEC</a:t>
            </a:r>
          </a:p>
          <a:p>
            <a:pPr lvl="1">
              <a:buFont typeface="Wingdings" pitchFamily="2" charset="2"/>
              <a:buChar char="Ø"/>
            </a:pPr>
            <a:r>
              <a:rPr lang="en-US" altLang="en-US" sz="1800" dirty="0" smtClean="0">
                <a:solidFill>
                  <a:srgbClr val="0070C0"/>
                </a:solidFill>
              </a:rPr>
              <a:t>IVH</a:t>
            </a:r>
            <a:endParaRPr lang="en-US" altLang="en-US" sz="1800" dirty="0" smtClean="0">
              <a:solidFill>
                <a:srgbClr val="0070C0"/>
              </a:solidFill>
            </a:endParaRPr>
          </a:p>
          <a:p>
            <a:pPr lvl="1">
              <a:buFont typeface="Wingdings" pitchFamily="2" charset="2"/>
              <a:buChar char="Ø"/>
            </a:pPr>
            <a:r>
              <a:rPr lang="en-US" altLang="en-US" sz="1800" dirty="0" smtClean="0">
                <a:solidFill>
                  <a:srgbClr val="0070C0"/>
                </a:solidFill>
              </a:rPr>
              <a:t>RDS</a:t>
            </a:r>
          </a:p>
          <a:p>
            <a:pPr lvl="1">
              <a:buFont typeface="Wingdings" pitchFamily="2" charset="2"/>
              <a:buChar char="Ø"/>
            </a:pPr>
            <a:r>
              <a:rPr lang="en-US" altLang="en-US" dirty="0" smtClean="0">
                <a:solidFill>
                  <a:srgbClr val="0070C0"/>
                </a:solidFill>
              </a:rPr>
              <a:t>Cesarean Delivery</a:t>
            </a:r>
          </a:p>
          <a:p>
            <a:pPr lvl="1">
              <a:buFont typeface="Wingdings" pitchFamily="2" charset="2"/>
              <a:buChar char="Ø"/>
            </a:pPr>
            <a:r>
              <a:rPr lang="en-US" altLang="en-US" dirty="0" err="1" smtClean="0">
                <a:solidFill>
                  <a:srgbClr val="0070C0"/>
                </a:solidFill>
              </a:rPr>
              <a:t>Endometritis</a:t>
            </a:r>
            <a:r>
              <a:rPr lang="en-US" altLang="en-US" dirty="0" smtClean="0">
                <a:solidFill>
                  <a:srgbClr val="0070C0"/>
                </a:solidFill>
              </a:rPr>
              <a:t> (1/3</a:t>
            </a:r>
            <a:r>
              <a:rPr lang="en-US" altLang="en-US" dirty="0" smtClean="0">
                <a:solidFill>
                  <a:srgbClr val="0070C0"/>
                </a:solidFill>
              </a:rPr>
              <a:t>)</a:t>
            </a:r>
            <a:endParaRPr lang="en-US" altLang="en-US" dirty="0" smtClean="0">
              <a:solidFill>
                <a:srgbClr val="0070C0"/>
              </a:solidFill>
            </a:endParaRPr>
          </a:p>
          <a:p>
            <a:pPr eaLnBrk="1" hangingPunct="1">
              <a:lnSpc>
                <a:spcPct val="90000"/>
              </a:lnSpc>
            </a:pPr>
            <a:endParaRPr lang="en-US" altLang="en-US" dirty="0" smtClean="0"/>
          </a:p>
          <a:p>
            <a:pPr eaLnBrk="1" hangingPunct="1">
              <a:lnSpc>
                <a:spcPct val="90000"/>
              </a:lnSpc>
            </a:pPr>
            <a:endParaRPr lang="en-US" altLang="en-US" dirty="0" smtClean="0"/>
          </a:p>
        </p:txBody>
      </p:sp>
      <p:sp>
        <p:nvSpPr>
          <p:cNvPr id="39941" name="Text Box 7"/>
          <p:cNvSpPr txBox="1">
            <a:spLocks noChangeArrowheads="1"/>
          </p:cNvSpPr>
          <p:nvPr/>
        </p:nvSpPr>
        <p:spPr bwMode="auto">
          <a:xfrm>
            <a:off x="1295400" y="1371600"/>
            <a:ext cx="1600200" cy="519113"/>
          </a:xfrm>
          <a:prstGeom prst="rect">
            <a:avLst/>
          </a:prstGeom>
          <a:noFill/>
          <a:ln w="9525">
            <a:noFill/>
            <a:miter lim="800000"/>
            <a:headEnd/>
            <a:tailEnd/>
          </a:ln>
        </p:spPr>
        <p:txBody>
          <a:bodyPr>
            <a:spAutoFit/>
          </a:bodyPr>
          <a:lstStyle/>
          <a:p>
            <a:pPr>
              <a:spcBef>
                <a:spcPct val="50000"/>
              </a:spcBef>
            </a:pPr>
            <a:r>
              <a:rPr lang="en-US" altLang="en-US" sz="2800" b="1" u="sng" dirty="0">
                <a:solidFill>
                  <a:srgbClr val="7030A0"/>
                </a:solidFill>
              </a:rPr>
              <a:t>Risks</a:t>
            </a:r>
          </a:p>
        </p:txBody>
      </p:sp>
      <p:sp>
        <p:nvSpPr>
          <p:cNvPr id="39942" name="Text Box 8"/>
          <p:cNvSpPr txBox="1">
            <a:spLocks noChangeArrowheads="1"/>
          </p:cNvSpPr>
          <p:nvPr/>
        </p:nvSpPr>
        <p:spPr bwMode="auto">
          <a:xfrm>
            <a:off x="5257800" y="1447800"/>
            <a:ext cx="1828800" cy="519113"/>
          </a:xfrm>
          <a:prstGeom prst="rect">
            <a:avLst/>
          </a:prstGeom>
          <a:noFill/>
          <a:ln w="9525">
            <a:noFill/>
            <a:miter lim="800000"/>
            <a:headEnd/>
            <a:tailEnd/>
          </a:ln>
        </p:spPr>
        <p:txBody>
          <a:bodyPr>
            <a:spAutoFit/>
          </a:bodyPr>
          <a:lstStyle/>
          <a:p>
            <a:pPr>
              <a:spcBef>
                <a:spcPct val="50000"/>
              </a:spcBef>
            </a:pPr>
            <a:r>
              <a:rPr lang="en-US" altLang="en-US" sz="2800" b="1" u="sng" dirty="0">
                <a:solidFill>
                  <a:srgbClr val="7030A0"/>
                </a:solidFill>
              </a:rPr>
              <a:t>Benefits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04088"/>
            <a:ext cx="8229600" cy="743712"/>
          </a:xfrm>
        </p:spPr>
        <p:txBody>
          <a:bodyPr>
            <a:normAutofit fontScale="90000"/>
          </a:bodyPr>
          <a:lstStyle/>
          <a:p>
            <a:pPr algn="ctr" eaLnBrk="1" fontAlgn="auto" hangingPunct="1">
              <a:spcAft>
                <a:spcPts val="0"/>
              </a:spcAft>
              <a:defRPr/>
            </a:pPr>
            <a:r>
              <a:rPr lang="en-US" altLang="en-US" dirty="0" smtClean="0">
                <a:solidFill>
                  <a:srgbClr val="7030A0"/>
                </a:solidFill>
              </a:rPr>
              <a:t>Expectant Management</a:t>
            </a:r>
          </a:p>
        </p:txBody>
      </p:sp>
      <p:sp>
        <p:nvSpPr>
          <p:cNvPr id="38915" name="Rectangle 4"/>
          <p:cNvSpPr>
            <a:spLocks noGrp="1" noChangeArrowheads="1"/>
          </p:cNvSpPr>
          <p:nvPr>
            <p:ph idx="1"/>
          </p:nvPr>
        </p:nvSpPr>
        <p:spPr/>
        <p:txBody>
          <a:bodyPr>
            <a:normAutofit/>
          </a:bodyPr>
          <a:lstStyle/>
          <a:p>
            <a:pPr eaLnBrk="1" hangingPunct="1"/>
            <a:r>
              <a:rPr lang="en-US" altLang="en-US" sz="2800" dirty="0" smtClean="0">
                <a:solidFill>
                  <a:srgbClr val="0070C0"/>
                </a:solidFill>
              </a:rPr>
              <a:t>Typical for GA 32 weeks or less (32 weeks, document FLM)</a:t>
            </a:r>
          </a:p>
          <a:p>
            <a:pPr eaLnBrk="1" hangingPunct="1"/>
            <a:r>
              <a:rPr lang="en-US" altLang="en-US" sz="2800" dirty="0" smtClean="0">
                <a:solidFill>
                  <a:srgbClr val="0070C0"/>
                </a:solidFill>
              </a:rPr>
              <a:t>Steroids</a:t>
            </a:r>
          </a:p>
          <a:p>
            <a:pPr eaLnBrk="1" hangingPunct="1"/>
            <a:r>
              <a:rPr lang="en-US" altLang="en-US" sz="2800" dirty="0" err="1" smtClean="0">
                <a:solidFill>
                  <a:srgbClr val="0070C0"/>
                </a:solidFill>
              </a:rPr>
              <a:t>Tocolysis</a:t>
            </a:r>
            <a:r>
              <a:rPr lang="en-US" altLang="en-US" sz="2800" dirty="0" smtClean="0">
                <a:solidFill>
                  <a:srgbClr val="0070C0"/>
                </a:solidFill>
              </a:rPr>
              <a:t> if indicated for lung maturity</a:t>
            </a:r>
          </a:p>
          <a:p>
            <a:pPr eaLnBrk="1" hangingPunct="1"/>
            <a:r>
              <a:rPr lang="en-US" altLang="en-US" sz="2800" dirty="0" smtClean="0">
                <a:solidFill>
                  <a:srgbClr val="0070C0"/>
                </a:solidFill>
              </a:rPr>
              <a:t>Antibiotics (</a:t>
            </a:r>
            <a:r>
              <a:rPr lang="en-US" altLang="en-US" sz="2800" dirty="0" err="1" smtClean="0">
                <a:solidFill>
                  <a:srgbClr val="0070C0"/>
                </a:solidFill>
              </a:rPr>
              <a:t>Ampicillin</a:t>
            </a:r>
            <a:r>
              <a:rPr lang="en-US" altLang="en-US" sz="2800" dirty="0" smtClean="0">
                <a:solidFill>
                  <a:srgbClr val="0070C0"/>
                </a:solidFill>
              </a:rPr>
              <a:t>/EES-</a:t>
            </a:r>
            <a:r>
              <a:rPr lang="en-US" altLang="en-US" sz="2800" dirty="0" err="1" smtClean="0">
                <a:solidFill>
                  <a:srgbClr val="0070C0"/>
                </a:solidFill>
              </a:rPr>
              <a:t>Azithro</a:t>
            </a:r>
            <a:r>
              <a:rPr lang="en-US" altLang="en-US" sz="2800" dirty="0" smtClean="0">
                <a:solidFill>
                  <a:srgbClr val="0070C0"/>
                </a:solidFill>
              </a:rPr>
              <a:t>)</a:t>
            </a:r>
          </a:p>
          <a:p>
            <a:pPr eaLnBrk="1" hangingPunct="1"/>
            <a:r>
              <a:rPr lang="en-US" altLang="en-US" sz="2800" dirty="0" smtClean="0">
                <a:solidFill>
                  <a:srgbClr val="0070C0"/>
                </a:solidFill>
              </a:rPr>
              <a:t>Fetal Surveillance</a:t>
            </a:r>
          </a:p>
          <a:p>
            <a:pPr eaLnBrk="1" hangingPunct="1"/>
            <a:r>
              <a:rPr lang="en-US" altLang="en-US" sz="2800" dirty="0" smtClean="0">
                <a:solidFill>
                  <a:srgbClr val="0070C0"/>
                </a:solidFill>
              </a:rPr>
              <a:t>Majority Inpatient Observation</a:t>
            </a:r>
          </a:p>
          <a:p>
            <a:pPr eaLnBrk="1" hangingPunct="1"/>
            <a:r>
              <a:rPr lang="en-US" altLang="en-US" sz="2800" dirty="0" smtClean="0">
                <a:solidFill>
                  <a:srgbClr val="0070C0"/>
                </a:solidFill>
              </a:rPr>
              <a:t>Assess for </a:t>
            </a:r>
            <a:r>
              <a:rPr lang="en-US" altLang="en-US" sz="2800" dirty="0" err="1" smtClean="0">
                <a:solidFill>
                  <a:srgbClr val="0070C0"/>
                </a:solidFill>
              </a:rPr>
              <a:t>Chorioamnionitis</a:t>
            </a:r>
            <a:endParaRPr lang="en-US" altLang="en-US" sz="2800" dirty="0" smtClean="0">
              <a:solidFill>
                <a:srgbClr val="0070C0"/>
              </a:solidFill>
            </a:endParaRPr>
          </a:p>
        </p:txBody>
      </p:sp>
      <p:sp>
        <p:nvSpPr>
          <p:cNvPr id="38916" name="Text Box 6"/>
          <p:cNvSpPr txBox="1">
            <a:spLocks noChangeArrowheads="1"/>
          </p:cNvSpPr>
          <p:nvPr/>
        </p:nvSpPr>
        <p:spPr bwMode="auto">
          <a:xfrm>
            <a:off x="685800" y="6172200"/>
            <a:ext cx="7467600" cy="461665"/>
          </a:xfrm>
          <a:prstGeom prst="rect">
            <a:avLst/>
          </a:prstGeom>
          <a:noFill/>
          <a:ln w="9525">
            <a:noFill/>
            <a:miter lim="800000"/>
            <a:headEnd/>
            <a:tailEnd/>
          </a:ln>
        </p:spPr>
        <p:txBody>
          <a:bodyPr>
            <a:spAutoFit/>
          </a:bodyPr>
          <a:lstStyle/>
          <a:p>
            <a:pPr>
              <a:spcBef>
                <a:spcPct val="50000"/>
              </a:spcBef>
            </a:pPr>
            <a:r>
              <a:rPr lang="en-US" altLang="en-US" sz="2400" b="1" u="sng" dirty="0">
                <a:solidFill>
                  <a:srgbClr val="7030A0"/>
                </a:solidFill>
              </a:rPr>
              <a:t>Goal: Mature Lung Profile, reduction of PTB risks!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457200" y="381000"/>
            <a:ext cx="8229600" cy="533400"/>
          </a:xfrm>
        </p:spPr>
        <p:txBody>
          <a:bodyPr tIns="32004">
            <a:normAutofit fontScale="90000"/>
          </a:bodyPr>
          <a:lstStyle/>
          <a:p>
            <a:pPr algn="ctr"/>
            <a:r>
              <a:rPr lang="en-GB" sz="4400" b="1" dirty="0" smtClean="0">
                <a:solidFill>
                  <a:srgbClr val="7030A0"/>
                </a:solidFill>
              </a:rPr>
              <a:t>Chorioamnionitis</a:t>
            </a:r>
            <a:r>
              <a:rPr lang="en-GB" b="1" dirty="0" smtClean="0">
                <a:solidFill>
                  <a:schemeClr val="accent2">
                    <a:lumMod val="50000"/>
                  </a:schemeClr>
                </a:solidFill>
              </a:rPr>
              <a:t> </a:t>
            </a:r>
            <a:endParaRPr lang="en-US" b="1" dirty="0">
              <a:solidFill>
                <a:schemeClr val="accent2">
                  <a:lumMod val="50000"/>
                </a:schemeClr>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3" name="Rectangle 2"/>
          <p:cNvSpPr/>
          <p:nvPr/>
        </p:nvSpPr>
        <p:spPr>
          <a:xfrm>
            <a:off x="1" y="914400"/>
            <a:ext cx="9144000" cy="5235279"/>
          </a:xfrm>
          <a:prstGeom prst="rect">
            <a:avLst/>
          </a:prstGeom>
        </p:spPr>
        <p:txBody>
          <a:bodyPr wrap="square" lIns="64008" tIns="32004" rIns="64008" bIns="32004">
            <a:spAutoFit/>
          </a:bodyPr>
          <a:lstStyle/>
          <a:p>
            <a:pPr marL="240030" indent="-240030">
              <a:buFont typeface="Wingdings" pitchFamily="2" charset="2"/>
              <a:buChar char="q"/>
            </a:pPr>
            <a:r>
              <a:rPr lang="en-GB" sz="2400" dirty="0" smtClean="0">
                <a:solidFill>
                  <a:srgbClr val="0070C0"/>
                </a:solidFill>
              </a:rPr>
              <a:t> It is an infection </a:t>
            </a:r>
            <a:r>
              <a:rPr lang="en-GB" sz="2400" dirty="0">
                <a:solidFill>
                  <a:srgbClr val="0070C0"/>
                </a:solidFill>
              </a:rPr>
              <a:t>of the fetal amnion and chorion membranes</a:t>
            </a:r>
            <a:r>
              <a:rPr lang="en-GB" sz="2400" dirty="0" smtClean="0">
                <a:solidFill>
                  <a:srgbClr val="0070C0"/>
                </a:solidFill>
              </a:rPr>
              <a:t>.</a:t>
            </a:r>
          </a:p>
          <a:p>
            <a:pPr marL="240030" indent="-240030">
              <a:buFont typeface="Wingdings" pitchFamily="2" charset="2"/>
              <a:buChar char="q"/>
            </a:pPr>
            <a:r>
              <a:rPr lang="en-GB" sz="2400" dirty="0" smtClean="0">
                <a:solidFill>
                  <a:srgbClr val="0070C0"/>
                </a:solidFill>
              </a:rPr>
              <a:t> The </a:t>
            </a:r>
            <a:r>
              <a:rPr lang="en-GB" sz="2400" dirty="0">
                <a:solidFill>
                  <a:srgbClr val="0070C0"/>
                </a:solidFill>
              </a:rPr>
              <a:t>characteristic clinical signs and symptoms of </a:t>
            </a:r>
            <a:r>
              <a:rPr lang="en-GB" sz="2400" dirty="0" err="1">
                <a:solidFill>
                  <a:srgbClr val="0070C0"/>
                </a:solidFill>
              </a:rPr>
              <a:t>chorioamnionitis</a:t>
            </a:r>
            <a:r>
              <a:rPr lang="en-GB" sz="2400" dirty="0">
                <a:solidFill>
                  <a:srgbClr val="0070C0"/>
                </a:solidFill>
              </a:rPr>
              <a:t> include the following</a:t>
            </a:r>
            <a:r>
              <a:rPr lang="en-GB" sz="2400" dirty="0" smtClean="0">
                <a:solidFill>
                  <a:srgbClr val="0070C0"/>
                </a:solidFill>
              </a:rPr>
              <a:t>:</a:t>
            </a:r>
            <a:endParaRPr lang="en-GB" sz="2400" dirty="0">
              <a:solidFill>
                <a:srgbClr val="0070C0"/>
              </a:solidFill>
            </a:endParaRPr>
          </a:p>
          <a:p>
            <a:pPr marL="641520" lvl="1" indent="-240030">
              <a:buFont typeface="Wingdings" pitchFamily="2" charset="2"/>
              <a:buChar char="Ø"/>
            </a:pPr>
            <a:r>
              <a:rPr lang="en-GB" sz="2400" dirty="0">
                <a:solidFill>
                  <a:srgbClr val="0070C0"/>
                </a:solidFill>
              </a:rPr>
              <a:t>Maternal fever (intrapartum temperature &gt;100.4°F or &gt;</a:t>
            </a:r>
            <a:r>
              <a:rPr lang="en-GB" sz="2400" dirty="0" smtClean="0">
                <a:solidFill>
                  <a:srgbClr val="0070C0"/>
                </a:solidFill>
              </a:rPr>
              <a:t>37.8°C)</a:t>
            </a:r>
          </a:p>
          <a:p>
            <a:pPr marL="641520" lvl="1" indent="-240030">
              <a:buFont typeface="Wingdings" pitchFamily="2" charset="2"/>
              <a:buChar char="Ø"/>
            </a:pPr>
            <a:r>
              <a:rPr lang="en-GB" sz="2400" dirty="0" smtClean="0">
                <a:solidFill>
                  <a:srgbClr val="0070C0"/>
                </a:solidFill>
              </a:rPr>
              <a:t>Significant </a:t>
            </a:r>
            <a:r>
              <a:rPr lang="en-GB" sz="2400" dirty="0">
                <a:solidFill>
                  <a:srgbClr val="0070C0"/>
                </a:solidFill>
              </a:rPr>
              <a:t>maternal tachycardia (&gt;120 beats/min)</a:t>
            </a:r>
          </a:p>
          <a:p>
            <a:pPr marL="641520" lvl="1" indent="-240030">
              <a:buFont typeface="Wingdings" pitchFamily="2" charset="2"/>
              <a:buChar char="Ø"/>
            </a:pPr>
            <a:r>
              <a:rPr lang="en-GB" sz="2400" dirty="0" err="1">
                <a:solidFill>
                  <a:srgbClr val="0070C0"/>
                </a:solidFill>
              </a:rPr>
              <a:t>Fetal</a:t>
            </a:r>
            <a:r>
              <a:rPr lang="en-GB" sz="2400" dirty="0">
                <a:solidFill>
                  <a:srgbClr val="0070C0"/>
                </a:solidFill>
              </a:rPr>
              <a:t> tachycardia (&gt;160-180 beats/min)</a:t>
            </a:r>
          </a:p>
          <a:p>
            <a:pPr marL="641520" lvl="1" indent="-240030">
              <a:buFont typeface="Wingdings" pitchFamily="2" charset="2"/>
              <a:buChar char="Ø"/>
            </a:pPr>
            <a:r>
              <a:rPr lang="en-GB" sz="2400" dirty="0">
                <a:solidFill>
                  <a:srgbClr val="0070C0"/>
                </a:solidFill>
              </a:rPr>
              <a:t>Purulent or foul-smelling amniotic fluid or vaginal discharge</a:t>
            </a:r>
          </a:p>
          <a:p>
            <a:pPr marL="641520" lvl="1" indent="-240030">
              <a:buFont typeface="Wingdings" pitchFamily="2" charset="2"/>
              <a:buChar char="Ø"/>
            </a:pPr>
            <a:r>
              <a:rPr lang="en-GB" sz="2400" dirty="0">
                <a:solidFill>
                  <a:srgbClr val="0070C0"/>
                </a:solidFill>
              </a:rPr>
              <a:t>Uterine tenderness</a:t>
            </a:r>
          </a:p>
          <a:p>
            <a:pPr marL="641520" lvl="1" indent="-240030">
              <a:buFont typeface="Wingdings" pitchFamily="2" charset="2"/>
              <a:buChar char="Ø"/>
            </a:pPr>
            <a:r>
              <a:rPr lang="en-GB" sz="2400" dirty="0">
                <a:solidFill>
                  <a:srgbClr val="0070C0"/>
                </a:solidFill>
              </a:rPr>
              <a:t>Maternal </a:t>
            </a:r>
            <a:r>
              <a:rPr lang="en-GB" sz="2400" dirty="0" err="1">
                <a:solidFill>
                  <a:srgbClr val="0070C0"/>
                </a:solidFill>
              </a:rPr>
              <a:t>leukocytosis</a:t>
            </a:r>
            <a:r>
              <a:rPr lang="en-GB" sz="2400" dirty="0">
                <a:solidFill>
                  <a:srgbClr val="0070C0"/>
                </a:solidFill>
              </a:rPr>
              <a:t> (total blood leukocyte count &gt;15,000-18,000 cells/</a:t>
            </a:r>
            <a:r>
              <a:rPr lang="el-GR" sz="2400" dirty="0">
                <a:solidFill>
                  <a:srgbClr val="0070C0"/>
                </a:solidFill>
              </a:rPr>
              <a:t>μ</a:t>
            </a:r>
            <a:r>
              <a:rPr lang="en-GB" sz="2400" dirty="0">
                <a:solidFill>
                  <a:srgbClr val="0070C0"/>
                </a:solidFill>
              </a:rPr>
              <a:t>L</a:t>
            </a:r>
            <a:r>
              <a:rPr lang="en-GB" sz="2400" dirty="0" smtClean="0">
                <a:solidFill>
                  <a:srgbClr val="0070C0"/>
                </a:solidFill>
              </a:rPr>
              <a:t>)</a:t>
            </a:r>
          </a:p>
          <a:p>
            <a:pPr marL="240030" indent="-240030">
              <a:buFont typeface="Wingdings" pitchFamily="2" charset="2"/>
              <a:buChar char="q"/>
            </a:pPr>
            <a:r>
              <a:rPr lang="en-GB" sz="2400" dirty="0" smtClean="0">
                <a:solidFill>
                  <a:srgbClr val="0070C0"/>
                </a:solidFill>
              </a:rPr>
              <a:t>Management:</a:t>
            </a:r>
            <a:endParaRPr lang="en-GB" sz="2400" dirty="0">
              <a:solidFill>
                <a:srgbClr val="0070C0"/>
              </a:solidFill>
            </a:endParaRPr>
          </a:p>
          <a:p>
            <a:pPr marL="641520" lvl="1" indent="-240030">
              <a:buFont typeface="Wingdings" pitchFamily="2" charset="2"/>
              <a:buChar char="Ø"/>
            </a:pPr>
            <a:r>
              <a:rPr lang="en-GB" sz="2400" dirty="0" smtClean="0">
                <a:solidFill>
                  <a:srgbClr val="0070C0"/>
                </a:solidFill>
              </a:rPr>
              <a:t>includes cervical cultures, supportive </a:t>
            </a:r>
            <a:r>
              <a:rPr lang="en-GB" sz="2400" dirty="0">
                <a:solidFill>
                  <a:srgbClr val="0070C0"/>
                </a:solidFill>
              </a:rPr>
              <a:t>care</a:t>
            </a:r>
            <a:r>
              <a:rPr lang="en-GB" sz="2400" dirty="0" smtClean="0">
                <a:solidFill>
                  <a:srgbClr val="0070C0"/>
                </a:solidFill>
              </a:rPr>
              <a:t>, </a:t>
            </a:r>
            <a:r>
              <a:rPr lang="en-GB" sz="2400" dirty="0">
                <a:solidFill>
                  <a:srgbClr val="0070C0"/>
                </a:solidFill>
              </a:rPr>
              <a:t>early </a:t>
            </a:r>
            <a:r>
              <a:rPr lang="en-GB" sz="2400" dirty="0" smtClean="0">
                <a:solidFill>
                  <a:srgbClr val="0070C0"/>
                </a:solidFill>
              </a:rPr>
              <a:t>delivery, </a:t>
            </a:r>
            <a:r>
              <a:rPr lang="en-GB" sz="2400" dirty="0">
                <a:solidFill>
                  <a:srgbClr val="0070C0"/>
                </a:solidFill>
              </a:rPr>
              <a:t>and </a:t>
            </a:r>
            <a:r>
              <a:rPr lang="en-GB" sz="2400" dirty="0" smtClean="0">
                <a:solidFill>
                  <a:srgbClr val="0070C0"/>
                </a:solidFill>
              </a:rPr>
              <a:t>IV antibiotics administration (</a:t>
            </a:r>
            <a:r>
              <a:rPr lang="en-GB" sz="2400" dirty="0" err="1" smtClean="0">
                <a:solidFill>
                  <a:srgbClr val="0070C0"/>
                </a:solidFill>
              </a:rPr>
              <a:t>ampicillin</a:t>
            </a:r>
            <a:r>
              <a:rPr lang="en-GB" sz="2400" dirty="0" smtClean="0">
                <a:solidFill>
                  <a:srgbClr val="0070C0"/>
                </a:solidFill>
              </a:rPr>
              <a:t> and gentamicin in combination are the drugs of choice).</a:t>
            </a:r>
            <a:endParaRPr lang="en-GB" sz="2400" dirty="0">
              <a:solidFill>
                <a:srgbClr val="0070C0"/>
              </a:solidFill>
            </a:endParaRPr>
          </a:p>
        </p:txBody>
      </p:sp>
    </p:spTree>
    <p:extLst>
      <p:ext uri="{BB962C8B-B14F-4D97-AF65-F5344CB8AC3E}">
        <p14:creationId xmlns="" xmlns:p14="http://schemas.microsoft.com/office/powerpoint/2010/main" val="30546188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2" name="Title 1"/>
          <p:cNvSpPr>
            <a:spLocks noGrp="1"/>
          </p:cNvSpPr>
          <p:nvPr>
            <p:ph type="title"/>
          </p:nvPr>
        </p:nvSpPr>
        <p:spPr>
          <a:xfrm>
            <a:off x="533400" y="381000"/>
            <a:ext cx="8229600" cy="533400"/>
          </a:xfrm>
        </p:spPr>
        <p:txBody>
          <a:bodyPr tIns="32004">
            <a:normAutofit fontScale="90000"/>
          </a:bodyPr>
          <a:lstStyle/>
          <a:p>
            <a:pPr algn="ctr"/>
            <a:r>
              <a:rPr lang="en-GB" sz="4200" b="1" dirty="0" smtClean="0">
                <a:solidFill>
                  <a:schemeClr val="accent2">
                    <a:lumMod val="50000"/>
                  </a:schemeClr>
                </a:solidFill>
              </a:rPr>
              <a:t>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4200" b="1" dirty="0" smtClean="0">
                <a:solidFill>
                  <a:schemeClr val="accent2">
                    <a:lumMod val="50000"/>
                  </a:schemeClr>
                </a:solidFill>
              </a:rPr>
              <a:t/>
            </a:r>
            <a:br>
              <a:rPr lang="en-GB" sz="4200" b="1" dirty="0" smtClean="0">
                <a:solidFill>
                  <a:schemeClr val="accent2">
                    <a:lumMod val="50000"/>
                  </a:schemeClr>
                </a:solidFill>
              </a:rPr>
            </a:br>
            <a:r>
              <a:rPr lang="en-GB" sz="3600" b="1" dirty="0" smtClean="0">
                <a:solidFill>
                  <a:srgbClr val="7030A0"/>
                </a:solidFill>
              </a:rPr>
              <a:t>Summary of Management</a:t>
            </a:r>
            <a:endParaRPr lang="en-GB" sz="3600" b="1" dirty="0">
              <a:solidFill>
                <a:srgbClr val="7030A0"/>
              </a:solidFill>
            </a:endParaRPr>
          </a:p>
        </p:txBody>
      </p:sp>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solidFill>
                <a:prstClr val="black"/>
              </a:solidFill>
            </a:endParaRPr>
          </a:p>
        </p:txBody>
      </p:sp>
      <p:sp>
        <p:nvSpPr>
          <p:cNvPr id="3" name="Rectangle 2"/>
          <p:cNvSpPr/>
          <p:nvPr/>
        </p:nvSpPr>
        <p:spPr>
          <a:xfrm>
            <a:off x="1" y="914400"/>
            <a:ext cx="9143999" cy="5727722"/>
          </a:xfrm>
          <a:prstGeom prst="rect">
            <a:avLst/>
          </a:prstGeom>
        </p:spPr>
        <p:txBody>
          <a:bodyPr wrap="square" lIns="64008" tIns="32004" rIns="64008" bIns="32004">
            <a:spAutoFit/>
          </a:bodyPr>
          <a:lstStyle/>
          <a:p>
            <a:pPr algn="just">
              <a:buFont typeface="Wingdings" pitchFamily="2" charset="2"/>
              <a:buChar char="q"/>
            </a:pPr>
            <a:r>
              <a:rPr lang="en-GB" sz="2000" dirty="0" smtClean="0">
                <a:solidFill>
                  <a:srgbClr val="0070C0"/>
                </a:solidFill>
              </a:rPr>
              <a:t> </a:t>
            </a:r>
            <a:r>
              <a:rPr lang="en-GB" sz="2300" dirty="0" smtClean="0">
                <a:solidFill>
                  <a:srgbClr val="0070C0"/>
                </a:solidFill>
              </a:rPr>
              <a:t>If </a:t>
            </a:r>
            <a:r>
              <a:rPr lang="en-GB" sz="2300" dirty="0">
                <a:solidFill>
                  <a:srgbClr val="0070C0"/>
                </a:solidFill>
              </a:rPr>
              <a:t>uterine contractions occur, </a:t>
            </a:r>
            <a:r>
              <a:rPr lang="en-GB" sz="2300" dirty="0" err="1">
                <a:solidFill>
                  <a:srgbClr val="0070C0"/>
                </a:solidFill>
              </a:rPr>
              <a:t>tocolysis</a:t>
            </a:r>
            <a:r>
              <a:rPr lang="en-GB" sz="2300" dirty="0">
                <a:solidFill>
                  <a:srgbClr val="0070C0"/>
                </a:solidFill>
              </a:rPr>
              <a:t> is contraindicated.</a:t>
            </a:r>
          </a:p>
          <a:p>
            <a:pPr algn="just">
              <a:buFont typeface="Wingdings" pitchFamily="2" charset="2"/>
              <a:buChar char="q"/>
            </a:pPr>
            <a:r>
              <a:rPr lang="en-GB" sz="2300" dirty="0" smtClean="0">
                <a:solidFill>
                  <a:srgbClr val="0070C0"/>
                </a:solidFill>
              </a:rPr>
              <a:t> If </a:t>
            </a:r>
            <a:r>
              <a:rPr lang="en-GB" sz="2300" dirty="0" err="1">
                <a:solidFill>
                  <a:srgbClr val="0070C0"/>
                </a:solidFill>
              </a:rPr>
              <a:t>chorioamnionitis</a:t>
            </a:r>
            <a:r>
              <a:rPr lang="en-GB" sz="2300" dirty="0">
                <a:solidFill>
                  <a:srgbClr val="0070C0"/>
                </a:solidFill>
              </a:rPr>
              <a:t> is present, obtain cervical cultures, start </a:t>
            </a:r>
            <a:r>
              <a:rPr lang="en-GB" sz="2300" dirty="0" smtClean="0">
                <a:solidFill>
                  <a:srgbClr val="0070C0"/>
                </a:solidFill>
              </a:rPr>
              <a:t>broad-spectrum therapeutic </a:t>
            </a:r>
            <a:r>
              <a:rPr lang="en-GB" sz="2300" dirty="0">
                <a:solidFill>
                  <a:srgbClr val="0070C0"/>
                </a:solidFill>
              </a:rPr>
              <a:t>IV antibiotics, and initiate prompt delivery.</a:t>
            </a:r>
          </a:p>
          <a:p>
            <a:pPr algn="just">
              <a:buFont typeface="Wingdings" pitchFamily="2" charset="2"/>
              <a:buChar char="q"/>
            </a:pPr>
            <a:r>
              <a:rPr lang="en-GB" sz="2300" dirty="0" smtClean="0">
                <a:solidFill>
                  <a:srgbClr val="0070C0"/>
                </a:solidFill>
              </a:rPr>
              <a:t> If </a:t>
            </a:r>
            <a:r>
              <a:rPr lang="en-GB" sz="2300" dirty="0">
                <a:solidFill>
                  <a:srgbClr val="0070C0"/>
                </a:solidFill>
              </a:rPr>
              <a:t>no infection is present, management will be based on gestational age as follows:</a:t>
            </a:r>
          </a:p>
          <a:p>
            <a:pPr lvl="1" algn="just">
              <a:buFont typeface="Wingdings" pitchFamily="2" charset="2"/>
              <a:buChar char="Ø"/>
            </a:pPr>
            <a:r>
              <a:rPr lang="en-GB" sz="2300" dirty="0" smtClean="0">
                <a:solidFill>
                  <a:srgbClr val="0070C0"/>
                </a:solidFill>
              </a:rPr>
              <a:t> Before </a:t>
            </a:r>
            <a:r>
              <a:rPr lang="en-GB" sz="2300" dirty="0">
                <a:solidFill>
                  <a:srgbClr val="0070C0"/>
                </a:solidFill>
              </a:rPr>
              <a:t>viability (&lt;24 weeks), outcome is dismal. Either induce </a:t>
            </a:r>
            <a:r>
              <a:rPr lang="en-GB" sz="2300" dirty="0" err="1">
                <a:solidFill>
                  <a:srgbClr val="0070C0"/>
                </a:solidFill>
              </a:rPr>
              <a:t>labor</a:t>
            </a:r>
            <a:r>
              <a:rPr lang="en-GB" sz="2300" dirty="0">
                <a:solidFill>
                  <a:srgbClr val="0070C0"/>
                </a:solidFill>
              </a:rPr>
              <a:t> or </a:t>
            </a:r>
            <a:r>
              <a:rPr lang="en-GB" sz="2300" dirty="0" smtClean="0">
                <a:solidFill>
                  <a:srgbClr val="0070C0"/>
                </a:solidFill>
              </a:rPr>
              <a:t>manage patient </a:t>
            </a:r>
            <a:r>
              <a:rPr lang="en-GB" sz="2300" dirty="0">
                <a:solidFill>
                  <a:srgbClr val="0070C0"/>
                </a:solidFill>
              </a:rPr>
              <a:t>with bed rest at home. Risk of </a:t>
            </a:r>
            <a:r>
              <a:rPr lang="en-GB" sz="2300" dirty="0" err="1">
                <a:solidFill>
                  <a:srgbClr val="0070C0"/>
                </a:solidFill>
              </a:rPr>
              <a:t>fetal</a:t>
            </a:r>
            <a:r>
              <a:rPr lang="en-GB" sz="2300" dirty="0">
                <a:solidFill>
                  <a:srgbClr val="0070C0"/>
                </a:solidFill>
              </a:rPr>
              <a:t> pulmonary hypoplasia is high.</a:t>
            </a:r>
          </a:p>
          <a:p>
            <a:pPr lvl="1" algn="just">
              <a:buFont typeface="Wingdings" pitchFamily="2" charset="2"/>
              <a:buChar char="Ø"/>
            </a:pPr>
            <a:r>
              <a:rPr lang="en-GB" sz="2300" dirty="0" smtClean="0">
                <a:solidFill>
                  <a:srgbClr val="0070C0"/>
                </a:solidFill>
              </a:rPr>
              <a:t> With </a:t>
            </a:r>
            <a:r>
              <a:rPr lang="en-GB" sz="2300" dirty="0">
                <a:solidFill>
                  <a:srgbClr val="0070C0"/>
                </a:solidFill>
              </a:rPr>
              <a:t>preterm viability (24–33 weeks), conservative </a:t>
            </a:r>
            <a:r>
              <a:rPr lang="en-GB" sz="2300" dirty="0" smtClean="0">
                <a:solidFill>
                  <a:srgbClr val="0070C0"/>
                </a:solidFill>
              </a:rPr>
              <a:t>management, hospitalize the patient, bed </a:t>
            </a:r>
            <a:r>
              <a:rPr lang="en-GB" sz="2300" dirty="0">
                <a:solidFill>
                  <a:srgbClr val="0070C0"/>
                </a:solidFill>
              </a:rPr>
              <a:t>rest, administer IM betamethasone to enhance </a:t>
            </a:r>
            <a:r>
              <a:rPr lang="en-GB" sz="2300" dirty="0" err="1">
                <a:solidFill>
                  <a:srgbClr val="0070C0"/>
                </a:solidFill>
              </a:rPr>
              <a:t>fetal</a:t>
            </a:r>
            <a:r>
              <a:rPr lang="en-GB" sz="2300" dirty="0">
                <a:solidFill>
                  <a:srgbClr val="0070C0"/>
                </a:solidFill>
              </a:rPr>
              <a:t> lung </a:t>
            </a:r>
            <a:r>
              <a:rPr lang="en-GB" sz="2300" dirty="0" smtClean="0">
                <a:solidFill>
                  <a:srgbClr val="0070C0"/>
                </a:solidFill>
              </a:rPr>
              <a:t>maturity</a:t>
            </a:r>
          </a:p>
          <a:p>
            <a:pPr lvl="1" algn="just">
              <a:buFont typeface="Wingdings" pitchFamily="2" charset="2"/>
              <a:buChar char="Ø"/>
            </a:pPr>
            <a:r>
              <a:rPr lang="en-GB" sz="2300" dirty="0" smtClean="0">
                <a:solidFill>
                  <a:srgbClr val="0070C0"/>
                </a:solidFill>
              </a:rPr>
              <a:t> if &lt;32 </a:t>
            </a:r>
            <a:r>
              <a:rPr lang="en-GB" sz="2300" dirty="0">
                <a:solidFill>
                  <a:srgbClr val="0070C0"/>
                </a:solidFill>
              </a:rPr>
              <a:t>weeks, obtain cervical cultures, and start a 7-day course of prophylactic </a:t>
            </a:r>
            <a:r>
              <a:rPr lang="en-GB" sz="2300" dirty="0" err="1" smtClean="0">
                <a:solidFill>
                  <a:srgbClr val="0070C0"/>
                </a:solidFill>
              </a:rPr>
              <a:t>ampicillin</a:t>
            </a:r>
            <a:r>
              <a:rPr lang="en-GB" sz="2300" dirty="0" smtClean="0">
                <a:solidFill>
                  <a:srgbClr val="0070C0"/>
                </a:solidFill>
              </a:rPr>
              <a:t> and </a:t>
            </a:r>
            <a:r>
              <a:rPr lang="en-GB" sz="2300" dirty="0">
                <a:solidFill>
                  <a:srgbClr val="0070C0"/>
                </a:solidFill>
              </a:rPr>
              <a:t>erythromycin.</a:t>
            </a:r>
          </a:p>
          <a:p>
            <a:pPr lvl="1" algn="just">
              <a:buFont typeface="Wingdings" pitchFamily="2" charset="2"/>
              <a:buChar char="Ø"/>
            </a:pPr>
            <a:r>
              <a:rPr lang="en-GB" sz="2300" dirty="0" smtClean="0">
                <a:solidFill>
                  <a:srgbClr val="0070C0"/>
                </a:solidFill>
              </a:rPr>
              <a:t> At </a:t>
            </a:r>
            <a:r>
              <a:rPr lang="en-GB" sz="2300" dirty="0">
                <a:solidFill>
                  <a:srgbClr val="0070C0"/>
                </a:solidFill>
              </a:rPr>
              <a:t>term (≥34 weeks), initiate prompt delivery. If vaginal delivery is expected, </a:t>
            </a:r>
            <a:r>
              <a:rPr lang="en-GB" sz="2300" dirty="0" smtClean="0">
                <a:solidFill>
                  <a:srgbClr val="0070C0"/>
                </a:solidFill>
              </a:rPr>
              <a:t>use </a:t>
            </a:r>
            <a:r>
              <a:rPr lang="en-GB" sz="2300" dirty="0" err="1" smtClean="0">
                <a:solidFill>
                  <a:srgbClr val="0070C0"/>
                </a:solidFill>
              </a:rPr>
              <a:t>oxytocin</a:t>
            </a:r>
            <a:r>
              <a:rPr lang="en-GB" sz="2300" dirty="0" smtClean="0">
                <a:solidFill>
                  <a:srgbClr val="0070C0"/>
                </a:solidFill>
              </a:rPr>
              <a:t> </a:t>
            </a:r>
            <a:r>
              <a:rPr lang="en-GB" sz="2300" dirty="0">
                <a:solidFill>
                  <a:srgbClr val="0070C0"/>
                </a:solidFill>
              </a:rPr>
              <a:t>or prostaglandins as indicated. Otherwise, perform </a:t>
            </a:r>
            <a:r>
              <a:rPr lang="en-GB" sz="2300" dirty="0" err="1">
                <a:solidFill>
                  <a:srgbClr val="0070C0"/>
                </a:solidFill>
              </a:rPr>
              <a:t>cesarean</a:t>
            </a:r>
            <a:r>
              <a:rPr lang="en-GB" sz="2300" dirty="0">
                <a:solidFill>
                  <a:srgbClr val="0070C0"/>
                </a:solidFill>
              </a:rPr>
              <a:t> delivery.</a:t>
            </a:r>
          </a:p>
        </p:txBody>
      </p:sp>
    </p:spTree>
    <p:extLst>
      <p:ext uri="{BB962C8B-B14F-4D97-AF65-F5344CB8AC3E}">
        <p14:creationId xmlns="" xmlns:p14="http://schemas.microsoft.com/office/powerpoint/2010/main" val="20892682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6" name="Rectangle 5"/>
          <p:cNvSpPr/>
          <p:nvPr/>
        </p:nvSpPr>
        <p:spPr>
          <a:xfrm>
            <a:off x="3962400" y="4286250"/>
            <a:ext cx="1219200" cy="20002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64008" tIns="32004" rIns="64008" bIns="32004" rtlCol="1" anchor="ctr"/>
          <a:lstStyle/>
          <a:p>
            <a:pPr algn="ctr"/>
            <a:endParaRPr lang="en-US" dirty="0"/>
          </a:p>
        </p:txBody>
      </p:sp>
      <p:sp>
        <p:nvSpPr>
          <p:cNvPr id="7" name="Rectangle 6"/>
          <p:cNvSpPr/>
          <p:nvPr/>
        </p:nvSpPr>
        <p:spPr>
          <a:xfrm>
            <a:off x="0" y="304800"/>
            <a:ext cx="9144000" cy="5666167"/>
          </a:xfrm>
          <a:prstGeom prst="rect">
            <a:avLst/>
          </a:prstGeom>
        </p:spPr>
        <p:txBody>
          <a:bodyPr wrap="square" lIns="64008" tIns="32004" rIns="64008" bIns="32004">
            <a:spAutoFit/>
          </a:bodyPr>
          <a:lstStyle/>
          <a:p>
            <a:pPr lvl="0" algn="ctr"/>
            <a:r>
              <a:rPr lang="en-US" sz="2800" b="1" u="sng" dirty="0" smtClean="0">
                <a:solidFill>
                  <a:srgbClr val="7030A0"/>
                </a:solidFill>
              </a:rPr>
              <a:t>Conclusions</a:t>
            </a:r>
            <a:endParaRPr lang="en-US" sz="2800" dirty="0" smtClean="0">
              <a:solidFill>
                <a:srgbClr val="0070C0"/>
              </a:solidFill>
            </a:endParaRPr>
          </a:p>
          <a:p>
            <a:pPr lvl="0" algn="just">
              <a:buFont typeface="Wingdings" pitchFamily="2" charset="2"/>
              <a:buChar char="q"/>
            </a:pPr>
            <a:endParaRPr lang="en-US" sz="2800" dirty="0" smtClean="0">
              <a:solidFill>
                <a:srgbClr val="0070C0"/>
              </a:solidFill>
            </a:endParaRPr>
          </a:p>
          <a:p>
            <a:pPr lvl="0" algn="just">
              <a:buFont typeface="Wingdings" pitchFamily="2" charset="2"/>
              <a:buChar char="q"/>
            </a:pPr>
            <a:r>
              <a:rPr lang="en-US" sz="2800" dirty="0" smtClean="0">
                <a:solidFill>
                  <a:srgbClr val="0070C0"/>
                </a:solidFill>
              </a:rPr>
              <a:t> PPROM </a:t>
            </a:r>
            <a:r>
              <a:rPr lang="en-US" sz="2800" dirty="0" smtClean="0">
                <a:solidFill>
                  <a:srgbClr val="0070C0"/>
                </a:solidFill>
              </a:rPr>
              <a:t>is a leading cause of neonatal morbidity and mortality and is associated with 30% of preterm deliveries. </a:t>
            </a:r>
          </a:p>
          <a:p>
            <a:pPr algn="just">
              <a:buFont typeface="Wingdings" pitchFamily="2" charset="2"/>
              <a:buChar char="q"/>
            </a:pPr>
            <a:r>
              <a:rPr lang="en-US" sz="2800" dirty="0" smtClean="0">
                <a:solidFill>
                  <a:srgbClr val="0070C0"/>
                </a:solidFill>
              </a:rPr>
              <a:t> The consequences of PPROM depend on the </a:t>
            </a:r>
            <a:r>
              <a:rPr lang="en-US" sz="2800" dirty="0" smtClean="0">
                <a:solidFill>
                  <a:srgbClr val="7030A0"/>
                </a:solidFill>
              </a:rPr>
              <a:t>gestational age </a:t>
            </a:r>
            <a:r>
              <a:rPr lang="en-US" sz="2800" dirty="0" smtClean="0">
                <a:solidFill>
                  <a:srgbClr val="0070C0"/>
                </a:solidFill>
              </a:rPr>
              <a:t>at the time of occurrence, persistent oligohydraminos at less than 22 weeks estimated gestational age leads to:</a:t>
            </a:r>
          </a:p>
          <a:p>
            <a:pPr lvl="1" algn="just">
              <a:buFont typeface="Wingdings" pitchFamily="2" charset="2"/>
              <a:buChar char="Ø"/>
            </a:pPr>
            <a:r>
              <a:rPr lang="en-US" sz="2800" dirty="0" smtClean="0">
                <a:solidFill>
                  <a:srgbClr val="0070C0"/>
                </a:solidFill>
              </a:rPr>
              <a:t> Incomplete fetal alveolar development.</a:t>
            </a:r>
          </a:p>
          <a:p>
            <a:pPr lvl="1" algn="just">
              <a:buFont typeface="Wingdings" pitchFamily="2" charset="2"/>
              <a:buChar char="Ø"/>
            </a:pPr>
            <a:r>
              <a:rPr lang="en-US" sz="2800" dirty="0" smtClean="0">
                <a:solidFill>
                  <a:srgbClr val="0070C0"/>
                </a:solidFill>
              </a:rPr>
              <a:t> Development of pulmonary </a:t>
            </a:r>
            <a:r>
              <a:rPr lang="en-US" sz="2800" dirty="0" err="1" smtClean="0">
                <a:solidFill>
                  <a:srgbClr val="0070C0"/>
                </a:solidFill>
              </a:rPr>
              <a:t>hypoplasia</a:t>
            </a:r>
            <a:r>
              <a:rPr lang="en-US" sz="2800" dirty="0" smtClean="0">
                <a:solidFill>
                  <a:srgbClr val="0070C0"/>
                </a:solidFill>
              </a:rPr>
              <a:t> </a:t>
            </a:r>
            <a:r>
              <a:rPr lang="en-US" sz="2800" dirty="0" smtClean="0">
                <a:solidFill>
                  <a:srgbClr val="0070C0"/>
                </a:solidFill>
              </a:rPr>
              <a:t>(</a:t>
            </a:r>
            <a:r>
              <a:rPr lang="en-US" sz="2800" dirty="0" smtClean="0">
                <a:solidFill>
                  <a:srgbClr val="0070C0"/>
                </a:solidFill>
              </a:rPr>
              <a:t>infants cannot </a:t>
            </a:r>
            <a:r>
              <a:rPr lang="en-US" sz="2800" dirty="0" smtClean="0">
                <a:solidFill>
                  <a:srgbClr val="0070C0"/>
                </a:solidFill>
              </a:rPr>
              <a:t>be adequately </a:t>
            </a:r>
            <a:r>
              <a:rPr lang="en-US" sz="2800" dirty="0" smtClean="0">
                <a:solidFill>
                  <a:srgbClr val="0070C0"/>
                </a:solidFill>
              </a:rPr>
              <a:t>ventilated). </a:t>
            </a:r>
            <a:endParaRPr lang="en-US" sz="2800" dirty="0" smtClean="0">
              <a:solidFill>
                <a:srgbClr val="0070C0"/>
              </a:solidFill>
            </a:endParaRPr>
          </a:p>
          <a:p>
            <a:pPr algn="just">
              <a:buFont typeface="Wingdings" pitchFamily="2" charset="2"/>
              <a:buChar char="q"/>
            </a:pPr>
            <a:r>
              <a:rPr lang="en-US" sz="2800" dirty="0" smtClean="0">
                <a:solidFill>
                  <a:srgbClr val="0070C0"/>
                </a:solidFill>
              </a:rPr>
              <a:t> When PPROM occurs between 24 and 26 </a:t>
            </a:r>
            <a:r>
              <a:rPr lang="en-US" sz="2800" dirty="0" smtClean="0">
                <a:solidFill>
                  <a:srgbClr val="0070C0"/>
                </a:solidFill>
              </a:rPr>
              <a:t>weeks, </a:t>
            </a:r>
            <a:r>
              <a:rPr lang="en-US" sz="2800" dirty="0" smtClean="0">
                <a:solidFill>
                  <a:srgbClr val="0070C0"/>
                </a:solidFill>
              </a:rPr>
              <a:t>there is likely to be survival, however there will be </a:t>
            </a:r>
            <a:r>
              <a:rPr lang="en-US" sz="2800" dirty="0" smtClean="0">
                <a:solidFill>
                  <a:srgbClr val="0070C0"/>
                </a:solidFill>
              </a:rPr>
              <a:t>possible substantial </a:t>
            </a:r>
            <a:r>
              <a:rPr lang="en-US" sz="2800" dirty="0" smtClean="0">
                <a:solidFill>
                  <a:srgbClr val="0070C0"/>
                </a:solidFill>
              </a:rPr>
              <a:t>morbidities from extreme prematurity.</a:t>
            </a:r>
            <a:endParaRPr lang="en-US" sz="2800" dirty="0">
              <a:solidFill>
                <a:srgbClr val="0070C0"/>
              </a:solidFill>
            </a:endParaRPr>
          </a:p>
        </p:txBody>
      </p:sp>
    </p:spTree>
    <p:extLst>
      <p:ext uri="{BB962C8B-B14F-4D97-AF65-F5344CB8AC3E}">
        <p14:creationId xmlns="" xmlns:p14="http://schemas.microsoft.com/office/powerpoint/2010/main" val="42879812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preemie"/>
          <p:cNvPicPr>
            <a:picLocks noGrp="1" noChangeAspect="1" noChangeArrowheads="1"/>
          </p:cNvPicPr>
          <p:nvPr>
            <p:ph/>
          </p:nvPr>
        </p:nvPicPr>
        <p:blipFill>
          <a:blip r:embed="rId3"/>
          <a:srcRect/>
          <a:stretch>
            <a:fillRect/>
          </a:stretch>
        </p:blipFill>
        <p:spPr>
          <a:xfrm>
            <a:off x="1447800" y="1066800"/>
            <a:ext cx="6605588" cy="4395788"/>
          </a:xfr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16632"/>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Oval 2"/>
          <p:cNvSpPr/>
          <p:nvPr/>
        </p:nvSpPr>
        <p:spPr>
          <a:xfrm>
            <a:off x="2335769" y="1268760"/>
            <a:ext cx="4392488" cy="1678282"/>
          </a:xfrm>
          <a:prstGeom prst="ellips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en-US" sz="4000" b="1" dirty="0" smtClean="0">
              <a:solidFill>
                <a:srgbClr val="0000FF"/>
              </a:solidFill>
              <a:latin typeface="Times New Roman" pitchFamily="18" charset="0"/>
              <a:cs typeface="Times New Roman" pitchFamily="18" charset="0"/>
            </a:endParaRPr>
          </a:p>
          <a:p>
            <a:pPr algn="ctr"/>
            <a:r>
              <a:rPr lang="en-US" sz="4000" b="1" dirty="0" smtClean="0">
                <a:solidFill>
                  <a:srgbClr val="0000FF"/>
                </a:solidFill>
                <a:latin typeface="Times New Roman" pitchFamily="18" charset="0"/>
                <a:cs typeface="Times New Roman" pitchFamily="18" charset="0"/>
              </a:rPr>
              <a:t>THANK </a:t>
            </a:r>
            <a:r>
              <a:rPr lang="en-US" sz="4000" b="1" dirty="0">
                <a:solidFill>
                  <a:srgbClr val="0000FF"/>
                </a:solidFill>
                <a:latin typeface="Times New Roman" pitchFamily="18" charset="0"/>
                <a:cs typeface="Times New Roman" pitchFamily="18" charset="0"/>
              </a:rPr>
              <a:t>YOU</a:t>
            </a:r>
            <a:endParaRPr lang="ar-EG" sz="4000" b="1" dirty="0">
              <a:solidFill>
                <a:srgbClr val="0000FF"/>
              </a:solidFill>
              <a:latin typeface="Times New Roman" pitchFamily="18" charset="0"/>
              <a:cs typeface="Times New Roman" pitchFamily="18" charset="0"/>
            </a:endParaRPr>
          </a:p>
          <a:p>
            <a:pPr algn="ctr"/>
            <a:endParaRPr lang="ar-EG" sz="4000" dirty="0">
              <a:solidFill>
                <a:srgbClr val="0000FF"/>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67970" y="3068959"/>
            <a:ext cx="4852301" cy="30741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0012951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403</TotalTime>
  <Words>3391</Words>
  <Application>Microsoft Office PowerPoint</Application>
  <PresentationFormat>On-screen Show (4:3)</PresentationFormat>
  <Paragraphs>313</Paragraphs>
  <Slides>33</Slides>
  <Notes>18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Flow</vt:lpstr>
      <vt:lpstr>PROM AND PPROM</vt:lpstr>
      <vt:lpstr>Objectives</vt:lpstr>
      <vt:lpstr>Introduction </vt:lpstr>
      <vt:lpstr>Definitions</vt:lpstr>
      <vt:lpstr>Premature rupture of the membranes (PROM) and preterm PROM (PPROM) </vt:lpstr>
      <vt:lpstr>Incidence-Preterm ROM</vt:lpstr>
      <vt:lpstr>The Etiology and risk factors for PROM</vt:lpstr>
      <vt:lpstr>Risk Factors</vt:lpstr>
      <vt:lpstr>Diagnosis</vt:lpstr>
      <vt:lpstr>Slide 10</vt:lpstr>
      <vt:lpstr>Sterile Speculum Exam</vt:lpstr>
      <vt:lpstr>Why not do a digital vaginal exam?</vt:lpstr>
      <vt:lpstr>Nitrazine paper testing</vt:lpstr>
      <vt:lpstr>Fern slide </vt:lpstr>
      <vt:lpstr>AmniSure</vt:lpstr>
      <vt:lpstr>AmniSure</vt:lpstr>
      <vt:lpstr>Fetal Fibronectin</vt:lpstr>
      <vt:lpstr>Ultrasonography</vt:lpstr>
      <vt:lpstr>Transabdominal Injection of Dye</vt:lpstr>
      <vt:lpstr>Risks (complications) associated with preterm PROM  </vt:lpstr>
      <vt:lpstr>Management of PROM patient</vt:lpstr>
      <vt:lpstr>Slide 22</vt:lpstr>
      <vt:lpstr>Slide 23</vt:lpstr>
      <vt:lpstr>Pre-viable PPROM</vt:lpstr>
      <vt:lpstr>Delivery Indication</vt:lpstr>
      <vt:lpstr>Expectant Management</vt:lpstr>
      <vt:lpstr>Expectant Management</vt:lpstr>
      <vt:lpstr>Chorioamnionitis </vt:lpstr>
      <vt:lpstr>Slide 29</vt:lpstr>
      <vt:lpstr>          Summary of Management</vt:lpstr>
      <vt:lpstr>Slide 31</vt:lpstr>
      <vt:lpstr>Slide 32</vt:lpstr>
      <vt:lpstr>Slide 33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 AND PPROM</dc:title>
  <dc:creator>admin</dc:creator>
  <cp:lastModifiedBy>admin</cp:lastModifiedBy>
  <cp:revision>98</cp:revision>
  <dcterms:created xsi:type="dcterms:W3CDTF">2011-06-25T22:05:56Z</dcterms:created>
  <dcterms:modified xsi:type="dcterms:W3CDTF">2011-06-26T02:43:07Z</dcterms:modified>
</cp:coreProperties>
</file>