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6"/>
  </p:notesMasterIdLst>
  <p:sldIdLst>
    <p:sldId id="312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1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F0AF4-09A0-4C91-A303-FB78A83C398E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EF108-D745-4807-BE6B-AF9D7FE7D7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999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7917-9099-4CB7-87AE-10EC987D678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BBBC-F8B5-46A4-B8A0-EB1F6323F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738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7917-9099-4CB7-87AE-10EC987D678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BBBC-F8B5-46A4-B8A0-EB1F6323F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315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7917-9099-4CB7-87AE-10EC987D678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BBBC-F8B5-46A4-B8A0-EB1F6323F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16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7917-9099-4CB7-87AE-10EC987D678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BBBC-F8B5-46A4-B8A0-EB1F6323F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1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7917-9099-4CB7-87AE-10EC987D678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BBBC-F8B5-46A4-B8A0-EB1F6323F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886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7917-9099-4CB7-87AE-10EC987D678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BBBC-F8B5-46A4-B8A0-EB1F6323F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89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7917-9099-4CB7-87AE-10EC987D678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BBBC-F8B5-46A4-B8A0-EB1F6323F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148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7917-9099-4CB7-87AE-10EC987D678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BBBC-F8B5-46A4-B8A0-EB1F6323F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79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7917-9099-4CB7-87AE-10EC987D678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BBBC-F8B5-46A4-B8A0-EB1F6323F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22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7917-9099-4CB7-87AE-10EC987D678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BBBC-F8B5-46A4-B8A0-EB1F6323F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1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7917-9099-4CB7-87AE-10EC987D678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DBBBC-F8B5-46A4-B8A0-EB1F6323F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66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87917-9099-4CB7-87AE-10EC987D6780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DBBBC-F8B5-46A4-B8A0-EB1F6323F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75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E4AD28-0FAC-45CC-B0B9-C3B5CCEF55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>
                <a:solidFill>
                  <a:schemeClr val="accent2">
                    <a:lumMod val="50000"/>
                  </a:schemeClr>
                </a:solidFill>
              </a:rPr>
              <a:t>Diarrhea</a:t>
            </a:r>
            <a:endParaRPr lang="ar-EG" sz="7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0D87B56-4539-46D4-BAF0-F57DEE90EA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BY </a:t>
            </a:r>
          </a:p>
          <a:p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err="1" smtClean="0"/>
              <a:t>Hammam</a:t>
            </a:r>
            <a:r>
              <a:rPr lang="en-US" dirty="0" smtClean="0"/>
              <a:t> Abu El </a:t>
            </a:r>
            <a:r>
              <a:rPr lang="en-US" dirty="0" err="1" smtClean="0"/>
              <a:t>Alameen</a:t>
            </a:r>
            <a:endParaRPr lang="en-US" dirty="0" smtClean="0"/>
          </a:p>
          <a:p>
            <a:r>
              <a:rPr lang="en-US" dirty="0" smtClean="0"/>
              <a:t>Lecturer of Tropical Medicine and Gastroenterology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43345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115409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Diarrhea </a:t>
            </a:r>
            <a:endParaRPr lang="ar-EG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85900" y="1571612"/>
            <a:ext cx="6172200" cy="5072098"/>
          </a:xfrm>
        </p:spPr>
        <p:txBody>
          <a:bodyPr/>
          <a:lstStyle/>
          <a:p>
            <a:pPr algn="just" rtl="0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Definition:</a:t>
            </a:r>
            <a:endParaRPr lang="en-US" sz="3200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pPr algn="just" rtl="0">
              <a:buNone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It is an increase in frequency and liquidity of stools. </a:t>
            </a:r>
          </a:p>
          <a:p>
            <a:pPr algn="just" rtl="0">
              <a:buNone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  </a:t>
            </a:r>
          </a:p>
          <a:p>
            <a:pPr algn="just" rtl="0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Types: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Acute diarrhea.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Chronic diarrhea.</a:t>
            </a:r>
          </a:p>
          <a:p>
            <a:pPr algn="l" rtl="0">
              <a:buNone/>
            </a:pPr>
            <a:r>
              <a:rPr lang="en-US" dirty="0"/>
              <a:t> 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631747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115409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Acute diarrhea</a:t>
            </a:r>
            <a:endParaRPr lang="ar-EG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85900" y="1428736"/>
            <a:ext cx="6172200" cy="5214974"/>
          </a:xfrm>
        </p:spPr>
        <p:txBody>
          <a:bodyPr>
            <a:normAutofit fontScale="92500" lnSpcReduction="20000"/>
          </a:bodyPr>
          <a:lstStyle/>
          <a:p>
            <a:pPr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it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cs typeface="+mj-cs"/>
              </a:rPr>
              <a:t>is with 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acute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cs typeface="+mj-cs"/>
              </a:rPr>
              <a:t>onset 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and present for less than 3weeks and is sub classified into:</a:t>
            </a:r>
          </a:p>
          <a:p>
            <a:pPr algn="just" rtl="0">
              <a:buNone/>
            </a:pPr>
            <a:endParaRPr lang="en-US" sz="3200" dirty="0">
              <a:solidFill>
                <a:schemeClr val="accent1">
                  <a:lumMod val="50000"/>
                </a:schemeClr>
              </a:solidFill>
              <a:cs typeface="+mj-cs"/>
            </a:endParaRPr>
          </a:p>
          <a:p>
            <a:pPr lvl="0" algn="just" rtl="0">
              <a:buFont typeface="Wingdings" pitchFamily="2" charset="2"/>
              <a:buChar char="Ø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Non-inflammatory Diarrhea: </a:t>
            </a:r>
          </a:p>
          <a:p>
            <a:pPr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Watery, non-bloody diarrhea associated with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peri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-umbilical cramps, bloating, nausea, or vomiting may be voluminous and result in dehydration, no fever or evidence of blood or fecal leucocytes.</a:t>
            </a:r>
          </a:p>
          <a:p>
            <a:pPr lvl="0" algn="l" rtl="0">
              <a:buNone/>
            </a:pPr>
            <a:endParaRPr lang="en-US" dirty="0"/>
          </a:p>
          <a:p>
            <a:pPr algn="l" rtl="0">
              <a:buFont typeface="Wingdings" pitchFamily="2" charset="2"/>
              <a:buChar char="Ø"/>
            </a:pP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658559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1357298"/>
          </a:xfrm>
        </p:spPr>
        <p:txBody>
          <a:bodyPr/>
          <a:lstStyle/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Acute diarrhea</a:t>
            </a:r>
            <a:endParaRPr lang="ar-EG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85900" y="1285860"/>
            <a:ext cx="6172200" cy="5357850"/>
          </a:xfrm>
        </p:spPr>
        <p:txBody>
          <a:bodyPr>
            <a:normAutofit/>
          </a:bodyPr>
          <a:lstStyle/>
          <a:p>
            <a:pPr algn="just" rtl="0">
              <a:buNone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It may be due to:</a:t>
            </a:r>
          </a:p>
          <a:p>
            <a:pPr lvl="0"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Toxin-producing bacteria [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enterotoxigenic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 Escherichia coli (ETEC), Staphylococcus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aureus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, Bacillus cereus, Clostridium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perfringens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,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V.cholera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].</a:t>
            </a:r>
          </a:p>
          <a:p>
            <a:pPr lvl="0"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Viral infections: Rota virus and Norwalk virus.</a:t>
            </a:r>
          </a:p>
          <a:p>
            <a:pPr lvl="0" algn="just" rtl="0"/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Protozoal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 infections: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Giardia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 and cryptosporidium.</a:t>
            </a:r>
          </a:p>
          <a:p>
            <a:pPr algn="l" rtl="0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484912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79690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Acute diarrhea</a:t>
            </a:r>
            <a:endParaRPr lang="ar-EG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85900" y="1071546"/>
            <a:ext cx="6172200" cy="5572164"/>
          </a:xfrm>
        </p:spPr>
        <p:txBody>
          <a:bodyPr>
            <a:noAutofit/>
          </a:bodyPr>
          <a:lstStyle/>
          <a:p>
            <a:pPr lvl="0" algn="just" rtl="0">
              <a:buFont typeface="Wingdings" pitchFamily="2" charset="2"/>
              <a:buChar char="Ø"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Inflammatory Diarrhea: </a:t>
            </a:r>
          </a:p>
          <a:p>
            <a:pPr algn="just" rtl="0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often associated with systemic symptoms including fever, bloody diarrhea, Lt lower quadrant cramps, fecal leucocytes.</a:t>
            </a:r>
          </a:p>
          <a:p>
            <a:pPr algn="just" rtl="0">
              <a:buNone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It may be due to:</a:t>
            </a:r>
          </a:p>
          <a:p>
            <a:pPr lvl="0" algn="just" rtl="0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Invasive organism (shigellosis,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salmonellosis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, Campylobacter,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Yersinia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,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amebiasis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) </a:t>
            </a:r>
          </a:p>
          <a:p>
            <a:pPr lvl="0" algn="just" rtl="0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Bacterial toxin (C.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difficile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,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Enterohemorrhagic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 E coli 0157:H7).</a:t>
            </a:r>
          </a:p>
          <a:p>
            <a:pPr lvl="0" algn="just" rtl="0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Intestinal ischemia, inflammatory bowel diseases, and radiation colitis.</a:t>
            </a:r>
          </a:p>
          <a:p>
            <a:pPr algn="l" rtl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7174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1011222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Chronic Diarrhea</a:t>
            </a:r>
            <a:endParaRPr lang="ar-EG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85900" y="1285860"/>
            <a:ext cx="6172200" cy="5286412"/>
          </a:xfrm>
        </p:spPr>
        <p:txBody>
          <a:bodyPr>
            <a:normAutofit lnSpcReduction="10000"/>
          </a:bodyPr>
          <a:lstStyle/>
          <a:p>
            <a:pPr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It is diarrhea lasting more than 3weeks, It is sub- classified into: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Osmotic diarrhea: 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decrease of stool volume with fasting, and increase of osmotic gap.</a:t>
            </a:r>
          </a:p>
          <a:p>
            <a:pPr algn="just" rtl="0">
              <a:buNone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May be due to: </a:t>
            </a:r>
          </a:p>
          <a:p>
            <a:pPr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lactose intolerance.</a:t>
            </a:r>
          </a:p>
          <a:p>
            <a:pPr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Medications as (sorbitol, lactulose, magnesium laxatives, or sodium sulfate laxatives).</a:t>
            </a:r>
          </a:p>
          <a:p>
            <a:pPr algn="l" rtl="0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981289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115409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Chronic Diarrhea</a:t>
            </a:r>
            <a:endParaRPr lang="ar-EG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85900" y="1428736"/>
            <a:ext cx="6172200" cy="5214974"/>
          </a:xfrm>
        </p:spPr>
        <p:txBody>
          <a:bodyPr>
            <a:noAutofit/>
          </a:bodyPr>
          <a:lstStyle/>
          <a:p>
            <a:pPr algn="just" rtl="0">
              <a:buFont typeface="Wingdings" pitchFamily="2" charset="2"/>
              <a:buChar char="Ø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Secretory diarrhea: 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it is large in volume with little change with fasting, and normal stool osmotic gap.</a:t>
            </a:r>
          </a:p>
          <a:p>
            <a:pPr algn="just" rtl="0">
              <a:buNone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May be due to:</a:t>
            </a:r>
          </a:p>
          <a:p>
            <a:pPr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Hormonal secretion as in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carcinoid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 syndrome,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Zollinger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-Ellison syndrome,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vipoma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.</a:t>
            </a:r>
          </a:p>
          <a:p>
            <a:pPr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Bile salt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malabsorption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 as in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ilial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 resection,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Crohn’s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 disease.</a:t>
            </a:r>
          </a:p>
          <a:p>
            <a:pPr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Laxatives abuse. </a:t>
            </a:r>
            <a:endParaRPr lang="ar-EG" sz="3200" dirty="0">
              <a:solidFill>
                <a:schemeClr val="accent1">
                  <a:lumMod val="50000"/>
                </a:schemeClr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97878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72547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Chronic Diarrhea</a:t>
            </a:r>
            <a:endParaRPr lang="ar-EG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608" y="1000108"/>
            <a:ext cx="6614492" cy="5572164"/>
          </a:xfrm>
        </p:spPr>
        <p:txBody>
          <a:bodyPr>
            <a:noAutofit/>
          </a:bodyPr>
          <a:lstStyle/>
          <a:p>
            <a:pPr algn="just" rtl="0">
              <a:buFont typeface="Wingdings" pitchFamily="2" charset="2"/>
              <a:buChar char="Ø"/>
            </a:pP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cs typeface="+mj-cs"/>
              </a:rPr>
              <a:t>Malabsorptive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 disorders: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characterized by weight loss, anemia,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hypoalbuminemia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, fecal fat greater than 7-10 g/24h stool collection.</a:t>
            </a:r>
          </a:p>
          <a:p>
            <a:pPr algn="just" rtl="0">
              <a:buNone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May be due to: </a:t>
            </a:r>
          </a:p>
          <a:p>
            <a:pPr algn="just" rtl="0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Intestinal mucosal diseases: celiac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sprue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,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whipple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 disease,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eosinophelic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gastroentritis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, small bowel resection.</a:t>
            </a:r>
          </a:p>
          <a:p>
            <a:pPr algn="just" rtl="0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Pancreatic diseases: chronic pancreatitis, pancreatic carcinoma.</a:t>
            </a:r>
          </a:p>
          <a:p>
            <a:pPr algn="just" rtl="0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Small bowel bacterial overgrowth. </a:t>
            </a:r>
            <a:endParaRPr lang="ar-EG" sz="2800" dirty="0">
              <a:solidFill>
                <a:schemeClr val="accent1">
                  <a:lumMod val="50000"/>
                </a:schemeClr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81750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72547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Chronic Diarrhea</a:t>
            </a:r>
            <a:endParaRPr lang="ar-EG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85900" y="1000108"/>
            <a:ext cx="6172200" cy="5643602"/>
          </a:xfrm>
        </p:spPr>
        <p:txBody>
          <a:bodyPr>
            <a:normAutofit fontScale="92500"/>
          </a:bodyPr>
          <a:lstStyle/>
          <a:p>
            <a:pPr lvl="0" algn="just" rtl="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Inflammatory conditions:</a:t>
            </a:r>
          </a:p>
          <a:p>
            <a:pPr lvl="0" algn="just" rtl="0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Characterized by abdominal pain, fever, weight loss, and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hematochezia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.</a:t>
            </a:r>
          </a:p>
          <a:p>
            <a:pPr lvl="0" algn="just" rtl="0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Diarrhea is present in the majority of patients with inflammatory bowel disease (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eg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, ulcerative colitis,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Crohn's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 disease, microscopic colitis, radiation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entritis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). </a:t>
            </a:r>
          </a:p>
          <a:p>
            <a:pPr lvl="0" algn="just" rtl="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cs typeface="+mj-cs"/>
              </a:rPr>
              <a:t>Motility disorders:</a:t>
            </a:r>
            <a:endParaRPr lang="en-US" sz="2800" dirty="0">
              <a:solidFill>
                <a:schemeClr val="accent6">
                  <a:lumMod val="50000"/>
                </a:schemeClr>
              </a:solidFill>
              <a:cs typeface="+mj-cs"/>
            </a:endParaRPr>
          </a:p>
          <a:p>
            <a:pPr lvl="0" algn="just" rtl="0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Abnormal intestinal motility secondary to systemic disorders (DM, scleroderma, hyperthyroidism) or post-surgery (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vagotomy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 or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gastrectomy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) or IBS. </a:t>
            </a:r>
          </a:p>
          <a:p>
            <a:pPr lvl="0" algn="l" rtl="0">
              <a:buFont typeface="Wingdings" pitchFamily="2" charset="2"/>
              <a:buChar char="Ø"/>
            </a:pPr>
            <a:endParaRPr lang="en-US" sz="2800" dirty="0"/>
          </a:p>
          <a:p>
            <a:pPr algn="l" rtl="0">
              <a:buFont typeface="Wingdings" pitchFamily="2" charset="2"/>
              <a:buChar char="Ø"/>
            </a:pP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2657824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85900" y="571480"/>
            <a:ext cx="6172200" cy="142876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Investigations</a:t>
            </a:r>
            <a:r>
              <a:rPr lang="en-US" dirty="0"/>
              <a:t/>
            </a:r>
            <a:br>
              <a:rPr lang="en-US" dirty="0"/>
            </a:br>
            <a:endParaRPr lang="ar-E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85900" y="1643050"/>
            <a:ext cx="6172200" cy="4929222"/>
          </a:xfrm>
        </p:spPr>
        <p:txBody>
          <a:bodyPr>
            <a:normAutofit fontScale="77500" lnSpcReduction="20000"/>
          </a:bodyPr>
          <a:lstStyle/>
          <a:p>
            <a:pPr lvl="0" algn="just" rtl="0"/>
            <a:r>
              <a:rPr lang="en-US" sz="35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Blood tests: CBC, ESR, CRP, IGs, albumin, electrolytes</a:t>
            </a:r>
            <a:r>
              <a:rPr lang="en-US" sz="3500" dirty="0" smtClean="0">
                <a:solidFill>
                  <a:schemeClr val="accent1">
                    <a:lumMod val="50000"/>
                  </a:schemeClr>
                </a:solidFill>
                <a:cs typeface="+mj-cs"/>
              </a:rPr>
              <a:t>,</a:t>
            </a:r>
          </a:p>
          <a:p>
            <a:pPr algn="just"/>
            <a:r>
              <a:rPr lang="en-US" sz="3500" dirty="0">
                <a:solidFill>
                  <a:schemeClr val="accent1">
                    <a:lumMod val="50000"/>
                  </a:schemeClr>
                </a:solidFill>
              </a:rPr>
              <a:t>Stool examination for ova and parasites.</a:t>
            </a:r>
          </a:p>
          <a:p>
            <a:pPr algn="just"/>
            <a:r>
              <a:rPr lang="en-US" sz="3500" dirty="0" smtClean="0">
                <a:solidFill>
                  <a:schemeClr val="accent1">
                    <a:lumMod val="50000"/>
                  </a:schemeClr>
                </a:solidFill>
                <a:cs typeface="+mj-cs"/>
              </a:rPr>
              <a:t> </a:t>
            </a:r>
            <a:r>
              <a:rPr lang="en-US" sz="3500" dirty="0">
                <a:solidFill>
                  <a:schemeClr val="accent1">
                    <a:lumMod val="50000"/>
                  </a:schemeClr>
                </a:solidFill>
              </a:rPr>
              <a:t>Imaging Studies</a:t>
            </a:r>
            <a:r>
              <a:rPr lang="en-US" sz="35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US" sz="3500" dirty="0" smtClean="0">
              <a:solidFill>
                <a:schemeClr val="accent1">
                  <a:lumMod val="50000"/>
                </a:schemeClr>
              </a:solidFill>
              <a:cs typeface="+mj-cs"/>
            </a:endParaRPr>
          </a:p>
          <a:p>
            <a:pPr lvl="0" algn="just" rtl="0"/>
            <a:r>
              <a:rPr lang="en-US" sz="3500" dirty="0" smtClean="0">
                <a:solidFill>
                  <a:schemeClr val="accent1">
                    <a:lumMod val="50000"/>
                  </a:schemeClr>
                </a:solidFill>
                <a:cs typeface="+mj-cs"/>
              </a:rPr>
              <a:t>Thyroid </a:t>
            </a:r>
            <a:r>
              <a:rPr lang="en-US" sz="35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function tests.</a:t>
            </a:r>
          </a:p>
          <a:p>
            <a:pPr lvl="0" algn="just" rtl="0"/>
            <a:r>
              <a:rPr lang="en-US" sz="35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Fecal leukocytes and stool </a:t>
            </a:r>
            <a:r>
              <a:rPr lang="en-US" sz="35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lactoferrin</a:t>
            </a:r>
            <a:r>
              <a:rPr lang="en-US" sz="35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.</a:t>
            </a:r>
          </a:p>
          <a:p>
            <a:pPr lvl="0" algn="just" rtl="0"/>
            <a:r>
              <a:rPr lang="en-US" sz="35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Stool </a:t>
            </a:r>
            <a:r>
              <a:rPr lang="en-US" sz="35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osmolarity</a:t>
            </a:r>
            <a:r>
              <a:rPr lang="en-US" sz="35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 and quantitative fecal fat.</a:t>
            </a:r>
          </a:p>
          <a:p>
            <a:pPr lvl="0" algn="just" rtl="0"/>
            <a:r>
              <a:rPr lang="en-US" sz="35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Stool and blood culture.</a:t>
            </a:r>
          </a:p>
          <a:p>
            <a:pPr lvl="0" algn="just" rtl="0"/>
            <a:r>
              <a:rPr lang="en-US" sz="3500" dirty="0" smtClean="0">
                <a:solidFill>
                  <a:schemeClr val="accent1">
                    <a:lumMod val="50000"/>
                  </a:schemeClr>
                </a:solidFill>
                <a:cs typeface="+mj-cs"/>
              </a:rPr>
              <a:t>Clostridium </a:t>
            </a:r>
            <a:r>
              <a:rPr lang="en-US" sz="3500" dirty="0" err="1">
                <a:solidFill>
                  <a:schemeClr val="accent1">
                    <a:lumMod val="50000"/>
                  </a:schemeClr>
                </a:solidFill>
                <a:cs typeface="+mj-cs"/>
              </a:rPr>
              <a:t>difficile</a:t>
            </a:r>
            <a:r>
              <a:rPr lang="en-US" sz="35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 toxin.</a:t>
            </a:r>
          </a:p>
          <a:p>
            <a:pPr lvl="0" algn="just" rtl="0"/>
            <a:r>
              <a:rPr lang="en-US" sz="35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Endoscopy and Biopsy.</a:t>
            </a:r>
          </a:p>
          <a:p>
            <a:pPr algn="l" rtl="0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076010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10869" y="500042"/>
            <a:ext cx="6172200" cy="1714512"/>
          </a:xfrm>
        </p:spPr>
        <p:txBody>
          <a:bodyPr>
            <a:normAutofit/>
          </a:bodyPr>
          <a:lstStyle/>
          <a:p>
            <a:pPr lvl="0"/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Treatment</a:t>
            </a:r>
            <a:r>
              <a:rPr lang="en-US" dirty="0"/>
              <a:t/>
            </a:r>
            <a:br>
              <a:rPr lang="en-US" dirty="0"/>
            </a:br>
            <a:endParaRPr lang="ar-E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85900" y="1357298"/>
            <a:ext cx="6172200" cy="4714908"/>
          </a:xfrm>
        </p:spPr>
        <p:txBody>
          <a:bodyPr/>
          <a:lstStyle/>
          <a:p>
            <a:pPr lvl="0"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Treatment of Dehydration.</a:t>
            </a:r>
          </a:p>
          <a:p>
            <a:pPr lvl="0"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Ant diarrheal Drugs.</a:t>
            </a:r>
          </a:p>
          <a:p>
            <a:pPr lvl="0"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Antibiotic Therapy (empiric, specific) and anti-parasitic drugs.</a:t>
            </a:r>
          </a:p>
          <a:p>
            <a:pPr lvl="0"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Management of the cause.</a:t>
            </a:r>
          </a:p>
          <a:p>
            <a:pPr algn="l" rtl="0">
              <a:buNone/>
            </a:pP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1400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1654164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Dysentery</a:t>
            </a:r>
            <a:r>
              <a:rPr lang="en-US" b="1" dirty="0"/>
              <a:t> </a:t>
            </a:r>
            <a:endParaRPr lang="ar-E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85900" y="1363627"/>
            <a:ext cx="6172200" cy="4429156"/>
          </a:xfrm>
        </p:spPr>
        <p:txBody>
          <a:bodyPr>
            <a:normAutofit fontScale="85000" lnSpcReduction="20000"/>
          </a:bodyPr>
          <a:lstStyle/>
          <a:p>
            <a:pPr lvl="0"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It is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passage of blood and 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mucus with stools.</a:t>
            </a:r>
          </a:p>
          <a:p>
            <a:pPr lvl="0" algn="just" rtl="0">
              <a:buNone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 it is caused by:</a:t>
            </a:r>
          </a:p>
          <a:p>
            <a:pPr algn="just" rtl="0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Infectious causes:</a:t>
            </a:r>
          </a:p>
          <a:p>
            <a:pPr lvl="0" algn="just" rtl="0"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>Shigelloses (bacillary dysentery).</a:t>
            </a:r>
          </a:p>
          <a:p>
            <a:pPr lvl="0" algn="just" rtl="0">
              <a:buFont typeface="Wingdings" panose="05000000000000000000" pitchFamily="2" charset="2"/>
              <a:buChar char="Ø"/>
            </a:pPr>
            <a:r>
              <a:rPr lang="en-US" sz="3000" dirty="0" err="1">
                <a:solidFill>
                  <a:schemeClr val="accent1">
                    <a:lumMod val="50000"/>
                  </a:schemeClr>
                </a:solidFill>
              </a:rPr>
              <a:t>Entameaba</a:t>
            </a:r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000" dirty="0" err="1">
                <a:solidFill>
                  <a:schemeClr val="accent1">
                    <a:lumMod val="50000"/>
                  </a:schemeClr>
                </a:solidFill>
              </a:rPr>
              <a:t>histolytica</a:t>
            </a:r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lvl="0" algn="just" rtl="0">
              <a:buFont typeface="Wingdings" panose="05000000000000000000" pitchFamily="2" charset="2"/>
              <a:buChar char="Ø"/>
            </a:pPr>
            <a:r>
              <a:rPr lang="en-US" sz="3000" dirty="0" err="1">
                <a:solidFill>
                  <a:schemeClr val="accent1">
                    <a:lumMod val="50000"/>
                  </a:schemeClr>
                </a:solidFill>
              </a:rPr>
              <a:t>Schistosomiasis</a:t>
            </a:r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lvl="0" algn="just" rtl="0"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>Malignant malaria.</a:t>
            </a:r>
          </a:p>
          <a:p>
            <a:pPr lvl="0" algn="just" rtl="0"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>Balantidium coli.</a:t>
            </a:r>
          </a:p>
          <a:p>
            <a:pPr lvl="0" algn="just" rtl="0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Non-infectious causes: 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e.g. Ulcerative colitis </a:t>
            </a:r>
          </a:p>
          <a:p>
            <a:pPr algn="l" rtl="0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380596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1225536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Tenesmus</a:t>
            </a:r>
            <a:endParaRPr lang="ar-EG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50001" y="1500175"/>
            <a:ext cx="7633742" cy="3593591"/>
          </a:xfrm>
        </p:spPr>
        <p:txBody>
          <a:bodyPr>
            <a:normAutofit/>
          </a:bodyPr>
          <a:lstStyle/>
          <a:p>
            <a:pPr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Abnormal frequent desire to defecate, with sensation that is evacuation is incomplete.</a:t>
            </a:r>
          </a:p>
          <a:p>
            <a:pPr algn="just" rtl="0"/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 rtl="0"/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It indicate that lesion in the rectum as amebic dysentery, cancer rectum.</a:t>
            </a:r>
          </a:p>
        </p:txBody>
      </p:sp>
    </p:spTree>
    <p:extLst>
      <p:ext uri="{BB962C8B-B14F-4D97-AF65-F5344CB8AC3E}">
        <p14:creationId xmlns:p14="http://schemas.microsoft.com/office/powerpoint/2010/main" val="1588827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dirty="0" smtClean="0">
                <a:solidFill>
                  <a:srgbClr val="D60093"/>
                </a:solidFill>
                <a:latin typeface="Bernard MT Condensed" pitchFamily="18" charset="0"/>
              </a:rPr>
              <a:t>Thank you</a:t>
            </a:r>
            <a:endParaRPr lang="en-US" sz="8000" dirty="0">
              <a:solidFill>
                <a:srgbClr val="D60093"/>
              </a:solidFill>
              <a:latin typeface="Bernard MT Condensed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74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597</Words>
  <Application>Microsoft Office PowerPoint</Application>
  <PresentationFormat>On-screen Show (4:3)</PresentationFormat>
  <Paragraphs>83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Diarrhea</vt:lpstr>
      <vt:lpstr>Diarrhea </vt:lpstr>
      <vt:lpstr>Acute diarrhea</vt:lpstr>
      <vt:lpstr>Acute diarrhea</vt:lpstr>
      <vt:lpstr>Acute diarrhea</vt:lpstr>
      <vt:lpstr>Chronic Diarrhea</vt:lpstr>
      <vt:lpstr>Chronic Diarrhea</vt:lpstr>
      <vt:lpstr>Chronic Diarrhea</vt:lpstr>
      <vt:lpstr>Chronic Diarrhea</vt:lpstr>
      <vt:lpstr>Investigations </vt:lpstr>
      <vt:lpstr>Treatment </vt:lpstr>
      <vt:lpstr>Dysentery </vt:lpstr>
      <vt:lpstr>Tenesmus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Guidelines in management of hepatic encephalopathy</dc:title>
  <dc:creator>Windows User</dc:creator>
  <cp:lastModifiedBy>ELBOSTAN</cp:lastModifiedBy>
  <cp:revision>15</cp:revision>
  <dcterms:created xsi:type="dcterms:W3CDTF">2017-10-11T11:10:35Z</dcterms:created>
  <dcterms:modified xsi:type="dcterms:W3CDTF">2020-11-17T07:22:44Z</dcterms:modified>
</cp:coreProperties>
</file>