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33"/>
  </p:notesMasterIdLst>
  <p:sldIdLst>
    <p:sldId id="278" r:id="rId2"/>
    <p:sldId id="279" r:id="rId3"/>
    <p:sldId id="289" r:id="rId4"/>
    <p:sldId id="288" r:id="rId5"/>
    <p:sldId id="280" r:id="rId6"/>
    <p:sldId id="290" r:id="rId7"/>
    <p:sldId id="281" r:id="rId8"/>
    <p:sldId id="282" r:id="rId9"/>
    <p:sldId id="283" r:id="rId10"/>
    <p:sldId id="284" r:id="rId11"/>
    <p:sldId id="285" r:id="rId12"/>
    <p:sldId id="286" r:id="rId13"/>
    <p:sldId id="287" r:id="rId14"/>
    <p:sldId id="258" r:id="rId15"/>
    <p:sldId id="256" r:id="rId16"/>
    <p:sldId id="259" r:id="rId17"/>
    <p:sldId id="276" r:id="rId18"/>
    <p:sldId id="264" r:id="rId19"/>
    <p:sldId id="263" r:id="rId20"/>
    <p:sldId id="271" r:id="rId21"/>
    <p:sldId id="261" r:id="rId22"/>
    <p:sldId id="272" r:id="rId23"/>
    <p:sldId id="273" r:id="rId24"/>
    <p:sldId id="274" r:id="rId25"/>
    <p:sldId id="275" r:id="rId26"/>
    <p:sldId id="267" r:id="rId27"/>
    <p:sldId id="268" r:id="rId28"/>
    <p:sldId id="269" r:id="rId29"/>
    <p:sldId id="270" r:id="rId30"/>
    <p:sldId id="262" r:id="rId31"/>
    <p:sldId id="277" r:id="rId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517" autoAdjust="0"/>
    <p:restoredTop sz="94660"/>
  </p:normalViewPr>
  <p:slideViewPr>
    <p:cSldViewPr>
      <p:cViewPr varScale="1">
        <p:scale>
          <a:sx n="73" d="100"/>
          <a:sy n="73" d="100"/>
        </p:scale>
        <p:origin x="-792" y="-10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BC82B1A-8A3F-44E2-A0B5-1187B1DCDD97}" type="datetimeFigureOut">
              <a:rPr lang="en-US" smtClean="0"/>
              <a:pPr/>
              <a:t>11/14/2020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F3ED686-38D0-4F13-A66E-6A303F02F429}"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9724BBF6-6678-4B29-90FA-F0CB46B9609F}" type="datetimeFigureOut">
              <a:rPr lang="en-US" smtClean="0"/>
              <a:pPr/>
              <a:t>11/14/2020</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7D7C8A82-8AEE-477F-84F6-51940F382A0C}"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724BBF6-6678-4B29-90FA-F0CB46B9609F}" type="datetimeFigureOut">
              <a:rPr lang="en-US" smtClean="0"/>
              <a:pPr/>
              <a:t>11/14/2020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7C8A82-8AEE-477F-84F6-51940F382A0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9724BBF6-6678-4B29-90FA-F0CB46B9609F}" type="datetimeFigureOut">
              <a:rPr lang="en-US" smtClean="0"/>
              <a:pPr/>
              <a:t>11/14/2020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7C8A82-8AEE-477F-84F6-51940F382A0C}"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9724BBF6-6678-4B29-90FA-F0CB46B9609F}" type="datetimeFigureOut">
              <a:rPr lang="en-US" smtClean="0"/>
              <a:pPr/>
              <a:t>11/14/2020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D7C8A82-8AEE-477F-84F6-51940F382A0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9724BBF6-6678-4B29-90FA-F0CB46B9609F}" type="datetimeFigureOut">
              <a:rPr lang="en-US" smtClean="0"/>
              <a:pPr/>
              <a:t>11/14/2020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D7C8A82-8AEE-477F-84F6-51940F382A0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9724BBF6-6678-4B29-90FA-F0CB46B9609F}" type="datetimeFigureOut">
              <a:rPr lang="en-US" smtClean="0"/>
              <a:pPr/>
              <a:t>11/14/2020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D7C8A82-8AEE-477F-84F6-51940F382A0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724BBF6-6678-4B29-90FA-F0CB46B9609F}" type="datetimeFigureOut">
              <a:rPr lang="en-US" smtClean="0"/>
              <a:pPr/>
              <a:t>11/14/2020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D7C8A82-8AEE-477F-84F6-51940F382A0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9724BBF6-6678-4B29-90FA-F0CB46B9609F}" type="datetimeFigureOut">
              <a:rPr lang="en-US" smtClean="0"/>
              <a:pPr/>
              <a:t>11/14/2020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D7C8A82-8AEE-477F-84F6-51940F382A0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9724BBF6-6678-4B29-90FA-F0CB46B9609F}" type="datetimeFigureOut">
              <a:rPr lang="en-US" smtClean="0"/>
              <a:pPr/>
              <a:t>11/14/2020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7D7C8A82-8AEE-477F-84F6-51940F382A0C}"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724BBF6-6678-4B29-90FA-F0CB46B9609F}" type="datetimeFigureOut">
              <a:rPr lang="en-US" smtClean="0"/>
              <a:pPr/>
              <a:t>11/14/2020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7C8A82-8AEE-477F-84F6-51940F382A0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724BBF6-6678-4B29-90FA-F0CB46B9609F}" type="datetimeFigureOut">
              <a:rPr lang="en-US" smtClean="0"/>
              <a:pPr/>
              <a:t>11/14/2020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7C8A82-8AEE-477F-84F6-51940F382A0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9724BBF6-6678-4B29-90FA-F0CB46B9609F}" type="datetimeFigureOut">
              <a:rPr lang="en-US" smtClean="0"/>
              <a:pPr/>
              <a:t>11/14/2020</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7D7C8A82-8AEE-477F-84F6-51940F382A0C}"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914400" y="1447800"/>
            <a:ext cx="6858000" cy="313932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90488" algn="ctr" defTabSz="914400" rtl="0" eaLnBrk="1" fontAlgn="base" latinLnBrk="0" hangingPunct="1">
              <a:lnSpc>
                <a:spcPct val="100000"/>
              </a:lnSpc>
              <a:spcBef>
                <a:spcPct val="0"/>
              </a:spcBef>
              <a:spcAft>
                <a:spcPct val="0"/>
              </a:spcAft>
              <a:buClrTx/>
              <a:buSzTx/>
              <a:buFontTx/>
              <a:buNone/>
              <a:tabLst/>
            </a:pPr>
            <a:r>
              <a:rPr kumimoji="0" lang="ar-SA" sz="6600" b="1" i="0" u="none" strike="noStrike" normalizeH="0" baseline="0" dirty="0" smtClean="0">
                <a:ln w="17780" cmpd="sng">
                  <a:solidFill>
                    <a:srgbClr val="FFFFFF"/>
                  </a:solidFill>
                  <a:prstDash val="solid"/>
                  <a:miter lim="800000"/>
                </a:ln>
                <a:solidFill>
                  <a:sysClr val="windowText" lastClr="000000"/>
                </a:solidFill>
                <a:effectLst>
                  <a:glow rad="139700">
                    <a:schemeClr val="accent3">
                      <a:satMod val="175000"/>
                      <a:alpha val="40000"/>
                    </a:schemeClr>
                  </a:glow>
                  <a:outerShdw blurRad="50800" algn="tl" rotWithShape="0">
                    <a:srgbClr val="000000"/>
                  </a:outerShdw>
                </a:effectLst>
                <a:latin typeface="Arial" pitchFamily="34" charset="0"/>
                <a:cs typeface="Arial" pitchFamily="34" charset="0"/>
              </a:rPr>
              <a:t>المسئولية الطبية</a:t>
            </a:r>
            <a:endParaRPr kumimoji="0" lang="en-US" sz="6600" b="1" i="0" u="none" strike="noStrike" normalizeH="0" baseline="0" dirty="0" smtClean="0">
              <a:ln w="17780" cmpd="sng">
                <a:solidFill>
                  <a:srgbClr val="FFFFFF"/>
                </a:solidFill>
                <a:prstDash val="solid"/>
                <a:miter lim="800000"/>
              </a:ln>
              <a:solidFill>
                <a:sysClr val="windowText" lastClr="000000"/>
              </a:solidFill>
              <a:effectLst>
                <a:glow rad="139700">
                  <a:schemeClr val="accent3">
                    <a:satMod val="175000"/>
                    <a:alpha val="40000"/>
                  </a:schemeClr>
                </a:glow>
                <a:outerShdw blurRad="50800" algn="tl" rotWithShape="0">
                  <a:srgbClr val="000000"/>
                </a:outerShdw>
              </a:effectLst>
              <a:latin typeface="Arial" pitchFamily="34" charset="0"/>
              <a:cs typeface="Arial" pitchFamily="34" charset="0"/>
            </a:endParaRPr>
          </a:p>
          <a:p>
            <a:pPr marL="0" marR="0" lvl="0" indent="90488" algn="ctr" defTabSz="914400" rtl="0" eaLnBrk="0" fontAlgn="base" latinLnBrk="0" hangingPunct="0">
              <a:lnSpc>
                <a:spcPct val="100000"/>
              </a:lnSpc>
              <a:spcBef>
                <a:spcPct val="0"/>
              </a:spcBef>
              <a:spcAft>
                <a:spcPct val="0"/>
              </a:spcAft>
              <a:buClrTx/>
              <a:buSzTx/>
              <a:buFontTx/>
              <a:buNone/>
              <a:tabLst/>
            </a:pPr>
            <a:r>
              <a:rPr kumimoji="0" lang="en-US" sz="6600" b="1" i="0" u="none" strike="noStrike" normalizeH="0" baseline="0" dirty="0" smtClean="0">
                <a:ln w="17780" cmpd="sng">
                  <a:solidFill>
                    <a:srgbClr val="FFFFFF"/>
                  </a:solidFill>
                  <a:prstDash val="solid"/>
                  <a:miter lim="800000"/>
                </a:ln>
                <a:solidFill>
                  <a:sysClr val="windowText" lastClr="000000"/>
                </a:solidFill>
                <a:effectLst>
                  <a:glow rad="139700">
                    <a:schemeClr val="accent3">
                      <a:satMod val="175000"/>
                      <a:alpha val="40000"/>
                    </a:schemeClr>
                  </a:glow>
                  <a:outerShdw blurRad="50800" algn="tl" rotWithShape="0">
                    <a:srgbClr val="000000"/>
                  </a:outerShdw>
                </a:effectLst>
                <a:latin typeface="Arial" pitchFamily="34" charset="0"/>
                <a:cs typeface="Arial" pitchFamily="34" charset="0"/>
              </a:rPr>
              <a:t>Medical Responsibility</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1"/>
          <p:cNvSpPr>
            <a:spLocks noChangeArrowheads="1"/>
          </p:cNvSpPr>
          <p:nvPr/>
        </p:nvSpPr>
        <p:spPr bwMode="auto">
          <a:xfrm>
            <a:off x="457200" y="838200"/>
            <a:ext cx="8229600" cy="526297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90488" algn="justLow" defTabSz="914400" rtl="1" eaLnBrk="1" fontAlgn="base" latinLnBrk="0" hangingPunct="1">
              <a:lnSpc>
                <a:spcPct val="150000"/>
              </a:lnSpc>
              <a:spcBef>
                <a:spcPct val="0"/>
              </a:spcBef>
              <a:spcAft>
                <a:spcPct val="0"/>
              </a:spcAft>
              <a:buClrTx/>
              <a:buSzTx/>
              <a:buFontTx/>
              <a:buNone/>
              <a:tabLst/>
            </a:pPr>
            <a:r>
              <a:rPr kumimoji="0" lang="ar-SA" sz="2800" b="1" i="0" u="none" strike="noStrike" cap="none" normalizeH="0" baseline="0" dirty="0" smtClean="0">
                <a:ln>
                  <a:noFill/>
                </a:ln>
                <a:solidFill>
                  <a:schemeClr val="tx1"/>
                </a:solidFill>
                <a:effectLst/>
                <a:latin typeface="Arial" pitchFamily="34" charset="0"/>
                <a:cs typeface="Arial" pitchFamily="34" charset="0"/>
              </a:rPr>
              <a:t>مسئولية الطبيب تجاه المريض هى مسئولية </a:t>
            </a:r>
            <a:r>
              <a:rPr kumimoji="0" lang="ar-SA" sz="2800" b="1" i="0" u="sng" strike="noStrike" cap="none" normalizeH="0" baseline="0" dirty="0" smtClean="0">
                <a:ln>
                  <a:noFill/>
                </a:ln>
                <a:solidFill>
                  <a:schemeClr val="tx1"/>
                </a:solidFill>
                <a:effectLst>
                  <a:outerShdw blurRad="38100" dist="38100" dir="2700000" algn="tl">
                    <a:srgbClr val="000000">
                      <a:alpha val="43137"/>
                    </a:srgbClr>
                  </a:outerShdw>
                </a:effectLst>
                <a:latin typeface="Arial" pitchFamily="34" charset="0"/>
                <a:cs typeface="Arial" pitchFamily="34" charset="0"/>
              </a:rPr>
              <a:t>بذل </a:t>
            </a:r>
            <a:r>
              <a:rPr kumimoji="0" lang="ar-SA" sz="2800" b="1" i="0" u="sng" strike="noStrike" cap="none" normalizeH="0" baseline="0" dirty="0" smtClean="0">
                <a:ln>
                  <a:noFill/>
                </a:ln>
                <a:solidFill>
                  <a:schemeClr val="tx1"/>
                </a:solidFill>
                <a:effectLst>
                  <a:outerShdw blurRad="38100" dist="38100" dir="2700000" algn="tl">
                    <a:srgbClr val="000000">
                      <a:alpha val="43137"/>
                    </a:srgbClr>
                  </a:outerShdw>
                </a:effectLst>
                <a:latin typeface="Arial" pitchFamily="34" charset="0"/>
                <a:cs typeface="Arial" pitchFamily="34" charset="0"/>
              </a:rPr>
              <a:t>العناية </a:t>
            </a:r>
            <a:r>
              <a:rPr kumimoji="0" lang="ar-SA" sz="2800" b="1" i="0" u="sng" strike="noStrike" cap="none" normalizeH="0" baseline="0" dirty="0" smtClean="0">
                <a:ln>
                  <a:noFill/>
                </a:ln>
                <a:solidFill>
                  <a:schemeClr val="tx1"/>
                </a:solidFill>
                <a:effectLst>
                  <a:outerShdw blurRad="38100" dist="38100" dir="2700000" algn="tl">
                    <a:srgbClr val="000000">
                      <a:alpha val="43137"/>
                    </a:srgbClr>
                  </a:outerShdw>
                </a:effectLst>
                <a:latin typeface="Arial" pitchFamily="34" charset="0"/>
                <a:cs typeface="Arial" pitchFamily="34" charset="0"/>
              </a:rPr>
              <a:t>الصادقة </a:t>
            </a:r>
            <a:r>
              <a:rPr kumimoji="0" lang="ar-SA" sz="2800" b="1" i="0" u="none" strike="noStrike" cap="none" normalizeH="0" baseline="0" dirty="0" smtClean="0">
                <a:ln>
                  <a:noFill/>
                </a:ln>
                <a:solidFill>
                  <a:schemeClr val="tx1"/>
                </a:solidFill>
                <a:effectLst/>
                <a:latin typeface="Arial" pitchFamily="34" charset="0"/>
                <a:cs typeface="Arial" pitchFamily="34" charset="0"/>
              </a:rPr>
              <a:t>اليقظة ,والتى تقتضيها ظروفه التى تتفق مع الأصول الفنية الثابتة , وان يصف له ما يرجى به شفائه , ولايلتزم فى عقد العلاج ضمان </a:t>
            </a:r>
            <a:r>
              <a:rPr kumimoji="0" lang="ar-SA" sz="2800" b="1" i="0" u="sng" strike="noStrike" cap="none" normalizeH="0" baseline="0" dirty="0" smtClean="0">
                <a:ln>
                  <a:noFill/>
                </a:ln>
                <a:solidFill>
                  <a:schemeClr val="tx1"/>
                </a:solidFill>
                <a:effectLst>
                  <a:outerShdw blurRad="38100" dist="38100" dir="2700000" algn="tl">
                    <a:srgbClr val="000000">
                      <a:alpha val="43137"/>
                    </a:srgbClr>
                  </a:outerShdw>
                </a:effectLst>
                <a:latin typeface="Arial" pitchFamily="34" charset="0"/>
                <a:cs typeface="Arial" pitchFamily="34" charset="0"/>
              </a:rPr>
              <a:t>تحقيق الشفاء </a:t>
            </a:r>
            <a:r>
              <a:rPr kumimoji="0" lang="ar-SA" sz="2800" b="1" i="0" u="none" strike="noStrike" cap="none" normalizeH="0" baseline="0" dirty="0" smtClean="0">
                <a:ln>
                  <a:noFill/>
                </a:ln>
                <a:solidFill>
                  <a:schemeClr val="tx1"/>
                </a:solidFill>
                <a:effectLst/>
                <a:latin typeface="Arial" pitchFamily="34" charset="0"/>
                <a:cs typeface="Arial" pitchFamily="34" charset="0"/>
              </a:rPr>
              <a:t>, لأن عدم الشفاء له اسباب عديدة لاسلطان للطبيب عليها مثل العوامل الوراثية , واستعداد المريض والأمكانيات المتاحة للطبيب ووقت العلاج والحالة المرضية للمريض . واذا لم يتم شفاء المريض او تخلفت به عاهة او حتى إذا توفى المريض من جراء العلاج فلا يسأل الطبيب إلافى حالة حدوث خطأ منه . </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609600"/>
            <a:ext cx="8610600" cy="5262979"/>
          </a:xfrm>
          <a:prstGeom prst="rect">
            <a:avLst/>
          </a:prstGeom>
        </p:spPr>
        <p:txBody>
          <a:bodyPr wrap="square">
            <a:spAutoFit/>
          </a:bodyPr>
          <a:lstStyle/>
          <a:p>
            <a:pPr algn="just" rtl="1">
              <a:lnSpc>
                <a:spcPct val="150000"/>
              </a:lnSpc>
            </a:pPr>
            <a:r>
              <a:rPr lang="ar-SA" sz="3200" b="1" dirty="0" smtClean="0">
                <a:latin typeface="Arial" pitchFamily="34" charset="0"/>
                <a:cs typeface="Arial" pitchFamily="34" charset="0"/>
              </a:rPr>
              <a:t>فى </a:t>
            </a:r>
            <a:r>
              <a:rPr lang="ar-SA" sz="3200" b="1" dirty="0" smtClean="0">
                <a:latin typeface="Arial" pitchFamily="34" charset="0"/>
                <a:cs typeface="Arial" pitchFamily="34" charset="0"/>
              </a:rPr>
              <a:t>بعض الحالات لم يعد التزام قاصرا على بذل العناية , بل إن الأمر قد تحول إلى التزام بتحقيق نتيجة الا وهى سلامة المريض وصحة العمل الطبى الذى يقوم به , ويتحقق ذلك فى الحالات التى يكون محلها محدد تحديدا دقيقا ولا تحمل اية صعوبة بالنسبة للطبيب العادى نظرا للتقدم العلمى الذى احرزه الطب فى هذا المجال وتوافق الأمكانيات , ومن امثلة ذلك </a:t>
            </a:r>
            <a:r>
              <a:rPr lang="ar-SA" sz="3200" b="1" u="sng" dirty="0" smtClean="0">
                <a:effectLst>
                  <a:outerShdw blurRad="38100" dist="38100" dir="2700000" algn="tl">
                    <a:srgbClr val="000000">
                      <a:alpha val="43137"/>
                    </a:srgbClr>
                  </a:outerShdw>
                </a:effectLst>
                <a:latin typeface="Arial" pitchFamily="34" charset="0"/>
                <a:cs typeface="Arial" pitchFamily="34" charset="0"/>
              </a:rPr>
              <a:t>عمليات التجميل </a:t>
            </a:r>
            <a:r>
              <a:rPr lang="ar-SA" sz="3200" b="1" dirty="0" smtClean="0">
                <a:effectLst>
                  <a:outerShdw blurRad="38100" dist="38100" dir="2700000" algn="tl">
                    <a:srgbClr val="000000">
                      <a:alpha val="43137"/>
                    </a:srgbClr>
                  </a:outerShdw>
                </a:effectLst>
                <a:latin typeface="Arial" pitchFamily="34" charset="0"/>
                <a:cs typeface="Arial" pitchFamily="34" charset="0"/>
              </a:rPr>
              <a:t>و</a:t>
            </a:r>
            <a:r>
              <a:rPr lang="en-US" sz="3200" b="1" dirty="0" smtClean="0">
                <a:effectLst>
                  <a:outerShdw blurRad="38100" dist="38100" dir="2700000" algn="tl">
                    <a:srgbClr val="000000">
                      <a:alpha val="43137"/>
                    </a:srgbClr>
                  </a:outerShdw>
                </a:effectLst>
                <a:latin typeface="Arial" pitchFamily="34" charset="0"/>
                <a:cs typeface="Arial" pitchFamily="34" charset="0"/>
              </a:rPr>
              <a:t> </a:t>
            </a:r>
            <a:r>
              <a:rPr lang="ar-SA" sz="3200" b="1" u="sng" dirty="0" smtClean="0">
                <a:effectLst>
                  <a:outerShdw blurRad="38100" dist="38100" dir="2700000" algn="tl">
                    <a:srgbClr val="000000">
                      <a:alpha val="43137"/>
                    </a:srgbClr>
                  </a:outerShdw>
                </a:effectLst>
                <a:latin typeface="Arial" pitchFamily="34" charset="0"/>
                <a:cs typeface="Arial" pitchFamily="34" charset="0"/>
              </a:rPr>
              <a:t>نقل </a:t>
            </a:r>
            <a:r>
              <a:rPr lang="ar-SA" sz="3200" b="1" u="sng" dirty="0" smtClean="0">
                <a:effectLst>
                  <a:outerShdw blurRad="38100" dist="38100" dir="2700000" algn="tl">
                    <a:srgbClr val="000000">
                      <a:alpha val="43137"/>
                    </a:srgbClr>
                  </a:outerShdw>
                </a:effectLst>
                <a:latin typeface="Arial" pitchFamily="34" charset="0"/>
                <a:cs typeface="Arial" pitchFamily="34" charset="0"/>
              </a:rPr>
              <a:t>الدم </a:t>
            </a:r>
            <a:r>
              <a:rPr lang="ar-SA" sz="3200" b="1" dirty="0" smtClean="0">
                <a:latin typeface="Arial" pitchFamily="34" charset="0"/>
                <a:cs typeface="Arial" pitchFamily="34" charset="0"/>
              </a:rPr>
              <a:t>و</a:t>
            </a:r>
            <a:r>
              <a:rPr lang="en-US" sz="3200" b="1" dirty="0" smtClean="0">
                <a:latin typeface="Arial" pitchFamily="34" charset="0"/>
                <a:cs typeface="Arial" pitchFamily="34" charset="0"/>
              </a:rPr>
              <a:t> </a:t>
            </a:r>
            <a:r>
              <a:rPr lang="ar-SA" sz="3200" b="1" u="sng" dirty="0" smtClean="0">
                <a:effectLst>
                  <a:outerShdw blurRad="38100" dist="38100" dir="2700000" algn="tl">
                    <a:srgbClr val="000000">
                      <a:alpha val="43137"/>
                    </a:srgbClr>
                  </a:outerShdw>
                </a:effectLst>
                <a:latin typeface="Arial" pitchFamily="34" charset="0"/>
                <a:cs typeface="Arial" pitchFamily="34" charset="0"/>
              </a:rPr>
              <a:t>اجراء </a:t>
            </a:r>
            <a:r>
              <a:rPr lang="ar-SA" sz="3200" b="1" u="sng" dirty="0" smtClean="0">
                <a:effectLst>
                  <a:outerShdw blurRad="38100" dist="38100" dir="2700000" algn="tl">
                    <a:srgbClr val="000000">
                      <a:alpha val="43137"/>
                    </a:srgbClr>
                  </a:outerShdw>
                </a:effectLst>
                <a:latin typeface="Arial" pitchFamily="34" charset="0"/>
                <a:cs typeface="Arial" pitchFamily="34" charset="0"/>
              </a:rPr>
              <a:t>التحاليل</a:t>
            </a:r>
            <a:r>
              <a:rPr lang="en-US" sz="3200" b="1" u="sng" dirty="0" smtClean="0">
                <a:effectLst>
                  <a:outerShdw blurRad="38100" dist="38100" dir="2700000" algn="tl">
                    <a:srgbClr val="000000">
                      <a:alpha val="43137"/>
                    </a:srgbClr>
                  </a:outerShdw>
                </a:effectLst>
                <a:latin typeface="Arial" pitchFamily="34" charset="0"/>
                <a:cs typeface="Arial" pitchFamily="34" charset="0"/>
              </a:rPr>
              <a:t> </a:t>
            </a:r>
            <a:r>
              <a:rPr lang="en-US" sz="3200" b="1" u="sng" dirty="0" smtClean="0">
                <a:effectLst>
                  <a:outerShdw blurRad="38100" dist="38100" dir="2700000" algn="tl">
                    <a:srgbClr val="000000">
                      <a:alpha val="43137"/>
                    </a:srgbClr>
                  </a:outerShdw>
                </a:effectLst>
                <a:latin typeface="Arial" pitchFamily="34" charset="0"/>
                <a:cs typeface="Arial" pitchFamily="34" charset="0"/>
              </a:rPr>
              <a:t>.</a:t>
            </a:r>
            <a:endParaRPr lang="en-US" sz="3200" u="sng" dirty="0">
              <a:effectLst>
                <a:outerShdw blurRad="38100" dist="38100" dir="2700000" algn="tl">
                  <a:srgbClr val="000000">
                    <a:alpha val="43137"/>
                  </a:srgbClr>
                </a:outerShdw>
              </a:effectLs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762000"/>
            <a:ext cx="8153400" cy="5183150"/>
          </a:xfrm>
          <a:prstGeom prst="rect">
            <a:avLst/>
          </a:prstGeom>
        </p:spPr>
        <p:txBody>
          <a:bodyPr wrap="square">
            <a:spAutoFit/>
          </a:bodyPr>
          <a:lstStyle/>
          <a:p>
            <a:pPr lvl="0" indent="90488" algn="justLow" rtl="1" eaLnBrk="0" fontAlgn="base" hangingPunct="0">
              <a:lnSpc>
                <a:spcPct val="150000"/>
              </a:lnSpc>
              <a:spcBef>
                <a:spcPct val="0"/>
              </a:spcBef>
              <a:spcAft>
                <a:spcPct val="0"/>
              </a:spcAft>
            </a:pPr>
            <a:r>
              <a:rPr lang="ar-SA" sz="2800" b="1" dirty="0" smtClean="0">
                <a:latin typeface="Arial" pitchFamily="34" charset="0"/>
                <a:cs typeface="Arial" pitchFamily="34" charset="0"/>
              </a:rPr>
              <a:t>ويعد الطبيب مسئولا عما يترتب على نتائج جهلة وعدم معرفته بما استجد فى حقل مهنته واختصاصه , فالامانة العلمية تحتم عليه مواصلة الاطلاع لكى يوفر لمريضه افضل عناية , ولعلى اهم مايبرز معيار الخطأ الطبى والمسئولية الطبية هى طبيعة الخطأ الطبى , فخطأ الطبيب ليس كخطأ الشخص العادى لما ينطوى عليه من طبيعة فنية وتعقيد علمى ودقة معينة . ويسأل الطبيب عن كل تقصير فى مسلكه الطبى لا يقع من طبيب يقظ فى مستواه المهنى , وجد فى نفس الظروف الخارجية التى احاطة بالطبيب المسئول</a:t>
            </a:r>
            <a:r>
              <a:rPr lang="en-US" sz="2800" b="1" dirty="0" smtClean="0">
                <a:latin typeface="Arial" pitchFamily="34" charset="0"/>
                <a:cs typeface="Arial" pitchFamily="34" charset="0"/>
              </a:rPr>
              <a:t> .</a:t>
            </a:r>
            <a:endParaRPr lang="en-US" sz="2800" dirty="0" smtClean="0">
              <a:latin typeface="Arial" pitchFamily="34" charset="0"/>
              <a:cs typeface="Arial"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1"/>
          <p:cNvSpPr>
            <a:spLocks noChangeArrowheads="1"/>
          </p:cNvSpPr>
          <p:nvPr/>
        </p:nvSpPr>
        <p:spPr bwMode="auto">
          <a:xfrm>
            <a:off x="76200" y="0"/>
            <a:ext cx="8991600" cy="720197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90488" algn="just" defTabSz="914400" rtl="1" eaLnBrk="1" fontAlgn="base" latinLnBrk="0" hangingPunct="1">
              <a:lnSpc>
                <a:spcPct val="150000"/>
              </a:lnSpc>
              <a:spcBef>
                <a:spcPct val="0"/>
              </a:spcBef>
              <a:spcAft>
                <a:spcPct val="0"/>
              </a:spcAft>
              <a:buClrTx/>
              <a:buSzTx/>
              <a:buFontTx/>
              <a:buNone/>
              <a:tabLst/>
            </a:pPr>
            <a:r>
              <a:rPr kumimoji="0" lang="ar-SA" sz="2800" b="1" i="1" u="sng" strike="noStrike" cap="none" normalizeH="0" baseline="0" dirty="0" smtClean="0">
                <a:ln>
                  <a:noFill/>
                </a:ln>
                <a:solidFill>
                  <a:schemeClr val="tx1"/>
                </a:solidFill>
                <a:effectLst/>
                <a:latin typeface="Arial" pitchFamily="34" charset="0"/>
                <a:cs typeface="Arial" pitchFamily="34" charset="0"/>
              </a:rPr>
              <a:t>خطأ الطبيب</a:t>
            </a:r>
            <a:r>
              <a:rPr kumimoji="0" lang="en-US" sz="2800" b="1" i="1" u="sng" strike="noStrike" cap="none" normalizeH="0" baseline="0" dirty="0" smtClean="0">
                <a:ln>
                  <a:noFill/>
                </a:ln>
                <a:solidFill>
                  <a:schemeClr val="tx1"/>
                </a:solidFill>
                <a:effectLst/>
                <a:latin typeface="Arial" pitchFamily="34" charset="0"/>
                <a:cs typeface="Arial" pitchFamily="34" charset="0"/>
              </a:rPr>
              <a:t> : The Fault of The physician</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a:p>
            <a:pPr marL="0" marR="0" lvl="0" indent="90488" algn="just" defTabSz="914400" rtl="1" eaLnBrk="0" fontAlgn="base" latinLnBrk="0" hangingPunct="0">
              <a:lnSpc>
                <a:spcPct val="150000"/>
              </a:lnSpc>
              <a:spcBef>
                <a:spcPct val="0"/>
              </a:spcBef>
              <a:spcAft>
                <a:spcPct val="0"/>
              </a:spcAft>
              <a:buClrTx/>
              <a:buSzTx/>
              <a:buFontTx/>
              <a:buNone/>
              <a:tabLst/>
            </a:pPr>
            <a:r>
              <a:rPr kumimoji="0" lang="ar-SA" sz="2800" b="1" i="1" u="sng" strike="noStrike" cap="none" normalizeH="0" baseline="0" dirty="0" smtClean="0">
                <a:ln>
                  <a:noFill/>
                </a:ln>
                <a:solidFill>
                  <a:schemeClr val="tx1"/>
                </a:solidFill>
                <a:effectLst/>
                <a:latin typeface="Arial" pitchFamily="34" charset="0"/>
                <a:cs typeface="Arial" pitchFamily="34" charset="0"/>
              </a:rPr>
              <a:t>تعريف الخطأ</a:t>
            </a:r>
            <a:r>
              <a:rPr kumimoji="0" lang="en-US" sz="2800" b="1" i="1" u="sng" strike="noStrike" cap="none" normalizeH="0" baseline="0" dirty="0" smtClean="0">
                <a:ln>
                  <a:noFill/>
                </a:ln>
                <a:solidFill>
                  <a:schemeClr val="tx1"/>
                </a:solidFill>
                <a:effectLst/>
                <a:latin typeface="Arial" pitchFamily="34" charset="0"/>
                <a:cs typeface="Arial" pitchFamily="34" charset="0"/>
              </a:rPr>
              <a:t> :</a:t>
            </a:r>
            <a:r>
              <a:rPr kumimoji="0" lang="en-US" sz="2800" b="1" i="0" u="none" strike="noStrike" cap="none" normalizeH="0" baseline="0" dirty="0" smtClean="0">
                <a:ln>
                  <a:noFill/>
                </a:ln>
                <a:solidFill>
                  <a:schemeClr val="tx1"/>
                </a:solidFill>
                <a:effectLst/>
                <a:latin typeface="Arial" pitchFamily="34" charset="0"/>
                <a:cs typeface="Arial" pitchFamily="34" charset="0"/>
              </a:rPr>
              <a:t> "</a:t>
            </a:r>
            <a:r>
              <a:rPr kumimoji="0" lang="ar-SA" sz="2800" b="1" i="0" u="none" strike="noStrike" cap="none" normalizeH="0" baseline="0" dirty="0" smtClean="0">
                <a:ln>
                  <a:noFill/>
                </a:ln>
                <a:solidFill>
                  <a:schemeClr val="tx1"/>
                </a:solidFill>
                <a:effectLst/>
                <a:latin typeface="Arial" pitchFamily="34" charset="0"/>
                <a:cs typeface="Arial" pitchFamily="34" charset="0"/>
              </a:rPr>
              <a:t>هو نشاط إرادى , ايجابى او سلبى لايتفق مع الواجب من الحذر والحيطة " وهو كذلك " كل فعل اوترك ارادى بترتيب عليه نتائج لم يردها الفاعل مباشرة ولا بطريق غير مباشرة , لكنه كان فى وسعه تجنبها</a:t>
            </a:r>
            <a:r>
              <a:rPr kumimoji="0" lang="en-US" sz="2800" b="1" i="0" u="none" strike="noStrike" cap="none" normalizeH="0" baseline="0" dirty="0" smtClean="0">
                <a:ln>
                  <a:noFill/>
                </a:ln>
                <a:solidFill>
                  <a:schemeClr val="tx1"/>
                </a:solidFill>
                <a:effectLst/>
                <a:latin typeface="Arial" pitchFamily="34" charset="0"/>
                <a:cs typeface="Arial" pitchFamily="34" charset="0"/>
              </a:rPr>
              <a:t> .</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a:p>
            <a:pPr marL="0" marR="0" lvl="0" indent="90488" algn="just" defTabSz="914400" rtl="1" eaLnBrk="0" fontAlgn="base" latinLnBrk="0" hangingPunct="0">
              <a:lnSpc>
                <a:spcPct val="150000"/>
              </a:lnSpc>
              <a:spcBef>
                <a:spcPct val="0"/>
              </a:spcBef>
              <a:spcAft>
                <a:spcPct val="0"/>
              </a:spcAft>
              <a:buClrTx/>
              <a:buSzTx/>
              <a:buFontTx/>
              <a:buNone/>
              <a:tabLst/>
            </a:pPr>
            <a:r>
              <a:rPr kumimoji="0" lang="ar-SA" sz="2800" b="1" i="1" u="sng" strike="noStrike" cap="none" normalizeH="0" baseline="0" dirty="0" smtClean="0">
                <a:ln>
                  <a:noFill/>
                </a:ln>
                <a:solidFill>
                  <a:schemeClr val="tx1"/>
                </a:solidFill>
                <a:effectLst/>
                <a:latin typeface="Arial" pitchFamily="34" charset="0"/>
                <a:cs typeface="Arial" pitchFamily="34" charset="0"/>
              </a:rPr>
              <a:t>درجة الخطأ</a:t>
            </a:r>
            <a:r>
              <a:rPr kumimoji="0" lang="en-US" sz="2800" b="1" i="1" u="sng" strike="noStrike" cap="none" normalizeH="0" baseline="0" dirty="0" smtClean="0">
                <a:ln>
                  <a:noFill/>
                </a:ln>
                <a:solidFill>
                  <a:schemeClr val="tx1"/>
                </a:solidFill>
                <a:effectLst/>
                <a:latin typeface="Arial" pitchFamily="34" charset="0"/>
                <a:cs typeface="Arial" pitchFamily="34" charset="0"/>
              </a:rPr>
              <a:t> : The Fault degree</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a:p>
            <a:pPr marL="0" marR="0" lvl="0" indent="90488" algn="just" defTabSz="914400" rtl="1" eaLnBrk="0" fontAlgn="base" latinLnBrk="0" hangingPunct="0">
              <a:lnSpc>
                <a:spcPct val="150000"/>
              </a:lnSpc>
              <a:spcBef>
                <a:spcPct val="0"/>
              </a:spcBef>
              <a:spcAft>
                <a:spcPct val="0"/>
              </a:spcAft>
              <a:buClrTx/>
              <a:buSzTx/>
              <a:buFontTx/>
              <a:buNone/>
              <a:tabLst/>
            </a:pPr>
            <a:r>
              <a:rPr kumimoji="0" lang="ar-SA" sz="2800" b="1" i="1" u="sng" strike="noStrike" cap="none" normalizeH="0" baseline="0" dirty="0" smtClean="0">
                <a:ln>
                  <a:noFill/>
                </a:ln>
                <a:solidFill>
                  <a:schemeClr val="tx1"/>
                </a:solidFill>
                <a:effectLst/>
                <a:latin typeface="Arial" pitchFamily="34" charset="0"/>
                <a:cs typeface="Arial" pitchFamily="34" charset="0"/>
              </a:rPr>
              <a:t>الخطأ العادى</a:t>
            </a:r>
            <a:r>
              <a:rPr kumimoji="0" lang="en-US" sz="2800" b="1" i="1" u="sng" strike="noStrike" cap="none" normalizeH="0" baseline="0" dirty="0" smtClean="0">
                <a:ln>
                  <a:noFill/>
                </a:ln>
                <a:solidFill>
                  <a:schemeClr val="tx1"/>
                </a:solidFill>
                <a:effectLst/>
                <a:latin typeface="Arial" pitchFamily="34" charset="0"/>
                <a:cs typeface="Arial" pitchFamily="34" charset="0"/>
              </a:rPr>
              <a:t> :Ordinary</a:t>
            </a:r>
            <a:r>
              <a:rPr kumimoji="0" lang="en-US" sz="2800" b="1" i="0" u="none" strike="noStrike" cap="none" normalizeH="0" baseline="0" dirty="0" smtClean="0">
                <a:ln>
                  <a:noFill/>
                </a:ln>
                <a:solidFill>
                  <a:schemeClr val="tx1"/>
                </a:solidFill>
                <a:effectLst/>
                <a:latin typeface="Arial" pitchFamily="34" charset="0"/>
                <a:cs typeface="Arial" pitchFamily="34" charset="0"/>
              </a:rPr>
              <a:t>  </a:t>
            </a:r>
            <a:r>
              <a:rPr kumimoji="0" lang="ar-SA" sz="2800" b="1" i="0" u="none" strike="noStrike" cap="none" normalizeH="0" baseline="0" dirty="0" smtClean="0">
                <a:ln>
                  <a:noFill/>
                </a:ln>
                <a:solidFill>
                  <a:schemeClr val="tx1"/>
                </a:solidFill>
                <a:effectLst/>
                <a:latin typeface="Arial" pitchFamily="34" charset="0"/>
                <a:cs typeface="Arial" pitchFamily="34" charset="0"/>
              </a:rPr>
              <a:t>هو الخطأ الخارج عن مهنة الطب الذى لا شأن فيه لفن الطب والذى يقع فيه الطبيب دون علاقة بالمهنة</a:t>
            </a:r>
            <a:r>
              <a:rPr kumimoji="0" lang="en-US" sz="2800" b="1" i="0" u="none" strike="noStrike" cap="none" normalizeH="0" baseline="0" dirty="0" smtClean="0">
                <a:ln>
                  <a:noFill/>
                </a:ln>
                <a:solidFill>
                  <a:schemeClr val="tx1"/>
                </a:solidFill>
                <a:effectLst/>
                <a:latin typeface="Arial" pitchFamily="34" charset="0"/>
                <a:cs typeface="Arial" pitchFamily="34" charset="0"/>
              </a:rPr>
              <a:t> .</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a:p>
            <a:pPr marL="0" marR="0" lvl="0" indent="90488" algn="just" defTabSz="914400" rtl="1" eaLnBrk="0" fontAlgn="base" latinLnBrk="0" hangingPunct="0">
              <a:lnSpc>
                <a:spcPct val="150000"/>
              </a:lnSpc>
              <a:spcBef>
                <a:spcPct val="0"/>
              </a:spcBef>
              <a:spcAft>
                <a:spcPct val="0"/>
              </a:spcAft>
              <a:buClrTx/>
              <a:buSzTx/>
              <a:buFontTx/>
              <a:buNone/>
              <a:tabLst/>
            </a:pPr>
            <a:r>
              <a:rPr kumimoji="0" lang="ar-SA" sz="2800" b="1" i="1" u="sng" strike="noStrike" cap="none" normalizeH="0" baseline="0" dirty="0" smtClean="0">
                <a:ln>
                  <a:noFill/>
                </a:ln>
                <a:solidFill>
                  <a:schemeClr val="tx1"/>
                </a:solidFill>
                <a:effectLst/>
                <a:latin typeface="Arial" pitchFamily="34" charset="0"/>
                <a:cs typeface="Arial" pitchFamily="34" charset="0"/>
              </a:rPr>
              <a:t>الخطأ الفنى أو المهنى</a:t>
            </a:r>
            <a:r>
              <a:rPr kumimoji="0" lang="en-US" sz="2800" b="1" i="1" u="sng" strike="noStrike" cap="none" normalizeH="0" baseline="0" dirty="0" smtClean="0">
                <a:ln>
                  <a:noFill/>
                </a:ln>
                <a:solidFill>
                  <a:schemeClr val="tx1"/>
                </a:solidFill>
                <a:effectLst/>
                <a:latin typeface="Arial" pitchFamily="34" charset="0"/>
                <a:cs typeface="Arial" pitchFamily="34" charset="0"/>
              </a:rPr>
              <a:t> : Professional</a:t>
            </a:r>
            <a:r>
              <a:rPr kumimoji="0" lang="en-US" sz="2800" b="1" i="0" u="none" strike="noStrike" cap="none" normalizeH="0" baseline="0" dirty="0" smtClean="0">
                <a:ln>
                  <a:noFill/>
                </a:ln>
                <a:solidFill>
                  <a:schemeClr val="tx1"/>
                </a:solidFill>
                <a:effectLst/>
                <a:latin typeface="Arial" pitchFamily="34" charset="0"/>
                <a:cs typeface="Arial" pitchFamily="34" charset="0"/>
              </a:rPr>
              <a:t> </a:t>
            </a:r>
            <a:r>
              <a:rPr kumimoji="0" lang="ar-SA" sz="2800" b="1" i="0" u="none" strike="noStrike" cap="none" normalizeH="0" baseline="0" dirty="0" smtClean="0">
                <a:ln>
                  <a:noFill/>
                </a:ln>
                <a:solidFill>
                  <a:schemeClr val="tx1"/>
                </a:solidFill>
                <a:effectLst/>
                <a:latin typeface="Arial" pitchFamily="34" charset="0"/>
                <a:cs typeface="Arial" pitchFamily="34" charset="0"/>
              </a:rPr>
              <a:t>هو المتعلق بالمهنة والذى يقع من الطبيب كلما خالف القواعد التى توجبها عليه مهنته كالخطأ فى التشخيص أو فى العلاج أو بترك علاج ظاهر متفق عليه</a:t>
            </a:r>
            <a:r>
              <a:rPr kumimoji="0" lang="en-US" sz="2800" b="1" i="0" u="none" strike="noStrike" cap="none" normalizeH="0" baseline="0" dirty="0" smtClean="0">
                <a:ln>
                  <a:noFill/>
                </a:ln>
                <a:solidFill>
                  <a:schemeClr val="tx1"/>
                </a:solidFill>
                <a:effectLst/>
                <a:latin typeface="Arial" pitchFamily="34" charset="0"/>
                <a:cs typeface="Arial" pitchFamily="34" charset="0"/>
              </a:rPr>
              <a:t> . </a:t>
            </a:r>
            <a:endParaRPr kumimoji="0" lang="en-US" sz="28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90488" algn="just" defTabSz="914400" rtl="1" eaLnBrk="0" fontAlgn="base" latinLnBrk="0" hangingPunct="0">
              <a:lnSpc>
                <a:spcPct val="150000"/>
              </a:lnSpc>
              <a:spcBef>
                <a:spcPct val="0"/>
              </a:spcBef>
              <a:spcAft>
                <a:spcPct val="0"/>
              </a:spcAft>
              <a:buClrTx/>
              <a:buSzTx/>
              <a:buFontTx/>
              <a:buNone/>
              <a:tabLst/>
            </a:pP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720090"/>
            <a:ext cx="8610600" cy="5909310"/>
          </a:xfrm>
          <a:prstGeom prst="rect">
            <a:avLst/>
          </a:prstGeom>
        </p:spPr>
        <p:txBody>
          <a:bodyPr wrap="square">
            <a:spAutoFit/>
          </a:bodyPr>
          <a:lstStyle/>
          <a:p>
            <a:pPr algn="just" rtl="1">
              <a:lnSpc>
                <a:spcPct val="150000"/>
              </a:lnSpc>
            </a:pPr>
            <a:r>
              <a:rPr lang="ar-SA" sz="2800" b="1" dirty="0" smtClean="0">
                <a:latin typeface="Arial" pitchFamily="34" charset="0"/>
                <a:ea typeface="Times New Roman" pitchFamily="18" charset="0"/>
                <a:cs typeface="Arial" pitchFamily="34" charset="0"/>
              </a:rPr>
              <a:t>ويسأل الطبيب عن خطئه العادى يسيرا كان أو جسيما , أما بالنسبة للخطأ المهنى فإن الطبيب لايسأل الا عن </a:t>
            </a:r>
            <a:r>
              <a:rPr lang="ar-SA" sz="2800" b="1" u="sng" dirty="0" smtClean="0">
                <a:effectLst>
                  <a:outerShdw blurRad="38100" dist="38100" dir="2700000" algn="tl">
                    <a:srgbClr val="000000">
                      <a:alpha val="43137"/>
                    </a:srgbClr>
                  </a:outerShdw>
                </a:effectLst>
                <a:latin typeface="Arial" pitchFamily="34" charset="0"/>
                <a:ea typeface="Times New Roman" pitchFamily="18" charset="0"/>
                <a:cs typeface="Arial" pitchFamily="34" charset="0"/>
              </a:rPr>
              <a:t>خطئه المهنى الجسيم </a:t>
            </a:r>
            <a:r>
              <a:rPr lang="ar-SA" sz="2800" b="1" dirty="0" smtClean="0">
                <a:latin typeface="Arial" pitchFamily="34" charset="0"/>
                <a:ea typeface="Times New Roman" pitchFamily="18" charset="0"/>
                <a:cs typeface="Arial" pitchFamily="34" charset="0"/>
              </a:rPr>
              <a:t>. ومن امثلة اخطاء الأطباء الشائع حدوثها ان يجرى الجراح جراحته وهو سكران او مشلول اليد او بسلاح غير معقم او الاهمال فى تخدير المريض قبل العملية او كأن ينسى فى جوف المريض مشرطا اوضمادة , او كان يمتنع طبيب المستشفى الحكومى عن مباشرة مريض دون مبرر , او يامر بأخراجه منه رغم أن حالته تستوجب العلاج او قبل ان يستوفى المدة المطلوبة لعلاجه ودون سبب فنى مشروع , او عدم الدقة فى وصف الجرعة المقررة لدواء سام مما قد يودى بحياة المريض</a:t>
            </a:r>
            <a:r>
              <a:rPr lang="en-US" sz="2800" b="1" dirty="0" smtClean="0">
                <a:latin typeface="Arial" pitchFamily="34" charset="0"/>
                <a:ea typeface="Times New Roman" pitchFamily="18" charset="0"/>
                <a:cs typeface="Arial" pitchFamily="34" charset="0"/>
              </a:rPr>
              <a:t> .</a:t>
            </a:r>
            <a:r>
              <a:rPr lang="en-US" sz="2800" dirty="0" smtClean="0">
                <a:latin typeface="Arial" pitchFamily="34" charset="0"/>
                <a:cs typeface="Arial" pitchFamily="34" charset="0"/>
              </a:rPr>
              <a:t> </a:t>
            </a:r>
            <a:endParaRPr lang="en-US" sz="2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1"/>
          <p:cNvSpPr>
            <a:spLocks noChangeArrowheads="1"/>
          </p:cNvSpPr>
          <p:nvPr/>
        </p:nvSpPr>
        <p:spPr bwMode="auto">
          <a:xfrm>
            <a:off x="0" y="0"/>
            <a:ext cx="9144000" cy="526297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90488" algn="just" defTabSz="914400" rtl="1" eaLnBrk="1" fontAlgn="base" latinLnBrk="0" hangingPunct="1">
              <a:lnSpc>
                <a:spcPct val="150000"/>
              </a:lnSpc>
              <a:spcBef>
                <a:spcPct val="0"/>
              </a:spcBef>
              <a:spcAft>
                <a:spcPct val="0"/>
              </a:spcAft>
              <a:buClrTx/>
              <a:buSzTx/>
              <a:buFontTx/>
              <a:buNone/>
              <a:tabLst/>
            </a:pPr>
            <a:r>
              <a:rPr kumimoji="0" lang="ar-SA" sz="2800" b="1" i="1" u="sng" strike="noStrike" cap="none" normalizeH="0" baseline="0" dirty="0" smtClean="0">
                <a:ln>
                  <a:noFill/>
                </a:ln>
                <a:solidFill>
                  <a:schemeClr val="accent6">
                    <a:lumMod val="75000"/>
                  </a:schemeClr>
                </a:solidFill>
                <a:effectLst/>
                <a:latin typeface="Arial" pitchFamily="34" charset="0"/>
                <a:cs typeface="Arial" pitchFamily="34" charset="0"/>
              </a:rPr>
              <a:t>اركان السئولية الطبية</a:t>
            </a:r>
            <a:r>
              <a:rPr kumimoji="0" lang="en-US" sz="2800" b="1" i="1" u="sng" strike="noStrike" cap="none" normalizeH="0" baseline="0" dirty="0" smtClean="0">
                <a:ln>
                  <a:noFill/>
                </a:ln>
                <a:solidFill>
                  <a:schemeClr val="accent6">
                    <a:lumMod val="75000"/>
                  </a:schemeClr>
                </a:solidFill>
                <a:effectLst/>
                <a:latin typeface="Arial" pitchFamily="34" charset="0"/>
                <a:cs typeface="Arial" pitchFamily="34" charset="0"/>
              </a:rPr>
              <a:t> :Elements Of tort action </a:t>
            </a:r>
            <a:endParaRPr kumimoji="0" lang="en-US" sz="2800" b="1" i="0" u="none" strike="noStrike" cap="none" normalizeH="0" baseline="0" dirty="0" smtClean="0">
              <a:ln>
                <a:noFill/>
              </a:ln>
              <a:solidFill>
                <a:schemeClr val="accent6">
                  <a:lumMod val="75000"/>
                </a:schemeClr>
              </a:solidFill>
              <a:effectLst/>
              <a:latin typeface="Arial" pitchFamily="34" charset="0"/>
              <a:ea typeface="Times New Roman" pitchFamily="18" charset="0"/>
              <a:cs typeface="Arial" pitchFamily="34" charset="0"/>
            </a:endParaRPr>
          </a:p>
          <a:p>
            <a:pPr marL="0" marR="0" lvl="0" indent="90488" algn="just" defTabSz="914400" rtl="1" eaLnBrk="0" fontAlgn="base" latinLnBrk="0" hangingPunct="0">
              <a:lnSpc>
                <a:spcPct val="150000"/>
              </a:lnSpc>
              <a:spcBef>
                <a:spcPct val="0"/>
              </a:spcBef>
              <a:spcAft>
                <a:spcPct val="0"/>
              </a:spcAft>
              <a:buClrTx/>
              <a:buSzTx/>
              <a:buFontTx/>
              <a:buNone/>
              <a:tabLst/>
            </a:pPr>
            <a:r>
              <a:rPr kumimoji="0" lang="en-US" sz="28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ar-SA" sz="28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تثور المسئولية الطبية</a:t>
            </a:r>
            <a:r>
              <a:rPr kumimoji="0" lang="en-US" sz="28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ar-SA" sz="28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إذا توافرت </a:t>
            </a:r>
            <a:r>
              <a:rPr kumimoji="0" lang="ar-SA" sz="2800" b="1" i="0" u="sng" strike="noStrike" cap="none" normalizeH="0" baseline="0" dirty="0" smtClean="0">
                <a:ln>
                  <a:noFill/>
                </a:ln>
                <a:solidFill>
                  <a:schemeClr val="tx1"/>
                </a:solidFill>
                <a:effectLst>
                  <a:outerShdw blurRad="38100" dist="38100" dir="2700000" algn="tl">
                    <a:srgbClr val="000000">
                      <a:alpha val="43137"/>
                    </a:srgbClr>
                  </a:outerShdw>
                </a:effectLst>
                <a:latin typeface="Arial" pitchFamily="34" charset="0"/>
                <a:ea typeface="Times New Roman" pitchFamily="18" charset="0"/>
                <a:cs typeface="Arial" pitchFamily="34" charset="0"/>
              </a:rPr>
              <a:t>شروط ثلاثة </a:t>
            </a:r>
            <a:r>
              <a:rPr kumimoji="0" lang="ar-SA" sz="28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وهى</a:t>
            </a:r>
            <a:r>
              <a:rPr kumimoji="0" lang="en-US" sz="28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p>
          <a:p>
            <a:pPr marL="0" marR="0" lvl="0" indent="90488" algn="just" defTabSz="914400" rtl="1" eaLnBrk="0" fontAlgn="base" latinLnBrk="0" hangingPunct="0">
              <a:lnSpc>
                <a:spcPct val="150000"/>
              </a:lnSpc>
              <a:spcBef>
                <a:spcPct val="0"/>
              </a:spcBef>
              <a:spcAft>
                <a:spcPct val="0"/>
              </a:spcAft>
              <a:buClrTx/>
              <a:buSzTx/>
              <a:buFont typeface="Arial" pitchFamily="34" charset="0"/>
              <a:buChar char="•"/>
              <a:tabLst/>
            </a:pPr>
            <a:r>
              <a:rPr kumimoji="0" lang="ar-SA" sz="28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ar-SA" sz="28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حدوث</a:t>
            </a:r>
            <a:r>
              <a:rPr kumimoji="0" lang="en-US" sz="28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ar-SA" sz="2800" b="1" i="0" u="sng" strike="noStrike" cap="none" normalizeH="0" baseline="0" dirty="0" smtClean="0">
                <a:ln>
                  <a:noFill/>
                </a:ln>
                <a:solidFill>
                  <a:schemeClr val="tx1"/>
                </a:solidFill>
                <a:effectLst/>
                <a:latin typeface="Arial" pitchFamily="34" charset="0"/>
                <a:ea typeface="Times New Roman" pitchFamily="18" charset="0"/>
                <a:cs typeface="Arial" pitchFamily="34" charset="0"/>
              </a:rPr>
              <a:t>خطأ</a:t>
            </a:r>
            <a:r>
              <a:rPr kumimoji="0" lang="ar-SA" sz="28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من الطبيب او تابعية ممن يعملون تحب إشرافة </a:t>
            </a:r>
            <a:r>
              <a:rPr kumimoji="0" lang="ar-SA" sz="28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وسيطرتة</a:t>
            </a:r>
            <a:r>
              <a:rPr lang="en-US" sz="2800" b="1" dirty="0" smtClean="0">
                <a:latin typeface="Arial" pitchFamily="34" charset="0"/>
                <a:ea typeface="Times New Roman" pitchFamily="18" charset="0"/>
                <a:cs typeface="Arial" pitchFamily="34" charset="0"/>
              </a:rPr>
              <a:t>.</a:t>
            </a:r>
            <a:endParaRPr kumimoji="0" lang="en-US" sz="28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90488" algn="just" defTabSz="914400" rtl="1" eaLnBrk="0" fontAlgn="base" latinLnBrk="0" hangingPunct="0">
              <a:lnSpc>
                <a:spcPct val="150000"/>
              </a:lnSpc>
              <a:spcBef>
                <a:spcPct val="0"/>
              </a:spcBef>
              <a:spcAft>
                <a:spcPct val="0"/>
              </a:spcAft>
              <a:buClrTx/>
              <a:buSzTx/>
              <a:buFont typeface="Arial" pitchFamily="34" charset="0"/>
              <a:buChar char="•"/>
              <a:tabLst/>
            </a:pPr>
            <a:r>
              <a:rPr kumimoji="0" lang="ar-SA" sz="28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ووقوع</a:t>
            </a:r>
            <a:r>
              <a:rPr kumimoji="0" lang="en-US" sz="28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ar-SA" sz="2800" b="1" i="0" u="sng" strike="noStrike" cap="none" normalizeH="0" baseline="0" dirty="0" smtClean="0">
                <a:ln>
                  <a:noFill/>
                </a:ln>
                <a:solidFill>
                  <a:schemeClr val="tx1"/>
                </a:solidFill>
                <a:effectLst/>
                <a:latin typeface="Arial" pitchFamily="34" charset="0"/>
                <a:ea typeface="Times New Roman" pitchFamily="18" charset="0"/>
                <a:cs typeface="Arial" pitchFamily="34" charset="0"/>
              </a:rPr>
              <a:t>ضرر</a:t>
            </a:r>
            <a:r>
              <a:rPr kumimoji="0" lang="ar-SA" sz="28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للمريض </a:t>
            </a:r>
            <a:endParaRPr kumimoji="0" lang="en-US" sz="28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90488" algn="just" defTabSz="914400" rtl="1" eaLnBrk="0" fontAlgn="base" latinLnBrk="0" hangingPunct="0">
              <a:lnSpc>
                <a:spcPct val="150000"/>
              </a:lnSpc>
              <a:spcBef>
                <a:spcPct val="0"/>
              </a:spcBef>
              <a:spcAft>
                <a:spcPct val="0"/>
              </a:spcAft>
              <a:buClrTx/>
              <a:buSzTx/>
              <a:buFont typeface="Arial" pitchFamily="34" charset="0"/>
              <a:buChar char="•"/>
              <a:tabLst/>
            </a:pPr>
            <a:r>
              <a:rPr kumimoji="0" lang="ar-SA" sz="28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و</a:t>
            </a:r>
            <a:r>
              <a:rPr kumimoji="0" lang="en-US" sz="28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ar-SA" sz="2800" b="1" i="0" u="sng" strike="noStrike" cap="none" normalizeH="0" baseline="0" dirty="0" smtClean="0">
                <a:ln>
                  <a:noFill/>
                </a:ln>
                <a:solidFill>
                  <a:schemeClr val="tx1"/>
                </a:solidFill>
                <a:effectLst/>
                <a:latin typeface="Arial" pitchFamily="34" charset="0"/>
                <a:ea typeface="Times New Roman" pitchFamily="18" charset="0"/>
                <a:cs typeface="Arial" pitchFamily="34" charset="0"/>
              </a:rPr>
              <a:t>ثبوت علاقة سببية</a:t>
            </a:r>
            <a:r>
              <a:rPr kumimoji="0" lang="ar-SA" sz="28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endParaRPr kumimoji="0" lang="en-US" sz="28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90488" algn="just" defTabSz="914400" rtl="1" eaLnBrk="0" fontAlgn="base" latinLnBrk="0" hangingPunct="0">
              <a:lnSpc>
                <a:spcPct val="150000"/>
              </a:lnSpc>
              <a:spcBef>
                <a:spcPct val="0"/>
              </a:spcBef>
              <a:spcAft>
                <a:spcPct val="0"/>
              </a:spcAft>
              <a:buClrTx/>
              <a:buSzTx/>
              <a:buFontTx/>
              <a:buNone/>
              <a:tabLst/>
            </a:pPr>
            <a:endParaRPr lang="en-US" sz="2800" b="1" dirty="0" smtClean="0">
              <a:latin typeface="Arial" pitchFamily="34" charset="0"/>
              <a:ea typeface="Times New Roman" pitchFamily="18" charset="0"/>
              <a:cs typeface="Arial" pitchFamily="34" charset="0"/>
            </a:endParaRPr>
          </a:p>
          <a:p>
            <a:pPr marL="0" marR="0" lvl="0" indent="90488" algn="just" defTabSz="914400" rtl="1" eaLnBrk="0" fontAlgn="base" latinLnBrk="0" hangingPunct="0">
              <a:lnSpc>
                <a:spcPct val="150000"/>
              </a:lnSpc>
              <a:spcBef>
                <a:spcPct val="0"/>
              </a:spcBef>
              <a:spcAft>
                <a:spcPct val="0"/>
              </a:spcAft>
              <a:buClrTx/>
              <a:buSzTx/>
              <a:buFontTx/>
              <a:buNone/>
              <a:tabLst/>
            </a:pPr>
            <a:r>
              <a:rPr kumimoji="0" lang="ar-SA" sz="28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اى </a:t>
            </a:r>
            <a:r>
              <a:rPr kumimoji="0" lang="ar-SA" sz="28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ان الضرر الواقع علي المريض هو نتيجة لخطأ الطبيب او تابعية وليس لسبب آخر ويقع عبء الاثبات عنى المريض او ذويه</a:t>
            </a:r>
            <a:r>
              <a:rPr kumimoji="0" lang="en-US" sz="28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 </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1"/>
          <p:cNvSpPr>
            <a:spLocks noChangeArrowheads="1"/>
          </p:cNvSpPr>
          <p:nvPr/>
        </p:nvSpPr>
        <p:spPr bwMode="auto">
          <a:xfrm>
            <a:off x="381000" y="533400"/>
            <a:ext cx="8229600" cy="452431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90488" algn="just" defTabSz="914400" rtl="1" eaLnBrk="1" fontAlgn="base" latinLnBrk="0" hangingPunct="1">
              <a:lnSpc>
                <a:spcPct val="150000"/>
              </a:lnSpc>
              <a:spcBef>
                <a:spcPct val="0"/>
              </a:spcBef>
              <a:spcAft>
                <a:spcPct val="0"/>
              </a:spcAft>
              <a:buClrTx/>
              <a:buSzTx/>
              <a:buFontTx/>
              <a:buNone/>
              <a:tabLst/>
            </a:pPr>
            <a:r>
              <a:rPr kumimoji="0" lang="ar-SA" sz="2400" b="1" i="1" u="sng" strike="noStrike" cap="none" normalizeH="0" baseline="0" dirty="0" smtClean="0">
                <a:ln>
                  <a:noFill/>
                </a:ln>
                <a:solidFill>
                  <a:schemeClr val="tx1"/>
                </a:solidFill>
                <a:effectLst>
                  <a:outerShdw blurRad="38100" dist="38100" dir="2700000" algn="tl">
                    <a:srgbClr val="000000">
                      <a:alpha val="43137"/>
                    </a:srgbClr>
                  </a:outerShdw>
                </a:effectLst>
                <a:latin typeface="Arial" pitchFamily="34" charset="0"/>
                <a:cs typeface="Arial" pitchFamily="34" charset="0"/>
              </a:rPr>
              <a:t>ومعيار الخطا </a:t>
            </a:r>
            <a:r>
              <a:rPr kumimoji="0" lang="ar-SA" sz="2400" b="1" i="1" u="sng" strike="noStrike" cap="none" normalizeH="0" baseline="0" dirty="0" smtClean="0">
                <a:ln>
                  <a:noFill/>
                </a:ln>
                <a:solidFill>
                  <a:schemeClr val="tx1"/>
                </a:solidFill>
                <a:effectLst>
                  <a:outerShdw blurRad="38100" dist="38100" dir="2700000" algn="tl">
                    <a:srgbClr val="000000">
                      <a:alpha val="43137"/>
                    </a:srgbClr>
                  </a:outerShdw>
                </a:effectLst>
                <a:latin typeface="Arial" pitchFamily="34" charset="0"/>
                <a:cs typeface="Arial" pitchFamily="34" charset="0"/>
              </a:rPr>
              <a:t>الذى</a:t>
            </a:r>
            <a:r>
              <a:rPr kumimoji="0" lang="ar-EG" sz="2400" b="1" i="1" u="sng" strike="noStrike" cap="none" normalizeH="0" baseline="0" dirty="0" smtClean="0">
                <a:ln>
                  <a:noFill/>
                </a:ln>
                <a:solidFill>
                  <a:schemeClr val="tx1"/>
                </a:solidFill>
                <a:effectLst>
                  <a:outerShdw blurRad="38100" dist="38100" dir="2700000" algn="tl">
                    <a:srgbClr val="000000">
                      <a:alpha val="43137"/>
                    </a:srgbClr>
                  </a:outerShdw>
                </a:effectLst>
                <a:latin typeface="Arial" pitchFamily="34" charset="0"/>
                <a:cs typeface="Arial" pitchFamily="34" charset="0"/>
              </a:rPr>
              <a:t> </a:t>
            </a:r>
            <a:r>
              <a:rPr kumimoji="0" lang="ar-SA" sz="2400" b="1" i="1" u="sng" strike="noStrike" cap="none" normalizeH="0" baseline="0" dirty="0" smtClean="0">
                <a:ln>
                  <a:noFill/>
                </a:ln>
                <a:solidFill>
                  <a:schemeClr val="tx1"/>
                </a:solidFill>
                <a:effectLst>
                  <a:outerShdw blurRad="38100" dist="38100" dir="2700000" algn="tl">
                    <a:srgbClr val="000000">
                      <a:alpha val="43137"/>
                    </a:srgbClr>
                  </a:outerShdw>
                </a:effectLst>
                <a:latin typeface="Arial" pitchFamily="34" charset="0"/>
                <a:cs typeface="Arial" pitchFamily="34" charset="0"/>
              </a:rPr>
              <a:t>يستقر </a:t>
            </a:r>
            <a:r>
              <a:rPr kumimoji="0" lang="ar-SA" sz="2400" b="1" i="1" u="sng" strike="noStrike" cap="none" normalizeH="0" baseline="0" dirty="0" smtClean="0">
                <a:ln>
                  <a:noFill/>
                </a:ln>
                <a:solidFill>
                  <a:schemeClr val="tx1"/>
                </a:solidFill>
                <a:effectLst>
                  <a:outerShdw blurRad="38100" dist="38100" dir="2700000" algn="tl">
                    <a:srgbClr val="000000">
                      <a:alpha val="43137"/>
                    </a:srgbClr>
                  </a:outerShdw>
                </a:effectLst>
                <a:latin typeface="Arial" pitchFamily="34" charset="0"/>
                <a:cs typeface="Arial" pitchFamily="34" charset="0"/>
              </a:rPr>
              <a:t>عليه القضاء فى تحديد مسئولية الطبيب يرتكز على ثلاثة اسس</a:t>
            </a:r>
            <a:r>
              <a:rPr kumimoji="0" lang="en-US" sz="2400" b="1" i="1" u="sng" strike="noStrike" cap="none" normalizeH="0" baseline="0" dirty="0" smtClean="0">
                <a:ln>
                  <a:noFill/>
                </a:ln>
                <a:solidFill>
                  <a:schemeClr val="tx1"/>
                </a:solidFill>
                <a:effectLst>
                  <a:outerShdw blurRad="38100" dist="38100" dir="2700000" algn="tl">
                    <a:srgbClr val="000000">
                      <a:alpha val="43137"/>
                    </a:srgbClr>
                  </a:outerShdw>
                </a:effectLst>
                <a:latin typeface="Arial" pitchFamily="34" charset="0"/>
                <a:cs typeface="Arial" pitchFamily="34" charset="0"/>
              </a:rPr>
              <a:t>: </a:t>
            </a:r>
            <a:endParaRPr kumimoji="0" lang="en-US" sz="2400" b="0" i="0" u="sng" strike="noStrike" cap="none" normalizeH="0" baseline="0" dirty="0" smtClean="0">
              <a:ln>
                <a:noFill/>
              </a:ln>
              <a:solidFill>
                <a:schemeClr val="tx1"/>
              </a:solidFill>
              <a:effectLst>
                <a:outerShdw blurRad="38100" dist="38100" dir="2700000" algn="tl">
                  <a:srgbClr val="000000">
                    <a:alpha val="43137"/>
                  </a:srgbClr>
                </a:outerShdw>
              </a:effectLst>
              <a:latin typeface="Arial" pitchFamily="34" charset="0"/>
              <a:cs typeface="Arial" pitchFamily="34" charset="0"/>
            </a:endParaRPr>
          </a:p>
          <a:p>
            <a:pPr marL="0" marR="0" lvl="0" indent="90488" algn="just" defTabSz="914400" rtl="1" eaLnBrk="0" fontAlgn="base" latinLnBrk="0" hangingPunct="0">
              <a:lnSpc>
                <a:spcPct val="150000"/>
              </a:lnSpc>
              <a:spcBef>
                <a:spcPct val="0"/>
              </a:spcBef>
              <a:spcAft>
                <a:spcPct val="0"/>
              </a:spcAft>
              <a:buClrTx/>
              <a:buSzTx/>
              <a:buFont typeface="Arial" pitchFamily="34" charset="0"/>
              <a:buChar char="•"/>
              <a:tabLst/>
            </a:pPr>
            <a:r>
              <a:rPr kumimoji="0" lang="ar-SA" sz="2400" b="1" i="1" u="sng" strike="noStrike" cap="none" normalizeH="0" baseline="0" dirty="0" smtClean="0">
                <a:ln>
                  <a:noFill/>
                </a:ln>
                <a:solidFill>
                  <a:schemeClr val="tx1"/>
                </a:solidFill>
                <a:effectLst/>
                <a:latin typeface="Arial" pitchFamily="34" charset="0"/>
                <a:cs typeface="Arial" pitchFamily="34" charset="0"/>
              </a:rPr>
              <a:t>الاول</a:t>
            </a:r>
            <a:r>
              <a:rPr kumimoji="0" lang="en-US" sz="2400" b="1" i="1" u="sng" strike="noStrike" cap="none" normalizeH="0" baseline="0" dirty="0" smtClean="0">
                <a:ln>
                  <a:noFill/>
                </a:ln>
                <a:solidFill>
                  <a:schemeClr val="tx1"/>
                </a:solidFill>
                <a:effectLst/>
                <a:latin typeface="Arial" pitchFamily="34" charset="0"/>
                <a:cs typeface="Arial" pitchFamily="34" charset="0"/>
              </a:rPr>
              <a:t> :</a:t>
            </a:r>
            <a:r>
              <a:rPr kumimoji="0" lang="en-US" sz="2400" b="1" i="0" u="none" strike="noStrike" cap="none" normalizeH="0" baseline="0" dirty="0" smtClean="0">
                <a:ln>
                  <a:noFill/>
                </a:ln>
                <a:solidFill>
                  <a:schemeClr val="tx1"/>
                </a:solidFill>
                <a:effectLst/>
                <a:latin typeface="Arial" pitchFamily="34" charset="0"/>
                <a:cs typeface="Arial" pitchFamily="34" charset="0"/>
              </a:rPr>
              <a:t> </a:t>
            </a:r>
            <a:r>
              <a:rPr kumimoji="0" lang="ar-SA" sz="2400" b="1" i="0" u="none" strike="noStrike" cap="none" normalizeH="0" baseline="0" dirty="0" smtClean="0">
                <a:ln>
                  <a:noFill/>
                </a:ln>
                <a:solidFill>
                  <a:schemeClr val="tx1"/>
                </a:solidFill>
                <a:effectLst/>
                <a:latin typeface="Arial" pitchFamily="34" charset="0"/>
                <a:cs typeface="Arial" pitchFamily="34" charset="0"/>
              </a:rPr>
              <a:t>تقدير سلوك الطبيب على ضوء سلوك طبيب آخر من نفس المستوى فمعيار خطا طبيب التدريب يختلف عن الاخصائى عن الاستاذ وهكذا</a:t>
            </a:r>
            <a:r>
              <a:rPr kumimoji="0" lang="en-US" sz="2400" b="1" i="0" u="none" strike="noStrike" cap="none" normalizeH="0" baseline="0" dirty="0" smtClean="0">
                <a:ln>
                  <a:noFill/>
                </a:ln>
                <a:solidFill>
                  <a:schemeClr val="tx1"/>
                </a:solidFill>
                <a:effectLst/>
                <a:latin typeface="Arial" pitchFamily="34" charset="0"/>
                <a:cs typeface="Arial" pitchFamily="34" charset="0"/>
              </a:rPr>
              <a:t> . </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90488" algn="just" defTabSz="914400" rtl="1" eaLnBrk="0" fontAlgn="base" latinLnBrk="0" hangingPunct="0">
              <a:lnSpc>
                <a:spcPct val="150000"/>
              </a:lnSpc>
              <a:spcBef>
                <a:spcPct val="0"/>
              </a:spcBef>
              <a:spcAft>
                <a:spcPct val="0"/>
              </a:spcAft>
              <a:buClrTx/>
              <a:buSzTx/>
              <a:buFont typeface="Arial" pitchFamily="34" charset="0"/>
              <a:buChar char="•"/>
              <a:tabLst/>
            </a:pPr>
            <a:r>
              <a:rPr kumimoji="0" lang="ar-SA" sz="2400" b="1" i="1" u="sng" strike="noStrike" cap="none" normalizeH="0" baseline="0" dirty="0" smtClean="0">
                <a:ln>
                  <a:noFill/>
                </a:ln>
                <a:solidFill>
                  <a:schemeClr val="tx1"/>
                </a:solidFill>
                <a:effectLst/>
                <a:latin typeface="Arial" pitchFamily="34" charset="0"/>
                <a:cs typeface="Arial" pitchFamily="34" charset="0"/>
              </a:rPr>
              <a:t>الثانى</a:t>
            </a:r>
            <a:r>
              <a:rPr kumimoji="0" lang="en-US" sz="2400" b="1" i="1" u="sng" strike="noStrike" cap="none" normalizeH="0" baseline="0" dirty="0" smtClean="0">
                <a:ln>
                  <a:noFill/>
                </a:ln>
                <a:solidFill>
                  <a:schemeClr val="tx1"/>
                </a:solidFill>
                <a:effectLst/>
                <a:latin typeface="Arial" pitchFamily="34" charset="0"/>
                <a:cs typeface="Arial" pitchFamily="34" charset="0"/>
              </a:rPr>
              <a:t> :</a:t>
            </a:r>
            <a:r>
              <a:rPr kumimoji="0" lang="en-US" sz="2400" b="1" i="0" u="none" strike="noStrike" cap="none" normalizeH="0" baseline="0" dirty="0" smtClean="0">
                <a:ln>
                  <a:noFill/>
                </a:ln>
                <a:solidFill>
                  <a:schemeClr val="tx1"/>
                </a:solidFill>
                <a:effectLst/>
                <a:latin typeface="Arial" pitchFamily="34" charset="0"/>
                <a:cs typeface="Arial" pitchFamily="34" charset="0"/>
              </a:rPr>
              <a:t> </a:t>
            </a:r>
            <a:r>
              <a:rPr kumimoji="0" lang="ar-SA" sz="2400" b="1" i="0" u="none" strike="noStrike" cap="none" normalizeH="0" baseline="0" dirty="0" smtClean="0">
                <a:ln>
                  <a:noFill/>
                </a:ln>
                <a:solidFill>
                  <a:schemeClr val="tx1"/>
                </a:solidFill>
                <a:effectLst/>
                <a:latin typeface="Arial" pitchFamily="34" charset="0"/>
                <a:cs typeface="Arial" pitchFamily="34" charset="0"/>
              </a:rPr>
              <a:t>الظروف الخارجية التى تحيط بالعمل الطبى , وتوفر الامكانيات من عدمه فالوحدة الريفية تختلف عن العيادة عن المستشفى المجهزة ) ومدى وجوب التدخل السريع</a:t>
            </a:r>
            <a:r>
              <a:rPr kumimoji="0" lang="en-US" sz="2400" b="1" i="0" u="none" strike="noStrike" cap="none" normalizeH="0" baseline="0" dirty="0" smtClean="0">
                <a:ln>
                  <a:noFill/>
                </a:ln>
                <a:solidFill>
                  <a:schemeClr val="tx1"/>
                </a:solidFill>
                <a:effectLst/>
                <a:latin typeface="Arial" pitchFamily="34" charset="0"/>
                <a:cs typeface="Arial" pitchFamily="34" charset="0"/>
              </a:rPr>
              <a:t> .</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90488" algn="just" defTabSz="914400" rtl="1" eaLnBrk="0" fontAlgn="base" latinLnBrk="0" hangingPunct="0">
              <a:lnSpc>
                <a:spcPct val="150000"/>
              </a:lnSpc>
              <a:spcBef>
                <a:spcPct val="0"/>
              </a:spcBef>
              <a:spcAft>
                <a:spcPct val="0"/>
              </a:spcAft>
              <a:buClrTx/>
              <a:buSzTx/>
              <a:buFont typeface="Arial" pitchFamily="34" charset="0"/>
              <a:buChar char="•"/>
              <a:tabLst/>
            </a:pPr>
            <a:r>
              <a:rPr kumimoji="0" lang="ar-SA" sz="2400" b="1" i="1" u="sng" strike="noStrike" cap="none" normalizeH="0" baseline="0" dirty="0" smtClean="0">
                <a:ln>
                  <a:noFill/>
                </a:ln>
                <a:solidFill>
                  <a:schemeClr val="tx1"/>
                </a:solidFill>
                <a:effectLst/>
                <a:latin typeface="Arial" pitchFamily="34" charset="0"/>
                <a:cs typeface="Arial" pitchFamily="34" charset="0"/>
              </a:rPr>
              <a:t>الثالث</a:t>
            </a:r>
            <a:r>
              <a:rPr kumimoji="0" lang="en-US" sz="2400" b="1" i="1" u="sng" strike="noStrike" cap="none" normalizeH="0" baseline="0" dirty="0" smtClean="0">
                <a:ln>
                  <a:noFill/>
                </a:ln>
                <a:solidFill>
                  <a:schemeClr val="tx1"/>
                </a:solidFill>
                <a:effectLst/>
                <a:latin typeface="Arial" pitchFamily="34" charset="0"/>
                <a:cs typeface="Arial" pitchFamily="34" charset="0"/>
              </a:rPr>
              <a:t> :</a:t>
            </a:r>
            <a:r>
              <a:rPr kumimoji="0" lang="en-US" sz="2400" b="1" i="0" u="none" strike="noStrike" cap="none" normalizeH="0" baseline="0" dirty="0" smtClean="0">
                <a:ln>
                  <a:noFill/>
                </a:ln>
                <a:solidFill>
                  <a:schemeClr val="tx1"/>
                </a:solidFill>
                <a:effectLst/>
                <a:latin typeface="Arial" pitchFamily="34" charset="0"/>
                <a:cs typeface="Arial" pitchFamily="34" charset="0"/>
              </a:rPr>
              <a:t> </a:t>
            </a:r>
            <a:r>
              <a:rPr kumimoji="0" lang="ar-SA" sz="2400" b="1" i="0" u="none" strike="noStrike" cap="none" normalizeH="0" baseline="0" dirty="0" smtClean="0">
                <a:ln>
                  <a:noFill/>
                </a:ln>
                <a:solidFill>
                  <a:schemeClr val="tx1"/>
                </a:solidFill>
                <a:effectLst/>
                <a:latin typeface="Arial" pitchFamily="34" charset="0"/>
                <a:cs typeface="Arial" pitchFamily="34" charset="0"/>
              </a:rPr>
              <a:t>مدى اتفاق العمل الطبى مع تقاليد المهنة والأصول العلمية المستقرة</a:t>
            </a:r>
            <a:r>
              <a:rPr kumimoji="0" lang="en-US" sz="2400" b="1" i="0" u="none" strike="noStrike" cap="none" normalizeH="0" baseline="0" dirty="0" smtClean="0">
                <a:ln>
                  <a:noFill/>
                </a:ln>
                <a:solidFill>
                  <a:schemeClr val="tx1"/>
                </a:solidFill>
                <a:effectLst/>
                <a:latin typeface="Arial" pitchFamily="34" charset="0"/>
                <a:cs typeface="Arial" pitchFamily="34" charset="0"/>
              </a:rPr>
              <a:t> .</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1"/>
          <p:cNvSpPr>
            <a:spLocks noChangeArrowheads="1"/>
          </p:cNvSpPr>
          <p:nvPr/>
        </p:nvSpPr>
        <p:spPr bwMode="auto">
          <a:xfrm>
            <a:off x="304800" y="762000"/>
            <a:ext cx="8610600" cy="304698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90488" algn="just" defTabSz="914400" rtl="1" eaLnBrk="1" fontAlgn="base" latinLnBrk="0" hangingPunct="1">
              <a:lnSpc>
                <a:spcPct val="150000"/>
              </a:lnSpc>
              <a:spcBef>
                <a:spcPct val="0"/>
              </a:spcBef>
              <a:spcAft>
                <a:spcPct val="0"/>
              </a:spcAft>
              <a:buClrTx/>
              <a:buSzTx/>
              <a:buFontTx/>
              <a:buNone/>
              <a:tabLst/>
            </a:pPr>
            <a:r>
              <a:rPr kumimoji="0" lang="ar-SA" sz="3200" b="1" i="1" u="sng" strike="noStrike" cap="none" normalizeH="0" baseline="0" dirty="0" smtClean="0">
                <a:ln>
                  <a:noFill/>
                </a:ln>
                <a:solidFill>
                  <a:schemeClr val="tx1"/>
                </a:solidFill>
                <a:effectLst/>
                <a:latin typeface="Arial" pitchFamily="34" charset="0"/>
                <a:cs typeface="Arial" pitchFamily="34" charset="0"/>
              </a:rPr>
              <a:t>طبيعة المسئولية القانونية الناجمة عن الخطأ الطبى</a:t>
            </a:r>
            <a:endParaRPr kumimoji="0" lang="en-US" sz="3200" b="0" i="0" u="none" strike="noStrike" cap="none" normalizeH="0" baseline="0" dirty="0" smtClean="0">
              <a:ln>
                <a:noFill/>
              </a:ln>
              <a:solidFill>
                <a:schemeClr val="tx1"/>
              </a:solidFill>
              <a:effectLst/>
              <a:latin typeface="Arial" pitchFamily="34" charset="0"/>
              <a:cs typeface="Arial" pitchFamily="34" charset="0"/>
            </a:endParaRPr>
          </a:p>
          <a:p>
            <a:pPr marL="0" marR="0" lvl="0" indent="90488" algn="just" defTabSz="914400" rtl="1" eaLnBrk="0" fontAlgn="base" latinLnBrk="0" hangingPunct="0">
              <a:lnSpc>
                <a:spcPct val="150000"/>
              </a:lnSpc>
              <a:spcBef>
                <a:spcPct val="0"/>
              </a:spcBef>
              <a:spcAft>
                <a:spcPct val="0"/>
              </a:spcAft>
              <a:buClrTx/>
              <a:buSzTx/>
              <a:buFontTx/>
              <a:buNone/>
              <a:tabLst/>
            </a:pPr>
            <a:r>
              <a:rPr kumimoji="0" lang="ar-SA" sz="3200" b="1" i="0" u="none" strike="noStrike" cap="none" normalizeH="0" baseline="0" dirty="0" smtClean="0">
                <a:ln>
                  <a:noFill/>
                </a:ln>
                <a:solidFill>
                  <a:schemeClr val="tx1"/>
                </a:solidFill>
                <a:effectLst/>
                <a:latin typeface="Arial" pitchFamily="34" charset="0"/>
                <a:cs typeface="Arial" pitchFamily="34" charset="0"/>
              </a:rPr>
              <a:t>ان المسئولية القانونية الناجمة عن الخطأ الطبى ذات طبيعة متنوعة . فالطبيب المخطئ يمكن أن يجد نفسه أمام عدة مسئوليات مختلفة</a:t>
            </a:r>
            <a:r>
              <a:rPr kumimoji="0" lang="en-US" sz="3200" b="1" i="0" u="none" strike="noStrike" cap="none" normalizeH="0" baseline="0" dirty="0" smtClean="0">
                <a:ln>
                  <a:noFill/>
                </a:ln>
                <a:solidFill>
                  <a:schemeClr val="tx1"/>
                </a:solidFill>
                <a:effectLst/>
                <a:latin typeface="Arial" pitchFamily="34" charset="0"/>
                <a:cs typeface="Arial" pitchFamily="34" charset="0"/>
              </a:rPr>
              <a:t>  (Tort liability  ) </a:t>
            </a:r>
            <a:endParaRPr kumimoji="0" lang="en-US" sz="32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1"/>
          <p:cNvSpPr>
            <a:spLocks noChangeArrowheads="1"/>
          </p:cNvSpPr>
          <p:nvPr/>
        </p:nvSpPr>
        <p:spPr bwMode="auto">
          <a:xfrm>
            <a:off x="152400" y="0"/>
            <a:ext cx="8686800" cy="600164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90488" algn="just" defTabSz="914400" rtl="1" eaLnBrk="1" fontAlgn="base" latinLnBrk="0" hangingPunct="1">
              <a:lnSpc>
                <a:spcPct val="150000"/>
              </a:lnSpc>
              <a:spcBef>
                <a:spcPct val="0"/>
              </a:spcBef>
              <a:spcAft>
                <a:spcPct val="0"/>
              </a:spcAft>
              <a:buClrTx/>
              <a:buSzTx/>
              <a:buFontTx/>
              <a:buChar char="•"/>
              <a:tabLst>
                <a:tab pos="457200" algn="l"/>
              </a:tabLst>
            </a:pPr>
            <a:r>
              <a:rPr kumimoji="0" lang="ar-SA" sz="3200" b="1" i="1" u="sng" strike="noStrike" cap="none" normalizeH="0" baseline="0" smtClean="0">
                <a:ln>
                  <a:noFill/>
                </a:ln>
                <a:solidFill>
                  <a:schemeClr val="tx1"/>
                </a:solidFill>
                <a:effectLst/>
                <a:latin typeface="Arial" pitchFamily="34" charset="0"/>
                <a:cs typeface="Arial" pitchFamily="34" charset="0"/>
              </a:rPr>
              <a:t>المسئولية الجنائية</a:t>
            </a:r>
            <a:r>
              <a:rPr kumimoji="0" lang="en-US" sz="3200" b="1" i="1" u="sng" strike="noStrike" cap="none" normalizeH="0" baseline="0" smtClean="0">
                <a:ln>
                  <a:noFill/>
                </a:ln>
                <a:solidFill>
                  <a:schemeClr val="tx1"/>
                </a:solidFill>
                <a:effectLst/>
                <a:latin typeface="Arial" pitchFamily="34" charset="0"/>
                <a:cs typeface="Arial" pitchFamily="34" charset="0"/>
              </a:rPr>
              <a:t> ( Criminal responsibility)</a:t>
            </a:r>
            <a:endParaRPr kumimoji="0" lang="en-US" sz="3200" b="0" i="0" u="none" strike="noStrike" cap="none" normalizeH="0" baseline="0" smtClean="0">
              <a:ln>
                <a:noFill/>
              </a:ln>
              <a:solidFill>
                <a:schemeClr val="tx1"/>
              </a:solidFill>
              <a:effectLst/>
              <a:latin typeface="Arial" pitchFamily="34" charset="0"/>
              <a:cs typeface="Arial" pitchFamily="34" charset="0"/>
            </a:endParaRPr>
          </a:p>
          <a:p>
            <a:pPr marL="0" marR="0" lvl="0" indent="90488" algn="just" defTabSz="914400" rtl="1" eaLnBrk="0" fontAlgn="base" latinLnBrk="0" hangingPunct="0">
              <a:lnSpc>
                <a:spcPct val="150000"/>
              </a:lnSpc>
              <a:spcBef>
                <a:spcPct val="0"/>
              </a:spcBef>
              <a:spcAft>
                <a:spcPct val="0"/>
              </a:spcAft>
              <a:buClrTx/>
              <a:buSzTx/>
              <a:buFontTx/>
              <a:buNone/>
              <a:tabLst>
                <a:tab pos="457200" algn="l"/>
              </a:tabLst>
            </a:pPr>
            <a:r>
              <a:rPr kumimoji="0" lang="en-US" sz="3200" b="1" i="0" u="none" strike="noStrike" cap="none" normalizeH="0" baseline="0" smtClean="0">
                <a:ln>
                  <a:noFill/>
                </a:ln>
                <a:solidFill>
                  <a:schemeClr val="tx1"/>
                </a:solidFill>
                <a:effectLst/>
                <a:latin typeface="Arial" pitchFamily="34" charset="0"/>
                <a:cs typeface="Arial" pitchFamily="34" charset="0"/>
              </a:rPr>
              <a:t> </a:t>
            </a:r>
            <a:r>
              <a:rPr kumimoji="0" lang="ar-SA" sz="3200" b="1" i="0" u="none" strike="noStrike" cap="none" normalizeH="0" baseline="0" smtClean="0">
                <a:ln>
                  <a:noFill/>
                </a:ln>
                <a:solidFill>
                  <a:schemeClr val="tx1"/>
                </a:solidFill>
                <a:effectLst/>
                <a:latin typeface="Arial" pitchFamily="34" charset="0"/>
                <a:cs typeface="Arial" pitchFamily="34" charset="0"/>
              </a:rPr>
              <a:t>اذا كان الفعل يشكل جريمة (قتل أوجرح أوعاهة مستديمة ,...) عمدية أو من قبيل الخطأ , والخطأ له عدة صور تتمثل فى : الاهمال والرعونة وعدم الاحتراز وعدم مراعاة القوانين والقرارات واللوائح . هنا يجد الطبيب نفسه معرضا للعقوبة الجنائية التى تتناسب مع الجرم المرتكب والنيابة العامة هى التى تتولى تحريك الدعوى الجنائية ضد الطبيب ونقديمه للمحاكمة وطلب توقيع العقوبة المقررة</a:t>
            </a:r>
            <a:r>
              <a:rPr kumimoji="0" lang="en-US" sz="3200" b="1" i="0" u="none" strike="noStrike" cap="none" normalizeH="0" baseline="0" smtClean="0">
                <a:ln>
                  <a:noFill/>
                </a:ln>
                <a:solidFill>
                  <a:schemeClr val="tx1"/>
                </a:solidFill>
                <a:effectLst/>
                <a:latin typeface="Arial" pitchFamily="34" charset="0"/>
                <a:cs typeface="Arial" pitchFamily="34" charset="0"/>
              </a:rPr>
              <a:t> .</a:t>
            </a:r>
            <a:endParaRPr kumimoji="0" lang="en-US" sz="32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1"/>
          <p:cNvSpPr>
            <a:spLocks noChangeArrowheads="1"/>
          </p:cNvSpPr>
          <p:nvPr/>
        </p:nvSpPr>
        <p:spPr bwMode="auto">
          <a:xfrm>
            <a:off x="381000" y="457200"/>
            <a:ext cx="8534400" cy="452431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90488" algn="justLow" defTabSz="914400" rtl="1" eaLnBrk="1" fontAlgn="base" latinLnBrk="0" hangingPunct="1">
              <a:lnSpc>
                <a:spcPct val="150000"/>
              </a:lnSpc>
              <a:spcBef>
                <a:spcPct val="0"/>
              </a:spcBef>
              <a:spcAft>
                <a:spcPct val="0"/>
              </a:spcAft>
              <a:buClrTx/>
              <a:buSzTx/>
              <a:buFontTx/>
              <a:buChar char="•"/>
              <a:tabLst>
                <a:tab pos="457200" algn="l"/>
              </a:tabLst>
            </a:pPr>
            <a:r>
              <a:rPr kumimoji="0" lang="ar-SA" sz="3200" b="1" i="1" u="sng" strike="noStrike" cap="none" normalizeH="0" baseline="0" dirty="0" smtClean="0">
                <a:ln>
                  <a:noFill/>
                </a:ln>
                <a:solidFill>
                  <a:schemeClr val="tx1"/>
                </a:solidFill>
                <a:effectLst/>
                <a:latin typeface="Arial" pitchFamily="34" charset="0"/>
                <a:cs typeface="Arial" pitchFamily="34" charset="0"/>
              </a:rPr>
              <a:t>المسئولية المدنية</a:t>
            </a:r>
            <a:r>
              <a:rPr kumimoji="0" lang="en-US" sz="3200" b="1" i="1" u="sng" strike="noStrike" cap="none" normalizeH="0" baseline="0" dirty="0" smtClean="0">
                <a:ln>
                  <a:noFill/>
                </a:ln>
                <a:solidFill>
                  <a:schemeClr val="tx1"/>
                </a:solidFill>
                <a:effectLst/>
                <a:latin typeface="Arial" pitchFamily="34" charset="0"/>
                <a:cs typeface="Arial" pitchFamily="34" charset="0"/>
              </a:rPr>
              <a:t> (Civil responsibility)</a:t>
            </a:r>
            <a:endParaRPr kumimoji="0" lang="en-US" sz="3200" b="0" i="0" u="none" strike="noStrike" cap="none" normalizeH="0" baseline="0" dirty="0" smtClean="0">
              <a:ln>
                <a:noFill/>
              </a:ln>
              <a:solidFill>
                <a:schemeClr val="tx1"/>
              </a:solidFill>
              <a:effectLst/>
              <a:latin typeface="Arial" pitchFamily="34" charset="0"/>
              <a:cs typeface="Arial" pitchFamily="34" charset="0"/>
            </a:endParaRPr>
          </a:p>
          <a:p>
            <a:pPr marL="0" marR="0" lvl="0" indent="90488" algn="justLow" defTabSz="914400" rtl="1" eaLnBrk="0" fontAlgn="base" latinLnBrk="0" hangingPunct="0">
              <a:lnSpc>
                <a:spcPct val="150000"/>
              </a:lnSpc>
              <a:spcBef>
                <a:spcPct val="0"/>
              </a:spcBef>
              <a:spcAft>
                <a:spcPct val="0"/>
              </a:spcAft>
              <a:buClrTx/>
              <a:buSzTx/>
              <a:buFontTx/>
              <a:buNone/>
              <a:tabLst>
                <a:tab pos="457200" algn="l"/>
              </a:tabLst>
            </a:pPr>
            <a:r>
              <a:rPr kumimoji="0" lang="ar-SA" sz="3200" b="1" i="0" u="none" strike="noStrike" cap="none" normalizeH="0" baseline="0" dirty="0" smtClean="0">
                <a:ln>
                  <a:noFill/>
                </a:ln>
                <a:solidFill>
                  <a:schemeClr val="tx1"/>
                </a:solidFill>
                <a:effectLst/>
                <a:latin typeface="Arial" pitchFamily="34" charset="0"/>
                <a:cs typeface="Arial" pitchFamily="34" charset="0"/>
              </a:rPr>
              <a:t>التى تتمثل فى تعويض المضرور عما حل به من اضرار مادية او ادبية بسبب الخطأ الطبى والدعوى المدنية التى يرفعها المضرور او اقاربة هى وسيلة الحصول على التعويض . ويستند المضرور , احيانا الى الحكم الجنائى الصادر بالأدانة ليطلب التعويض </a:t>
            </a:r>
            <a:r>
              <a:rPr kumimoji="0" lang="ar-SA" sz="3200" b="1" i="0" u="none" strike="noStrike" cap="none" normalizeH="0" baseline="0" dirty="0" smtClean="0">
                <a:ln>
                  <a:noFill/>
                </a:ln>
                <a:solidFill>
                  <a:schemeClr val="tx1"/>
                </a:solidFill>
                <a:effectLst/>
                <a:latin typeface="Arial" pitchFamily="34" charset="0"/>
                <a:cs typeface="Arial" pitchFamily="34" charset="0"/>
              </a:rPr>
              <a:t>أمام</a:t>
            </a:r>
            <a:r>
              <a:rPr kumimoji="0" lang="en-US" sz="3200" b="1" i="0" u="none" strike="noStrike" cap="none" normalizeH="0" baseline="0" dirty="0" smtClean="0">
                <a:ln>
                  <a:noFill/>
                </a:ln>
                <a:solidFill>
                  <a:schemeClr val="tx1"/>
                </a:solidFill>
                <a:effectLst/>
                <a:latin typeface="Arial" pitchFamily="34" charset="0"/>
                <a:cs typeface="Arial" pitchFamily="34" charset="0"/>
              </a:rPr>
              <a:t> </a:t>
            </a:r>
            <a:r>
              <a:rPr kumimoji="0" lang="ar-EG" sz="3200" b="1" i="0" u="none" strike="noStrike" cap="none" normalizeH="0" dirty="0" smtClean="0">
                <a:ln>
                  <a:noFill/>
                </a:ln>
                <a:solidFill>
                  <a:schemeClr val="tx1"/>
                </a:solidFill>
                <a:effectLst/>
                <a:latin typeface="Arial" pitchFamily="34" charset="0"/>
                <a:cs typeface="Arial" pitchFamily="34" charset="0"/>
              </a:rPr>
              <a:t> القضاء </a:t>
            </a:r>
            <a:r>
              <a:rPr kumimoji="0" lang="ar-SA" sz="3200" b="1" i="0" u="none" strike="noStrike" cap="none" normalizeH="0" baseline="0" dirty="0" smtClean="0">
                <a:ln>
                  <a:noFill/>
                </a:ln>
                <a:solidFill>
                  <a:schemeClr val="tx1"/>
                </a:solidFill>
                <a:effectLst/>
                <a:latin typeface="Arial" pitchFamily="34" charset="0"/>
                <a:cs typeface="Arial" pitchFamily="34" charset="0"/>
              </a:rPr>
              <a:t> </a:t>
            </a:r>
            <a:r>
              <a:rPr kumimoji="0" lang="ar-SA" sz="3200" b="1" i="0" u="none" strike="noStrike" cap="none" normalizeH="0" baseline="0" dirty="0" smtClean="0">
                <a:ln>
                  <a:noFill/>
                </a:ln>
                <a:solidFill>
                  <a:schemeClr val="tx1"/>
                </a:solidFill>
                <a:effectLst/>
                <a:latin typeface="Arial" pitchFamily="34" charset="0"/>
                <a:cs typeface="Arial" pitchFamily="34" charset="0"/>
              </a:rPr>
              <a:t>المدنى</a:t>
            </a:r>
            <a:r>
              <a:rPr kumimoji="0" lang="en-US" sz="3200" b="1" i="0" u="none" strike="noStrike" cap="none" normalizeH="0" baseline="0" dirty="0" smtClean="0">
                <a:ln>
                  <a:noFill/>
                </a:ln>
                <a:solidFill>
                  <a:schemeClr val="tx1"/>
                </a:solidFill>
                <a:effectLst/>
                <a:latin typeface="Arial" pitchFamily="34" charset="0"/>
                <a:cs typeface="Arial" pitchFamily="34" charset="0"/>
              </a:rPr>
              <a:t> .</a:t>
            </a:r>
            <a:endParaRPr kumimoji="0" lang="en-US" sz="32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1"/>
          <p:cNvSpPr>
            <a:spLocks noChangeArrowheads="1"/>
          </p:cNvSpPr>
          <p:nvPr/>
        </p:nvSpPr>
        <p:spPr bwMode="auto">
          <a:xfrm>
            <a:off x="304800" y="685800"/>
            <a:ext cx="8534400" cy="378565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90488" algn="justLow" defTabSz="914400" rtl="1" eaLnBrk="1" fontAlgn="base" latinLnBrk="0" hangingPunct="1">
              <a:lnSpc>
                <a:spcPct val="150000"/>
              </a:lnSpc>
              <a:spcBef>
                <a:spcPct val="0"/>
              </a:spcBef>
              <a:spcAft>
                <a:spcPct val="0"/>
              </a:spcAft>
              <a:buClrTx/>
              <a:buSzTx/>
              <a:buFontTx/>
              <a:buChar char="•"/>
              <a:tabLst>
                <a:tab pos="457200" algn="l"/>
              </a:tabLst>
            </a:pPr>
            <a:r>
              <a:rPr kumimoji="0" lang="ar-SA" sz="3200" b="1" i="1" u="sng" strike="noStrike" cap="none" normalizeH="0" baseline="0" dirty="0" smtClean="0">
                <a:ln>
                  <a:noFill/>
                </a:ln>
                <a:solidFill>
                  <a:schemeClr val="tx1"/>
                </a:solidFill>
                <a:effectLst/>
                <a:latin typeface="Arial" pitchFamily="34" charset="0"/>
                <a:cs typeface="Arial" pitchFamily="34" charset="0"/>
              </a:rPr>
              <a:t>المسئولية التأديبية الادارية</a:t>
            </a:r>
            <a:r>
              <a:rPr kumimoji="0" lang="en-US" sz="3200" b="1" i="1" u="sng" strike="noStrike" cap="none" normalizeH="0" baseline="0" dirty="0" smtClean="0">
                <a:ln>
                  <a:noFill/>
                </a:ln>
                <a:solidFill>
                  <a:schemeClr val="tx1"/>
                </a:solidFill>
                <a:effectLst/>
                <a:latin typeface="Arial" pitchFamily="34" charset="0"/>
                <a:cs typeface="Arial" pitchFamily="34" charset="0"/>
              </a:rPr>
              <a:t> (Official responsibility)</a:t>
            </a:r>
            <a:endParaRPr kumimoji="0" lang="en-US" sz="3200" b="0" i="0" u="none" strike="noStrike" cap="none" normalizeH="0" baseline="0" dirty="0" smtClean="0">
              <a:ln>
                <a:noFill/>
              </a:ln>
              <a:solidFill>
                <a:schemeClr val="tx1"/>
              </a:solidFill>
              <a:effectLst/>
              <a:latin typeface="Arial" pitchFamily="34" charset="0"/>
              <a:cs typeface="Arial" pitchFamily="34" charset="0"/>
            </a:endParaRPr>
          </a:p>
          <a:p>
            <a:pPr marL="0" marR="0" lvl="0" indent="90488" algn="justLow" defTabSz="914400" rtl="1" eaLnBrk="0" fontAlgn="base" latinLnBrk="0" hangingPunct="0">
              <a:lnSpc>
                <a:spcPct val="150000"/>
              </a:lnSpc>
              <a:spcBef>
                <a:spcPct val="0"/>
              </a:spcBef>
              <a:spcAft>
                <a:spcPct val="0"/>
              </a:spcAft>
              <a:buClrTx/>
              <a:buSzTx/>
              <a:buFontTx/>
              <a:buNone/>
              <a:tabLst>
                <a:tab pos="457200" algn="l"/>
              </a:tabLst>
            </a:pPr>
            <a:r>
              <a:rPr kumimoji="0" lang="ar-SA" sz="3200" b="1" i="0" u="none" strike="noStrike" cap="none" normalizeH="0" baseline="0" dirty="0" smtClean="0">
                <a:ln>
                  <a:noFill/>
                </a:ln>
                <a:solidFill>
                  <a:schemeClr val="tx1"/>
                </a:solidFill>
                <a:effectLst/>
                <a:latin typeface="Arial" pitchFamily="34" charset="0"/>
                <a:cs typeface="Arial" pitchFamily="34" charset="0"/>
              </a:rPr>
              <a:t>ويتعرض لها الطبيب الذى يعمل لدى الحكومة او الجهات الادارية او الهيئات التابعة (وزارة الصحة ,الجامعة ,...) حيث يتم توقيع الجزاءات التأدبية المنصوص عليها فى نظمهم </a:t>
            </a:r>
            <a:r>
              <a:rPr kumimoji="0" lang="ar-SA" sz="3200" b="1" i="0" u="none" strike="noStrike" cap="none" normalizeH="0" baseline="0" dirty="0" smtClean="0">
                <a:ln>
                  <a:noFill/>
                </a:ln>
                <a:solidFill>
                  <a:schemeClr val="tx1"/>
                </a:solidFill>
                <a:effectLst/>
                <a:latin typeface="Arial" pitchFamily="34" charset="0"/>
                <a:cs typeface="Arial" pitchFamily="34" charset="0"/>
              </a:rPr>
              <a:t>الوظيفية</a:t>
            </a:r>
            <a:r>
              <a:rPr kumimoji="0" lang="ar-EG" sz="3200" b="1" i="0" u="none" strike="noStrike" cap="none" normalizeH="0" baseline="0" dirty="0" smtClean="0">
                <a:ln>
                  <a:noFill/>
                </a:ln>
                <a:solidFill>
                  <a:schemeClr val="tx1"/>
                </a:solidFill>
                <a:effectLst/>
                <a:latin typeface="Arial" pitchFamily="34" charset="0"/>
                <a:cs typeface="Arial" pitchFamily="34" charset="0"/>
              </a:rPr>
              <a:t>.</a:t>
            </a:r>
            <a:r>
              <a:rPr kumimoji="0" lang="en-US" sz="3200" b="1" i="0" u="none" strike="noStrike" cap="none" normalizeH="0" baseline="0" dirty="0" smtClean="0">
                <a:ln>
                  <a:noFill/>
                </a:ln>
                <a:solidFill>
                  <a:schemeClr val="tx1"/>
                </a:solidFill>
                <a:effectLst/>
                <a:latin typeface="Arial" pitchFamily="34" charset="0"/>
                <a:cs typeface="Arial" pitchFamily="34" charset="0"/>
              </a:rPr>
              <a:t> </a:t>
            </a:r>
            <a:endParaRPr kumimoji="0" lang="en-US" sz="32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1"/>
          <p:cNvSpPr>
            <a:spLocks noChangeArrowheads="1"/>
          </p:cNvSpPr>
          <p:nvPr/>
        </p:nvSpPr>
        <p:spPr bwMode="auto">
          <a:xfrm>
            <a:off x="304800" y="685800"/>
            <a:ext cx="8305800" cy="378565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90488" algn="justLow" defTabSz="914400" rtl="1" eaLnBrk="1" fontAlgn="base" latinLnBrk="0" hangingPunct="1">
              <a:lnSpc>
                <a:spcPct val="150000"/>
              </a:lnSpc>
              <a:spcBef>
                <a:spcPct val="0"/>
              </a:spcBef>
              <a:spcAft>
                <a:spcPct val="0"/>
              </a:spcAft>
              <a:buClrTx/>
              <a:buSzTx/>
              <a:buFontTx/>
              <a:buChar char="•"/>
              <a:tabLst/>
            </a:pPr>
            <a:r>
              <a:rPr kumimoji="0" lang="ar-SA" sz="3200" b="1" i="1" u="sng" strike="noStrike" cap="none" normalizeH="0" baseline="0" dirty="0" smtClean="0">
                <a:ln>
                  <a:noFill/>
                </a:ln>
                <a:solidFill>
                  <a:schemeClr val="tx1"/>
                </a:solidFill>
                <a:effectLst/>
                <a:latin typeface="Arial" pitchFamily="34" charset="0"/>
                <a:cs typeface="Arial" pitchFamily="34" charset="0"/>
              </a:rPr>
              <a:t>المسئولية التأدبية النقابية</a:t>
            </a:r>
            <a:r>
              <a:rPr kumimoji="0" lang="en-US" sz="3200" b="1" i="1" u="sng" strike="noStrike" cap="none" normalizeH="0" baseline="0" dirty="0" smtClean="0">
                <a:ln>
                  <a:noFill/>
                </a:ln>
                <a:solidFill>
                  <a:schemeClr val="tx1"/>
                </a:solidFill>
                <a:effectLst/>
                <a:latin typeface="Arial" pitchFamily="34" charset="0"/>
                <a:cs typeface="Arial" pitchFamily="34" charset="0"/>
              </a:rPr>
              <a:t> (Medical syndicate disciplinary proceeding</a:t>
            </a:r>
            <a:r>
              <a:rPr kumimoji="0" lang="en-US" sz="3200" b="1" i="0" u="none" strike="noStrike" cap="none" normalizeH="0" baseline="0" dirty="0" smtClean="0">
                <a:ln>
                  <a:noFill/>
                </a:ln>
                <a:solidFill>
                  <a:schemeClr val="tx1"/>
                </a:solidFill>
                <a:effectLst/>
                <a:latin typeface="Arial" pitchFamily="34" charset="0"/>
                <a:cs typeface="Arial" pitchFamily="34" charset="0"/>
              </a:rPr>
              <a:t>  ) </a:t>
            </a:r>
            <a:endParaRPr kumimoji="0" lang="en-US" sz="3200" b="0" i="0" u="none" strike="noStrike" cap="none" normalizeH="0" baseline="0" dirty="0" smtClean="0">
              <a:ln>
                <a:noFill/>
              </a:ln>
              <a:solidFill>
                <a:schemeClr val="tx1"/>
              </a:solidFill>
              <a:effectLst/>
              <a:latin typeface="Arial" pitchFamily="34" charset="0"/>
              <a:cs typeface="Arial" pitchFamily="34" charset="0"/>
            </a:endParaRPr>
          </a:p>
          <a:p>
            <a:pPr marL="0" marR="0" lvl="0" indent="90488" algn="justLow" defTabSz="914400" rtl="1" eaLnBrk="0" fontAlgn="base" latinLnBrk="0" hangingPunct="0">
              <a:lnSpc>
                <a:spcPct val="150000"/>
              </a:lnSpc>
              <a:spcBef>
                <a:spcPct val="0"/>
              </a:spcBef>
              <a:spcAft>
                <a:spcPct val="0"/>
              </a:spcAft>
              <a:buClrTx/>
              <a:buSzTx/>
              <a:buFontTx/>
              <a:buNone/>
              <a:tabLst/>
            </a:pPr>
            <a:r>
              <a:rPr kumimoji="0" lang="ar-SA" sz="3200" b="1" i="0" u="none" strike="noStrike" cap="none" normalizeH="0" baseline="0" dirty="0" smtClean="0">
                <a:ln>
                  <a:noFill/>
                </a:ln>
                <a:solidFill>
                  <a:schemeClr val="tx1"/>
                </a:solidFill>
                <a:effectLst/>
                <a:latin typeface="Arial" pitchFamily="34" charset="0"/>
                <a:cs typeface="Arial" pitchFamily="34" charset="0"/>
              </a:rPr>
              <a:t>وتتمثل فى حق النقابة فى النظر فى امر الأطباء عن الأخطاء التى تصدر منهم وتوقيع الجزاءات التى تضمنها قانون النقابة والتى تتلائم مع صفة الأطباء النقابية</a:t>
            </a:r>
            <a:r>
              <a:rPr kumimoji="0" lang="en-US" sz="3200" b="1" i="0" u="none" strike="noStrike" cap="none" normalizeH="0" baseline="0" dirty="0" smtClean="0">
                <a:ln>
                  <a:noFill/>
                </a:ln>
                <a:solidFill>
                  <a:schemeClr val="tx1"/>
                </a:solidFill>
                <a:effectLst/>
                <a:latin typeface="Arial" pitchFamily="34" charset="0"/>
                <a:cs typeface="Arial" pitchFamily="34" charset="0"/>
              </a:rPr>
              <a:t>.</a:t>
            </a:r>
            <a:endParaRPr kumimoji="0" lang="en-US" sz="32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19200" y="2438400"/>
            <a:ext cx="6096000" cy="923330"/>
          </a:xfrm>
          <a:prstGeom prst="rect">
            <a:avLst/>
          </a:prstGeom>
          <a:noFill/>
        </p:spPr>
        <p:txBody>
          <a:bodyPr wrap="square" rtlCol="0">
            <a:spAutoFit/>
          </a:bodyPr>
          <a:lstStyle/>
          <a:p>
            <a:pPr algn="ctr" rtl="1"/>
            <a:r>
              <a:rPr lang="ar-EG" sz="5400" b="1" dirty="0" smtClean="0">
                <a:solidFill>
                  <a:schemeClr val="accent1">
                    <a:lumMod val="50000"/>
                  </a:schemeClr>
                </a:solidFill>
                <a:effectLst>
                  <a:outerShdw blurRad="38100" dist="38100" dir="2700000" algn="tl">
                    <a:srgbClr val="000000">
                      <a:alpha val="43137"/>
                    </a:srgbClr>
                  </a:outerShdw>
                </a:effectLst>
              </a:rPr>
              <a:t>الافصاح عن الخطأ الطبى</a:t>
            </a:r>
            <a:endParaRPr lang="en-US" sz="5400" b="1" dirty="0">
              <a:solidFill>
                <a:schemeClr val="accent1">
                  <a:lumMod val="50000"/>
                </a:schemeClr>
              </a:solidFill>
              <a:effectLst>
                <a:outerShdw blurRad="38100" dist="38100" dir="2700000" algn="tl">
                  <a:srgbClr val="000000">
                    <a:alpha val="43137"/>
                  </a:srgbClr>
                </a:outerShdw>
              </a:effectLs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09600" y="304800"/>
            <a:ext cx="8001000" cy="5999411"/>
          </a:xfrm>
          <a:prstGeom prst="rect">
            <a:avLst/>
          </a:prstGeom>
        </p:spPr>
        <p:txBody>
          <a:bodyPr wrap="square">
            <a:spAutoFit/>
          </a:bodyPr>
          <a:lstStyle/>
          <a:p>
            <a:pPr algn="ctr">
              <a:lnSpc>
                <a:spcPct val="150000"/>
              </a:lnSpc>
            </a:pPr>
            <a:r>
              <a:rPr lang="ar-EG" sz="5400" b="1" dirty="0">
                <a:latin typeface="Sakkal Majalla" pitchFamily="2" charset="-78"/>
                <a:cs typeface="Sakkal Majalla" pitchFamily="2" charset="-78"/>
              </a:rPr>
              <a:t>مقدمة</a:t>
            </a:r>
          </a:p>
          <a:p>
            <a:pPr algn="just" rtl="1">
              <a:lnSpc>
                <a:spcPct val="150000"/>
              </a:lnSpc>
            </a:pPr>
            <a:r>
              <a:rPr lang="ar-EG" sz="3200" b="1" dirty="0">
                <a:latin typeface="Sakkal Majalla" pitchFamily="2" charset="-78"/>
                <a:cs typeface="Sakkal Majalla" pitchFamily="2" charset="-78"/>
              </a:rPr>
              <a:t>يشكّل الخطأ الطبي أحد أخطر الأخطاء المهنية لأنه وعلى خلاف الأخطاء المهنية التي قد </a:t>
            </a:r>
            <a:r>
              <a:rPr lang="ar-EG" sz="3200" b="1" dirty="0" smtClean="0">
                <a:latin typeface="Sakkal Majalla" pitchFamily="2" charset="-78"/>
                <a:cs typeface="Sakkal Majalla" pitchFamily="2" charset="-78"/>
              </a:rPr>
              <a:t>يرتكبها</a:t>
            </a:r>
            <a:r>
              <a:rPr lang="en-US" sz="3200" b="1" dirty="0" smtClean="0">
                <a:latin typeface="Sakkal Majalla" pitchFamily="2" charset="-78"/>
                <a:cs typeface="Sakkal Majalla" pitchFamily="2" charset="-78"/>
              </a:rPr>
              <a:t> </a:t>
            </a:r>
            <a:r>
              <a:rPr lang="ar-EG" sz="3200" b="1" dirty="0" smtClean="0">
                <a:latin typeface="Sakkal Majalla" pitchFamily="2" charset="-78"/>
                <a:cs typeface="Sakkal Majalla" pitchFamily="2" charset="-78"/>
              </a:rPr>
              <a:t>المهنيون </a:t>
            </a:r>
            <a:r>
              <a:rPr lang="ar-EG" sz="3200" b="1" dirty="0">
                <a:latin typeface="Sakkal Majalla" pitchFamily="2" charset="-78"/>
                <a:cs typeface="Sakkal Majalla" pitchFamily="2" charset="-78"/>
              </a:rPr>
              <a:t>الآخرون ، يؤثّر على </a:t>
            </a:r>
            <a:r>
              <a:rPr lang="ar-EG" sz="3200" b="1" dirty="0" smtClean="0">
                <a:latin typeface="Sakkal Majalla" pitchFamily="2" charset="-78"/>
                <a:cs typeface="Sakkal Majalla" pitchFamily="2" charset="-78"/>
              </a:rPr>
              <a:t>نحو </a:t>
            </a:r>
            <a:r>
              <a:rPr lang="ar-EG" sz="3200" b="1" dirty="0">
                <a:latin typeface="Sakkal Majalla" pitchFamily="2" charset="-78"/>
                <a:cs typeface="Sakkal Majalla" pitchFamily="2" charset="-78"/>
              </a:rPr>
              <a:t>مباشر على صحة الإنسان وحياته. فكم من إنسان فقد حياته بسبب </a:t>
            </a:r>
            <a:r>
              <a:rPr lang="ar-EG" sz="3200" b="1" dirty="0" smtClean="0">
                <a:latin typeface="Sakkal Majalla" pitchFamily="2" charset="-78"/>
                <a:cs typeface="Sakkal Majalla" pitchFamily="2" charset="-78"/>
              </a:rPr>
              <a:t>خطأ</a:t>
            </a:r>
            <a:r>
              <a:rPr lang="en-US" sz="3200" b="1" dirty="0" smtClean="0">
                <a:latin typeface="Sakkal Majalla" pitchFamily="2" charset="-78"/>
                <a:cs typeface="Sakkal Majalla" pitchFamily="2" charset="-78"/>
              </a:rPr>
              <a:t> </a:t>
            </a:r>
            <a:r>
              <a:rPr lang="ar-EG" sz="3200" b="1" dirty="0" smtClean="0">
                <a:latin typeface="Sakkal Majalla" pitchFamily="2" charset="-78"/>
                <a:cs typeface="Sakkal Majalla" pitchFamily="2" charset="-78"/>
              </a:rPr>
              <a:t>ارتُكب </a:t>
            </a:r>
            <a:r>
              <a:rPr lang="ar-EG" sz="3200" b="1" dirty="0">
                <a:latin typeface="Sakkal Majalla" pitchFamily="2" charset="-78"/>
                <a:cs typeface="Sakkal Majalla" pitchFamily="2" charset="-78"/>
              </a:rPr>
              <a:t>أثناء </a:t>
            </a:r>
            <a:r>
              <a:rPr lang="ar-EG" sz="3200" b="1" dirty="0" smtClean="0">
                <a:latin typeface="Sakkal Majalla" pitchFamily="2" charset="-78"/>
                <a:cs typeface="Sakkal Majalla" pitchFamily="2" charset="-78"/>
              </a:rPr>
              <a:t>إجراء </a:t>
            </a:r>
            <a:r>
              <a:rPr lang="ar-EG" sz="3200" b="1" dirty="0">
                <a:latin typeface="Sakkal Majalla" pitchFamily="2" charset="-78"/>
                <a:cs typeface="Sakkal Majalla" pitchFamily="2" charset="-78"/>
              </a:rPr>
              <a:t>عملية </a:t>
            </a:r>
            <a:r>
              <a:rPr lang="ar-EG" sz="3200" b="1" dirty="0" smtClean="0">
                <a:latin typeface="Sakkal Majalla" pitchFamily="2" charset="-78"/>
                <a:cs typeface="Sakkal Majalla" pitchFamily="2" charset="-78"/>
              </a:rPr>
              <a:t>جراحية</a:t>
            </a:r>
            <a:r>
              <a:rPr lang="ar-EG" sz="3200" b="1" dirty="0">
                <a:latin typeface="Sakkal Majalla" pitchFamily="2" charset="-78"/>
                <a:cs typeface="Sakkal Majalla" pitchFamily="2" charset="-78"/>
              </a:rPr>
              <a:t>، وكم من شخص تخلّف عن العلاج المناسب بسبب خطأ في </a:t>
            </a:r>
            <a:r>
              <a:rPr lang="ar-EG" sz="3200" b="1" dirty="0" smtClean="0">
                <a:latin typeface="Sakkal Majalla" pitchFamily="2" charset="-78"/>
                <a:cs typeface="Sakkal Majalla" pitchFamily="2" charset="-78"/>
              </a:rPr>
              <a:t>تشخيص</a:t>
            </a:r>
            <a:r>
              <a:rPr lang="en-US" sz="3200" b="1" dirty="0" smtClean="0">
                <a:latin typeface="Sakkal Majalla" pitchFamily="2" charset="-78"/>
                <a:cs typeface="Sakkal Majalla" pitchFamily="2" charset="-78"/>
              </a:rPr>
              <a:t> </a:t>
            </a:r>
            <a:r>
              <a:rPr lang="ar-EG" sz="3200" b="1" dirty="0" smtClean="0">
                <a:latin typeface="Sakkal Majalla" pitchFamily="2" charset="-78"/>
                <a:cs typeface="Sakkal Majalla" pitchFamily="2" charset="-78"/>
              </a:rPr>
              <a:t>المرض </a:t>
            </a:r>
            <a:r>
              <a:rPr lang="ar-EG" sz="3200" b="1" dirty="0">
                <a:latin typeface="Sakkal Majalla" pitchFamily="2" charset="-78"/>
                <a:cs typeface="Sakkal Majalla" pitchFamily="2" charset="-78"/>
              </a:rPr>
              <a:t>الذي يعاني منه.</a:t>
            </a:r>
            <a:endParaRPr lang="en-US" sz="3200" b="1" dirty="0">
              <a:latin typeface="Sakkal Majalla" pitchFamily="2" charset="-78"/>
              <a:cs typeface="Sakkal Majalla" pitchFamily="2" charset="-78"/>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76200" y="322957"/>
            <a:ext cx="8839200" cy="600164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90488" algn="just" defTabSz="914400" rtl="1" eaLnBrk="1" fontAlgn="base" latinLnBrk="0" hangingPunct="1">
              <a:lnSpc>
                <a:spcPct val="150000"/>
              </a:lnSpc>
              <a:spcBef>
                <a:spcPct val="0"/>
              </a:spcBef>
              <a:spcAft>
                <a:spcPct val="0"/>
              </a:spcAft>
              <a:buClrTx/>
              <a:buSzTx/>
              <a:buFontTx/>
              <a:buNone/>
              <a:tabLst/>
            </a:pPr>
            <a:r>
              <a:rPr kumimoji="0" lang="ar-SA" sz="3200" b="1" i="1" u="sng" strike="noStrike" cap="none" normalizeH="0" baseline="0" dirty="0" smtClean="0">
                <a:ln>
                  <a:noFill/>
                </a:ln>
                <a:solidFill>
                  <a:srgbClr val="FF0000"/>
                </a:solidFill>
                <a:effectLst/>
                <a:latin typeface="Sakkal Majalla" pitchFamily="2" charset="-78"/>
                <a:cs typeface="Sakkal Majalla" pitchFamily="2" charset="-78"/>
              </a:rPr>
              <a:t>تعريف الخطأ</a:t>
            </a:r>
            <a:r>
              <a:rPr kumimoji="0" lang="en-US" sz="3200" b="1" i="1" u="sng" strike="noStrike" cap="none" normalizeH="0" baseline="0" dirty="0" smtClean="0">
                <a:ln>
                  <a:noFill/>
                </a:ln>
                <a:solidFill>
                  <a:srgbClr val="FF0000"/>
                </a:solidFill>
                <a:effectLst/>
                <a:latin typeface="Sakkal Majalla" pitchFamily="2" charset="-78"/>
                <a:cs typeface="Sakkal Majalla" pitchFamily="2" charset="-78"/>
              </a:rPr>
              <a:t> </a:t>
            </a:r>
            <a:endParaRPr kumimoji="0" lang="ar-EG" sz="3200" b="1" i="1" u="sng" strike="noStrike" cap="none" normalizeH="0" baseline="0" dirty="0" smtClean="0">
              <a:ln>
                <a:noFill/>
              </a:ln>
              <a:solidFill>
                <a:srgbClr val="FF0000"/>
              </a:solidFill>
              <a:effectLst/>
              <a:latin typeface="Sakkal Majalla" pitchFamily="2" charset="-78"/>
              <a:cs typeface="Sakkal Majalla" pitchFamily="2" charset="-78"/>
            </a:endParaRPr>
          </a:p>
          <a:p>
            <a:pPr marL="0" marR="0" lvl="0" indent="90488" algn="just" defTabSz="914400" rtl="1" eaLnBrk="1" fontAlgn="base" latinLnBrk="0" hangingPunct="1">
              <a:lnSpc>
                <a:spcPct val="150000"/>
              </a:lnSpc>
              <a:spcBef>
                <a:spcPct val="0"/>
              </a:spcBef>
              <a:spcAft>
                <a:spcPct val="0"/>
              </a:spcAft>
              <a:buClrTx/>
              <a:buSzTx/>
              <a:buFontTx/>
              <a:buNone/>
              <a:tabLst/>
            </a:pPr>
            <a:r>
              <a:rPr kumimoji="0" lang="en-US" sz="3200" b="1" i="0" u="none" strike="noStrike" cap="none" normalizeH="0" baseline="0" dirty="0" smtClean="0">
                <a:ln>
                  <a:noFill/>
                </a:ln>
                <a:solidFill>
                  <a:schemeClr val="tx1"/>
                </a:solidFill>
                <a:effectLst/>
                <a:latin typeface="Sakkal Majalla" pitchFamily="2" charset="-78"/>
                <a:cs typeface="Sakkal Majalla" pitchFamily="2" charset="-78"/>
              </a:rPr>
              <a:t>"</a:t>
            </a:r>
            <a:r>
              <a:rPr kumimoji="0" lang="ar-SA" sz="3200" b="1" i="0" u="none" strike="noStrike" cap="none" normalizeH="0" baseline="0" dirty="0" smtClean="0">
                <a:ln>
                  <a:noFill/>
                </a:ln>
                <a:solidFill>
                  <a:schemeClr val="tx1"/>
                </a:solidFill>
                <a:effectLst/>
                <a:latin typeface="Sakkal Majalla" pitchFamily="2" charset="-78"/>
                <a:cs typeface="Sakkal Majalla" pitchFamily="2" charset="-78"/>
              </a:rPr>
              <a:t>هو نشاط إرادى , ايجابى او سلبى لايتفق مع الواجب من الحذر والحيطة " وهو كذلك " كل فعل اوترك ارادى بترتيب عليه نتائج لم يردها الفاعل مباشرة ولا بطريق غير مباشرة , لكنه كان فى وسعه تجنبها</a:t>
            </a:r>
            <a:r>
              <a:rPr kumimoji="0" lang="en-US" sz="3200" b="1" i="0" u="none" strike="noStrike" cap="none" normalizeH="0" baseline="0" dirty="0" smtClean="0">
                <a:ln>
                  <a:noFill/>
                </a:ln>
                <a:solidFill>
                  <a:schemeClr val="tx1"/>
                </a:solidFill>
                <a:effectLst/>
                <a:latin typeface="Sakkal Majalla" pitchFamily="2" charset="-78"/>
                <a:cs typeface="Sakkal Majalla" pitchFamily="2" charset="-78"/>
              </a:rPr>
              <a:t> .</a:t>
            </a:r>
            <a:endParaRPr kumimoji="0" lang="en-US" sz="3200" b="0" i="0" u="none" strike="noStrike" cap="none" normalizeH="0" baseline="0" dirty="0" smtClean="0">
              <a:ln>
                <a:noFill/>
              </a:ln>
              <a:solidFill>
                <a:schemeClr val="tx1"/>
              </a:solidFill>
              <a:effectLst/>
              <a:latin typeface="Sakkal Majalla" pitchFamily="2" charset="-78"/>
              <a:cs typeface="Sakkal Majalla" pitchFamily="2" charset="-78"/>
            </a:endParaRPr>
          </a:p>
          <a:p>
            <a:pPr marL="0" marR="0" lvl="0" indent="90488" algn="just" defTabSz="914400" rtl="1" eaLnBrk="0" fontAlgn="base" latinLnBrk="0" hangingPunct="0">
              <a:lnSpc>
                <a:spcPct val="150000"/>
              </a:lnSpc>
              <a:spcBef>
                <a:spcPct val="0"/>
              </a:spcBef>
              <a:spcAft>
                <a:spcPct val="0"/>
              </a:spcAft>
              <a:buClrTx/>
              <a:buSzTx/>
              <a:buFontTx/>
              <a:buNone/>
              <a:tabLst/>
            </a:pPr>
            <a:r>
              <a:rPr kumimoji="0" lang="ar-SA" sz="3200" b="1" i="1" u="sng" strike="noStrike" cap="none" normalizeH="0" baseline="0" dirty="0" smtClean="0">
                <a:ln>
                  <a:noFill/>
                </a:ln>
                <a:solidFill>
                  <a:srgbClr val="FF0000"/>
                </a:solidFill>
                <a:effectLst/>
                <a:latin typeface="Sakkal Majalla" pitchFamily="2" charset="-78"/>
                <a:cs typeface="Sakkal Majalla" pitchFamily="2" charset="-78"/>
              </a:rPr>
              <a:t>درجة الخطأ</a:t>
            </a:r>
            <a:r>
              <a:rPr kumimoji="0" lang="en-US" sz="3200" b="1" i="1" u="sng" strike="noStrike" cap="none" normalizeH="0" baseline="0" dirty="0" smtClean="0">
                <a:ln>
                  <a:noFill/>
                </a:ln>
                <a:solidFill>
                  <a:srgbClr val="FF0000"/>
                </a:solidFill>
                <a:effectLst/>
                <a:latin typeface="Sakkal Majalla" pitchFamily="2" charset="-78"/>
                <a:cs typeface="Sakkal Majalla" pitchFamily="2" charset="-78"/>
              </a:rPr>
              <a:t> : The Fault degree</a:t>
            </a:r>
            <a:endParaRPr kumimoji="0" lang="en-US" sz="3200" b="0" i="0" u="none" strike="noStrike" cap="none" normalizeH="0" baseline="0" dirty="0" smtClean="0">
              <a:ln>
                <a:noFill/>
              </a:ln>
              <a:solidFill>
                <a:srgbClr val="FF0000"/>
              </a:solidFill>
              <a:effectLst/>
              <a:latin typeface="Sakkal Majalla" pitchFamily="2" charset="-78"/>
              <a:cs typeface="Sakkal Majalla" pitchFamily="2" charset="-78"/>
            </a:endParaRPr>
          </a:p>
          <a:p>
            <a:pPr marL="0" marR="0" lvl="0" indent="90488" algn="just" defTabSz="914400" rtl="1" eaLnBrk="0" fontAlgn="base" latinLnBrk="0" hangingPunct="0">
              <a:lnSpc>
                <a:spcPct val="150000"/>
              </a:lnSpc>
              <a:spcBef>
                <a:spcPct val="0"/>
              </a:spcBef>
              <a:spcAft>
                <a:spcPct val="0"/>
              </a:spcAft>
              <a:buClrTx/>
              <a:buSzTx/>
              <a:buFontTx/>
              <a:buNone/>
              <a:tabLst/>
            </a:pPr>
            <a:r>
              <a:rPr kumimoji="0" lang="ar-SA" sz="3200" b="1" i="1" u="sng" strike="noStrike" cap="none" normalizeH="0" baseline="0" dirty="0" smtClean="0">
                <a:ln>
                  <a:noFill/>
                </a:ln>
                <a:solidFill>
                  <a:schemeClr val="accent3">
                    <a:lumMod val="75000"/>
                  </a:schemeClr>
                </a:solidFill>
                <a:effectLst/>
                <a:latin typeface="Sakkal Majalla" pitchFamily="2" charset="-78"/>
                <a:cs typeface="Sakkal Majalla" pitchFamily="2" charset="-78"/>
              </a:rPr>
              <a:t>الخطأ العادى</a:t>
            </a:r>
            <a:r>
              <a:rPr kumimoji="0" lang="en-US" sz="3200" b="1" i="1" u="sng" strike="noStrike" cap="none" normalizeH="0" baseline="0" dirty="0" smtClean="0">
                <a:ln>
                  <a:noFill/>
                </a:ln>
                <a:solidFill>
                  <a:schemeClr val="accent3">
                    <a:lumMod val="75000"/>
                  </a:schemeClr>
                </a:solidFill>
                <a:effectLst/>
                <a:latin typeface="Sakkal Majalla" pitchFamily="2" charset="-78"/>
                <a:cs typeface="Sakkal Majalla" pitchFamily="2" charset="-78"/>
              </a:rPr>
              <a:t> :Ordinary</a:t>
            </a:r>
            <a:r>
              <a:rPr kumimoji="0" lang="en-US" sz="3200" b="1" i="0" u="none" strike="noStrike" cap="none" normalizeH="0" baseline="0" dirty="0" smtClean="0">
                <a:ln>
                  <a:noFill/>
                </a:ln>
                <a:solidFill>
                  <a:schemeClr val="accent3">
                    <a:lumMod val="75000"/>
                  </a:schemeClr>
                </a:solidFill>
                <a:effectLst/>
                <a:latin typeface="Sakkal Majalla" pitchFamily="2" charset="-78"/>
                <a:cs typeface="Sakkal Majalla" pitchFamily="2" charset="-78"/>
              </a:rPr>
              <a:t>  </a:t>
            </a:r>
            <a:endParaRPr kumimoji="0" lang="ar-EG" sz="3200" b="1" i="0" u="none" strike="noStrike" cap="none" normalizeH="0" baseline="0" dirty="0" smtClean="0">
              <a:ln>
                <a:noFill/>
              </a:ln>
              <a:solidFill>
                <a:schemeClr val="accent3">
                  <a:lumMod val="75000"/>
                </a:schemeClr>
              </a:solidFill>
              <a:effectLst/>
              <a:latin typeface="Sakkal Majalla" pitchFamily="2" charset="-78"/>
              <a:cs typeface="Sakkal Majalla" pitchFamily="2" charset="-78"/>
            </a:endParaRPr>
          </a:p>
          <a:p>
            <a:pPr marL="0" marR="0" lvl="0" indent="90488" algn="just" defTabSz="914400" rtl="1" eaLnBrk="0" fontAlgn="base" latinLnBrk="0" hangingPunct="0">
              <a:lnSpc>
                <a:spcPct val="150000"/>
              </a:lnSpc>
              <a:spcBef>
                <a:spcPct val="0"/>
              </a:spcBef>
              <a:spcAft>
                <a:spcPct val="0"/>
              </a:spcAft>
              <a:buClrTx/>
              <a:buSzTx/>
              <a:buFontTx/>
              <a:buNone/>
              <a:tabLst/>
            </a:pPr>
            <a:r>
              <a:rPr kumimoji="0" lang="ar-SA" sz="3200" b="1" i="0" u="none" strike="noStrike" cap="none" normalizeH="0" baseline="0" dirty="0" smtClean="0">
                <a:ln>
                  <a:noFill/>
                </a:ln>
                <a:solidFill>
                  <a:schemeClr val="tx1"/>
                </a:solidFill>
                <a:effectLst/>
                <a:latin typeface="Sakkal Majalla" pitchFamily="2" charset="-78"/>
                <a:cs typeface="Sakkal Majalla" pitchFamily="2" charset="-78"/>
              </a:rPr>
              <a:t>هو الخطأ الخارج عن مهنة الطب الذى لا شأن فيه لفن الطب والذى يقع فيه الطبيب دون علاقة بالمهنة</a:t>
            </a:r>
            <a:r>
              <a:rPr kumimoji="0" lang="en-US" sz="3200" b="1" i="0" u="none" strike="noStrike" cap="none" normalizeH="0" baseline="0" dirty="0" smtClean="0">
                <a:ln>
                  <a:noFill/>
                </a:ln>
                <a:solidFill>
                  <a:schemeClr val="tx1"/>
                </a:solidFill>
                <a:effectLst/>
                <a:latin typeface="Sakkal Majalla" pitchFamily="2" charset="-78"/>
                <a:cs typeface="Sakkal Majalla" pitchFamily="2" charset="-78"/>
              </a:rPr>
              <a:t> .</a:t>
            </a:r>
            <a:endParaRPr kumimoji="0" lang="en-US" sz="3200" b="0" i="0" u="none" strike="noStrike" cap="none" normalizeH="0" baseline="0" dirty="0" smtClean="0">
              <a:ln>
                <a:noFill/>
              </a:ln>
              <a:solidFill>
                <a:schemeClr val="tx1"/>
              </a:solidFill>
              <a:effectLst/>
              <a:latin typeface="Sakkal Majalla" pitchFamily="2" charset="-78"/>
              <a:cs typeface="Sakkal Majalla" pitchFamily="2" charset="-78"/>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609600"/>
            <a:ext cx="8305800" cy="5909310"/>
          </a:xfrm>
          <a:prstGeom prst="rect">
            <a:avLst/>
          </a:prstGeom>
        </p:spPr>
        <p:txBody>
          <a:bodyPr wrap="square">
            <a:spAutoFit/>
          </a:bodyPr>
          <a:lstStyle/>
          <a:p>
            <a:pPr lvl="0" indent="90488" algn="just" rtl="1" eaLnBrk="0" fontAlgn="base" hangingPunct="0">
              <a:lnSpc>
                <a:spcPct val="150000"/>
              </a:lnSpc>
              <a:spcBef>
                <a:spcPct val="0"/>
              </a:spcBef>
              <a:spcAft>
                <a:spcPct val="0"/>
              </a:spcAft>
            </a:pPr>
            <a:r>
              <a:rPr kumimoji="0" lang="ar-SA" sz="3600" b="1" i="1" u="sng" strike="noStrike" cap="none" normalizeH="0" baseline="0" dirty="0" smtClean="0">
                <a:ln>
                  <a:noFill/>
                </a:ln>
                <a:solidFill>
                  <a:schemeClr val="accent3">
                    <a:lumMod val="75000"/>
                  </a:schemeClr>
                </a:solidFill>
                <a:effectLst>
                  <a:outerShdw blurRad="38100" dist="38100" dir="2700000" algn="tl">
                    <a:srgbClr val="000000">
                      <a:alpha val="43137"/>
                    </a:srgbClr>
                  </a:outerShdw>
                </a:effectLst>
                <a:latin typeface="Sakkal Majalla" pitchFamily="2" charset="-78"/>
                <a:cs typeface="Sakkal Majalla" pitchFamily="2" charset="-78"/>
              </a:rPr>
              <a:t>الخطأ الفنى أو المهنى</a:t>
            </a:r>
            <a:r>
              <a:rPr kumimoji="0" lang="en-US" sz="3600" b="1" i="1" u="sng" strike="noStrike" cap="none" normalizeH="0" baseline="0" dirty="0" smtClean="0">
                <a:ln>
                  <a:noFill/>
                </a:ln>
                <a:solidFill>
                  <a:schemeClr val="accent3">
                    <a:lumMod val="75000"/>
                  </a:schemeClr>
                </a:solidFill>
                <a:effectLst>
                  <a:outerShdw blurRad="38100" dist="38100" dir="2700000" algn="tl">
                    <a:srgbClr val="000000">
                      <a:alpha val="43137"/>
                    </a:srgbClr>
                  </a:outerShdw>
                </a:effectLst>
                <a:latin typeface="Sakkal Majalla" pitchFamily="2" charset="-78"/>
                <a:cs typeface="Sakkal Majalla" pitchFamily="2" charset="-78"/>
              </a:rPr>
              <a:t> : Professional</a:t>
            </a:r>
            <a:r>
              <a:rPr kumimoji="0" lang="en-US" sz="3600" b="1" i="0" u="none" strike="noStrike" cap="none" normalizeH="0" baseline="0" dirty="0" smtClean="0">
                <a:ln>
                  <a:noFill/>
                </a:ln>
                <a:solidFill>
                  <a:schemeClr val="accent3">
                    <a:lumMod val="75000"/>
                  </a:schemeClr>
                </a:solidFill>
                <a:effectLst>
                  <a:outerShdw blurRad="38100" dist="38100" dir="2700000" algn="tl">
                    <a:srgbClr val="000000">
                      <a:alpha val="43137"/>
                    </a:srgbClr>
                  </a:outerShdw>
                </a:effectLst>
                <a:latin typeface="Sakkal Majalla" pitchFamily="2" charset="-78"/>
                <a:cs typeface="Sakkal Majalla" pitchFamily="2" charset="-78"/>
              </a:rPr>
              <a:t> </a:t>
            </a:r>
            <a:endParaRPr kumimoji="0" lang="ar-EG" sz="3600" b="1" i="0" u="none" strike="noStrike" cap="none" normalizeH="0" baseline="0" dirty="0" smtClean="0">
              <a:ln>
                <a:noFill/>
              </a:ln>
              <a:solidFill>
                <a:schemeClr val="accent3">
                  <a:lumMod val="75000"/>
                </a:schemeClr>
              </a:solidFill>
              <a:effectLst>
                <a:outerShdw blurRad="38100" dist="38100" dir="2700000" algn="tl">
                  <a:srgbClr val="000000">
                    <a:alpha val="43137"/>
                  </a:srgbClr>
                </a:outerShdw>
              </a:effectLst>
              <a:latin typeface="Sakkal Majalla" pitchFamily="2" charset="-78"/>
              <a:cs typeface="Sakkal Majalla" pitchFamily="2" charset="-78"/>
            </a:endParaRPr>
          </a:p>
          <a:p>
            <a:pPr lvl="0" indent="90488" algn="just" rtl="1" eaLnBrk="0" fontAlgn="base" hangingPunct="0">
              <a:lnSpc>
                <a:spcPct val="150000"/>
              </a:lnSpc>
              <a:spcBef>
                <a:spcPct val="0"/>
              </a:spcBef>
              <a:spcAft>
                <a:spcPct val="0"/>
              </a:spcAft>
            </a:pPr>
            <a:r>
              <a:rPr kumimoji="0" lang="ar-SA" sz="2400" b="1" i="0" u="none" strike="noStrike" cap="none" normalizeH="0" baseline="0" dirty="0" smtClean="0">
                <a:ln>
                  <a:noFill/>
                </a:ln>
                <a:solidFill>
                  <a:schemeClr val="tx1"/>
                </a:solidFill>
                <a:effectLst>
                  <a:outerShdw blurRad="38100" dist="38100" dir="2700000" algn="tl">
                    <a:srgbClr val="000000">
                      <a:alpha val="43137"/>
                    </a:srgbClr>
                  </a:outerShdw>
                </a:effectLst>
                <a:latin typeface="Sakkal Majalla" pitchFamily="2" charset="-78"/>
                <a:cs typeface="Sakkal Majalla" pitchFamily="2" charset="-78"/>
              </a:rPr>
              <a:t>هو المتعلق بالمهنة والذى يقع من الطبيب كلما خالف القواعد التى توجبها عليه مهنته كالخطأ فى التشخيص أو فى العلاج أو بترك علاج ظاهر متفق عليه</a:t>
            </a:r>
            <a:r>
              <a:rPr kumimoji="0" lang="en-US" sz="2400" b="1" i="0" u="none" strike="noStrike" cap="none" normalizeH="0" baseline="0" dirty="0" smtClean="0">
                <a:ln>
                  <a:noFill/>
                </a:ln>
                <a:solidFill>
                  <a:schemeClr val="tx1"/>
                </a:solidFill>
                <a:effectLst>
                  <a:outerShdw blurRad="38100" dist="38100" dir="2700000" algn="tl">
                    <a:srgbClr val="000000">
                      <a:alpha val="43137"/>
                    </a:srgbClr>
                  </a:outerShdw>
                </a:effectLst>
                <a:latin typeface="Sakkal Majalla" pitchFamily="2" charset="-78"/>
                <a:cs typeface="Sakkal Majalla" pitchFamily="2" charset="-78"/>
              </a:rPr>
              <a:t> . </a:t>
            </a:r>
            <a:endParaRPr kumimoji="0" lang="en-US" sz="2400" b="0" i="0" u="none" strike="noStrike" cap="none" normalizeH="0" baseline="0" dirty="0" smtClean="0">
              <a:ln>
                <a:noFill/>
              </a:ln>
              <a:solidFill>
                <a:schemeClr val="tx1"/>
              </a:solidFill>
              <a:effectLst>
                <a:outerShdw blurRad="38100" dist="38100" dir="2700000" algn="tl">
                  <a:srgbClr val="000000">
                    <a:alpha val="43137"/>
                  </a:srgbClr>
                </a:outerShdw>
              </a:effectLst>
              <a:latin typeface="Sakkal Majalla" pitchFamily="2" charset="-78"/>
              <a:cs typeface="Sakkal Majalla" pitchFamily="2" charset="-78"/>
            </a:endParaRPr>
          </a:p>
          <a:p>
            <a:pPr lvl="0" indent="90488" algn="just" rtl="1" eaLnBrk="0" fontAlgn="base" hangingPunct="0">
              <a:lnSpc>
                <a:spcPct val="150000"/>
              </a:lnSpc>
              <a:spcBef>
                <a:spcPct val="0"/>
              </a:spcBef>
              <a:spcAft>
                <a:spcPct val="0"/>
              </a:spcAft>
            </a:pPr>
            <a:r>
              <a:rPr kumimoji="0" lang="ar-SA" sz="2400" b="1" i="0" u="none" strike="noStrike" cap="none" normalizeH="0" baseline="0" dirty="0" smtClean="0">
                <a:ln>
                  <a:noFill/>
                </a:ln>
                <a:solidFill>
                  <a:schemeClr val="tx1"/>
                </a:solidFill>
                <a:effectLst>
                  <a:outerShdw blurRad="38100" dist="38100" dir="2700000" algn="tl">
                    <a:srgbClr val="000000">
                      <a:alpha val="43137"/>
                    </a:srgbClr>
                  </a:outerShdw>
                </a:effectLst>
                <a:latin typeface="Sakkal Majalla" pitchFamily="2" charset="-78"/>
                <a:cs typeface="Sakkal Majalla" pitchFamily="2" charset="-78"/>
              </a:rPr>
              <a:t>ويسأل الطبيب عن خطئه العادى يسيرا كان أو جسيما , أما بالنسبة للخطأ المهنى فإن الطبيب لايسأل الا عن </a:t>
            </a:r>
            <a:r>
              <a:rPr kumimoji="0" lang="ar-SA" sz="2400" b="1" i="0" u="sng" strike="noStrike" cap="none" normalizeH="0" baseline="0" dirty="0" smtClean="0">
                <a:ln>
                  <a:noFill/>
                </a:ln>
                <a:solidFill>
                  <a:srgbClr val="FF0000"/>
                </a:solidFill>
                <a:effectLst>
                  <a:outerShdw blurRad="38100" dist="38100" dir="2700000" algn="tl">
                    <a:srgbClr val="000000">
                      <a:alpha val="43137"/>
                    </a:srgbClr>
                  </a:outerShdw>
                </a:effectLst>
                <a:latin typeface="Sakkal Majalla" pitchFamily="2" charset="-78"/>
                <a:cs typeface="Sakkal Majalla" pitchFamily="2" charset="-78"/>
              </a:rPr>
              <a:t>خطئه المهنى الجسيم</a:t>
            </a:r>
            <a:r>
              <a:rPr kumimoji="0" lang="ar-SA" sz="2400" b="1" i="0" u="none" strike="noStrike" cap="none" normalizeH="0" baseline="0" dirty="0" smtClean="0">
                <a:ln>
                  <a:noFill/>
                </a:ln>
                <a:solidFill>
                  <a:schemeClr val="tx1"/>
                </a:solidFill>
                <a:effectLst>
                  <a:outerShdw blurRad="38100" dist="38100" dir="2700000" algn="tl">
                    <a:srgbClr val="000000">
                      <a:alpha val="43137"/>
                    </a:srgbClr>
                  </a:outerShdw>
                </a:effectLst>
                <a:latin typeface="Sakkal Majalla" pitchFamily="2" charset="-78"/>
                <a:cs typeface="Sakkal Majalla" pitchFamily="2" charset="-78"/>
              </a:rPr>
              <a:t>. ومن امثلة اخطاء الأطباء الشائع حدوثها ان يجرى الجراح جراحته وهو سكران او مشلول اليد او بسلاح غير معقم او الاهمال فى تخدير المريض قبل العملية او كأن ينسى فى جوف المريض مشرطا اوضمادة , او كان يمتنع طبيب المستشفى الحكومى عن مباشرة مريض دون مبرر , او يامر بأخراجه منه رغم أن حالته تستوجب العلاج او قبل ان يستوفى المدة المطلوبة لعلاجه ودون سبب فنى مشروع , او عدم الدقة فى وصف الجرعة المقررة لدواء سام مما قد يودى بحياة المريض</a:t>
            </a:r>
            <a:r>
              <a:rPr kumimoji="0" lang="en-US" sz="2400" b="1" i="0" u="none" strike="noStrike" cap="none" normalizeH="0" baseline="0" dirty="0" smtClean="0">
                <a:ln>
                  <a:noFill/>
                </a:ln>
                <a:solidFill>
                  <a:schemeClr val="tx1"/>
                </a:solidFill>
                <a:effectLst>
                  <a:outerShdw blurRad="38100" dist="38100" dir="2700000" algn="tl">
                    <a:srgbClr val="000000">
                      <a:alpha val="43137"/>
                    </a:srgbClr>
                  </a:outerShdw>
                </a:effectLst>
                <a:latin typeface="Sakkal Majalla" pitchFamily="2" charset="-78"/>
                <a:cs typeface="Sakkal Majalla" pitchFamily="2" charset="-78"/>
              </a:rPr>
              <a:t> .</a:t>
            </a:r>
            <a:endParaRPr kumimoji="0" lang="en-US" sz="2400" b="0" i="0" u="none" strike="noStrike" cap="none" normalizeH="0" baseline="0" dirty="0" smtClean="0">
              <a:ln>
                <a:noFill/>
              </a:ln>
              <a:solidFill>
                <a:schemeClr val="tx1"/>
              </a:solidFill>
              <a:effectLst>
                <a:outerShdw blurRad="38100" dist="38100" dir="2700000" algn="tl">
                  <a:srgbClr val="000000">
                    <a:alpha val="43137"/>
                  </a:srgbClr>
                </a:outerShdw>
              </a:effectLst>
              <a:latin typeface="Sakkal Majalla" pitchFamily="2" charset="-78"/>
              <a:cs typeface="Sakkal Majalla" pitchFamily="2" charset="-78"/>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p:cNvPicPr>
            <a:picLocks noChangeAspect="1" noChangeArrowheads="1"/>
          </p:cNvPicPr>
          <p:nvPr/>
        </p:nvPicPr>
        <p:blipFill>
          <a:blip r:embed="rId2" cstate="print"/>
          <a:srcRect l="9370" t="15625" r="27965" b="6250"/>
          <a:stretch>
            <a:fillRect/>
          </a:stretch>
        </p:blipFill>
        <p:spPr bwMode="auto">
          <a:xfrm>
            <a:off x="0" y="0"/>
            <a:ext cx="9144000" cy="6934200"/>
          </a:xfrm>
          <a:prstGeom prst="rect">
            <a:avLst/>
          </a:prstGeom>
          <a:noFill/>
          <a:ln w="9525">
            <a:noFill/>
            <a:miter lim="800000"/>
            <a:headEnd/>
            <a:tailEnd/>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p:cNvPicPr>
            <a:picLocks noChangeAspect="1" noChangeArrowheads="1"/>
          </p:cNvPicPr>
          <p:nvPr/>
        </p:nvPicPr>
        <p:blipFill>
          <a:blip r:embed="rId2" cstate="print"/>
          <a:srcRect l="9370" t="17708" r="27965"/>
          <a:stretch>
            <a:fillRect/>
          </a:stretch>
        </p:blipFill>
        <p:spPr bwMode="auto">
          <a:xfrm>
            <a:off x="0" y="0"/>
            <a:ext cx="9144000" cy="6858000"/>
          </a:xfrm>
          <a:prstGeom prst="rect">
            <a:avLst/>
          </a:prstGeom>
          <a:noFill/>
          <a:ln w="9525">
            <a:noFill/>
            <a:miter lim="800000"/>
            <a:headEnd/>
            <a:tailEnd/>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533400"/>
            <a:ext cx="8077200" cy="5262979"/>
          </a:xfrm>
          <a:prstGeom prst="rect">
            <a:avLst/>
          </a:prstGeom>
        </p:spPr>
        <p:txBody>
          <a:bodyPr wrap="square">
            <a:spAutoFit/>
          </a:bodyPr>
          <a:lstStyle/>
          <a:p>
            <a:pPr algn="just" rtl="1">
              <a:lnSpc>
                <a:spcPct val="150000"/>
              </a:lnSpc>
            </a:pPr>
            <a:r>
              <a:rPr lang="ar-EG" sz="3200" u="sng" dirty="0">
                <a:effectLst>
                  <a:outerShdw blurRad="38100" dist="38100" dir="2700000" algn="tl">
                    <a:srgbClr val="000000">
                      <a:alpha val="43137"/>
                    </a:srgbClr>
                  </a:outerShdw>
                </a:effectLst>
                <a:latin typeface="Sakkal Majalla" pitchFamily="2" charset="-78"/>
                <a:cs typeface="Sakkal Majalla" pitchFamily="2" charset="-78"/>
              </a:rPr>
              <a:t>العوامل المساندة لظاهره الخطأ الطبي:</a:t>
            </a:r>
          </a:p>
          <a:p>
            <a:pPr algn="just" rtl="1">
              <a:lnSpc>
                <a:spcPct val="150000"/>
              </a:lnSpc>
              <a:buFont typeface="Arial" pitchFamily="34" charset="0"/>
              <a:buChar char="•"/>
            </a:pPr>
            <a:r>
              <a:rPr lang="ar-EG" sz="2400" dirty="0">
                <a:effectLst>
                  <a:outerShdw blurRad="38100" dist="38100" dir="2700000" algn="tl">
                    <a:srgbClr val="000000">
                      <a:alpha val="43137"/>
                    </a:srgbClr>
                  </a:outerShdw>
                </a:effectLst>
                <a:latin typeface="Sakkal Majalla" pitchFamily="2" charset="-78"/>
                <a:cs typeface="Sakkal Majalla" pitchFamily="2" charset="-78"/>
              </a:rPr>
              <a:t>غياب إحصائيات دقيقة ·</a:t>
            </a:r>
          </a:p>
          <a:p>
            <a:pPr algn="just" rtl="1">
              <a:lnSpc>
                <a:spcPct val="150000"/>
              </a:lnSpc>
              <a:buFont typeface="Arial" pitchFamily="34" charset="0"/>
              <a:buChar char="•"/>
            </a:pPr>
            <a:r>
              <a:rPr lang="ar-EG" sz="2400" dirty="0">
                <a:effectLst>
                  <a:outerShdw blurRad="38100" dist="38100" dir="2700000" algn="tl">
                    <a:srgbClr val="000000">
                      <a:alpha val="43137"/>
                    </a:srgbClr>
                  </a:outerShdw>
                </a:effectLst>
                <a:latin typeface="Sakkal Majalla" pitchFamily="2" charset="-78"/>
                <a:cs typeface="Sakkal Majalla" pitchFamily="2" charset="-78"/>
              </a:rPr>
              <a:t>في غياب إحصائيات دقيقة عن عدد </a:t>
            </a:r>
            <a:r>
              <a:rPr lang="ar-EG" sz="2400" dirty="0" smtClean="0">
                <a:effectLst>
                  <a:outerShdw blurRad="38100" dist="38100" dir="2700000" algn="tl">
                    <a:srgbClr val="000000">
                      <a:alpha val="43137"/>
                    </a:srgbClr>
                  </a:outerShdw>
                </a:effectLst>
                <a:latin typeface="Sakkal Majalla" pitchFamily="2" charset="-78"/>
                <a:cs typeface="Sakkal Majalla" pitchFamily="2" charset="-78"/>
              </a:rPr>
              <a:t>الاخطاء </a:t>
            </a:r>
            <a:r>
              <a:rPr lang="ar-EG" sz="2400" dirty="0">
                <a:effectLst>
                  <a:outerShdw blurRad="38100" dist="38100" dir="2700000" algn="tl">
                    <a:srgbClr val="000000">
                      <a:alpha val="43137"/>
                    </a:srgbClr>
                  </a:outerShdw>
                </a:effectLst>
                <a:latin typeface="Sakkal Majalla" pitchFamily="2" charset="-78"/>
                <a:cs typeface="Sakkal Majalla" pitchFamily="2" charset="-78"/>
              </a:rPr>
              <a:t>الطبية وعن حجم </a:t>
            </a:r>
            <a:r>
              <a:rPr lang="ar-EG" sz="2400" dirty="0" smtClean="0">
                <a:effectLst>
                  <a:outerShdw blurRad="38100" dist="38100" dir="2700000" algn="tl">
                    <a:srgbClr val="000000">
                      <a:alpha val="43137"/>
                    </a:srgbClr>
                  </a:outerShdw>
                </a:effectLst>
                <a:latin typeface="Sakkal Majalla" pitchFamily="2" charset="-78"/>
                <a:cs typeface="Sakkal Majalla" pitchFamily="2" charset="-78"/>
              </a:rPr>
              <a:t>الاضرار الناجمة </a:t>
            </a:r>
            <a:r>
              <a:rPr lang="ar-EG" sz="2400" dirty="0">
                <a:effectLst>
                  <a:outerShdw blurRad="38100" dist="38100" dir="2700000" algn="tl">
                    <a:srgbClr val="000000">
                      <a:alpha val="43137"/>
                    </a:srgbClr>
                  </a:outerShdw>
                </a:effectLst>
                <a:latin typeface="Sakkal Majalla" pitchFamily="2" charset="-78"/>
                <a:cs typeface="Sakkal Majalla" pitchFamily="2" charset="-78"/>
              </a:rPr>
              <a:t>عنها وعن </a:t>
            </a:r>
            <a:r>
              <a:rPr lang="ar-EG" sz="2400" dirty="0" smtClean="0">
                <a:effectLst>
                  <a:outerShdw blurRad="38100" dist="38100" dir="2700000" algn="tl">
                    <a:srgbClr val="000000">
                      <a:alpha val="43137"/>
                    </a:srgbClr>
                  </a:outerShdw>
                </a:effectLst>
                <a:latin typeface="Sakkal Majalla" pitchFamily="2" charset="-78"/>
                <a:cs typeface="Sakkal Majalla" pitchFamily="2" charset="-78"/>
              </a:rPr>
              <a:t>مصير الضحايا.</a:t>
            </a:r>
            <a:endParaRPr lang="ar-EG" sz="2400" dirty="0">
              <a:effectLst>
                <a:outerShdw blurRad="38100" dist="38100" dir="2700000" algn="tl">
                  <a:srgbClr val="000000">
                    <a:alpha val="43137"/>
                  </a:srgbClr>
                </a:outerShdw>
              </a:effectLst>
              <a:latin typeface="Sakkal Majalla" pitchFamily="2" charset="-78"/>
              <a:cs typeface="Sakkal Majalla" pitchFamily="2" charset="-78"/>
            </a:endParaRPr>
          </a:p>
          <a:p>
            <a:pPr algn="just" rtl="1">
              <a:lnSpc>
                <a:spcPct val="150000"/>
              </a:lnSpc>
              <a:buFont typeface="Arial" pitchFamily="34" charset="0"/>
              <a:buChar char="•"/>
            </a:pPr>
            <a:r>
              <a:rPr lang="ar-EG" sz="2400" dirty="0" smtClean="0">
                <a:effectLst>
                  <a:outerShdw blurRad="38100" dist="38100" dir="2700000" algn="tl">
                    <a:srgbClr val="000000">
                      <a:alpha val="43137"/>
                    </a:srgbClr>
                  </a:outerShdw>
                </a:effectLst>
                <a:latin typeface="Sakkal Majalla" pitchFamily="2" charset="-78"/>
                <a:cs typeface="Sakkal Majalla" pitchFamily="2" charset="-78"/>
              </a:rPr>
              <a:t>غياب الرقابة من قبل </a:t>
            </a:r>
            <a:r>
              <a:rPr lang="ar-EG" sz="2400" dirty="0">
                <a:effectLst>
                  <a:outerShdw blurRad="38100" dist="38100" dir="2700000" algn="tl">
                    <a:srgbClr val="000000">
                      <a:alpha val="43137"/>
                    </a:srgbClr>
                  </a:outerShdw>
                </a:effectLst>
                <a:latin typeface="Sakkal Majalla" pitchFamily="2" charset="-78"/>
                <a:cs typeface="Sakkal Majalla" pitchFamily="2" charset="-78"/>
              </a:rPr>
              <a:t>وزارة </a:t>
            </a:r>
            <a:r>
              <a:rPr lang="ar-EG" sz="2400" dirty="0" smtClean="0">
                <a:effectLst>
                  <a:outerShdw blurRad="38100" dist="38100" dir="2700000" algn="tl">
                    <a:srgbClr val="000000">
                      <a:alpha val="43137"/>
                    </a:srgbClr>
                  </a:outerShdw>
                </a:effectLst>
                <a:latin typeface="Sakkal Majalla" pitchFamily="2" charset="-78"/>
                <a:cs typeface="Sakkal Majalla" pitchFamily="2" charset="-78"/>
              </a:rPr>
              <a:t>الصحة ونقابة الاطباء على هذه  المؤستسات الصحية.</a:t>
            </a:r>
            <a:endParaRPr lang="ar-EG" sz="2400" dirty="0">
              <a:effectLst>
                <a:outerShdw blurRad="38100" dist="38100" dir="2700000" algn="tl">
                  <a:srgbClr val="000000">
                    <a:alpha val="43137"/>
                  </a:srgbClr>
                </a:outerShdw>
              </a:effectLst>
              <a:latin typeface="Sakkal Majalla" pitchFamily="2" charset="-78"/>
              <a:cs typeface="Sakkal Majalla" pitchFamily="2" charset="-78"/>
            </a:endParaRPr>
          </a:p>
          <a:p>
            <a:pPr algn="just" rtl="1">
              <a:lnSpc>
                <a:spcPct val="150000"/>
              </a:lnSpc>
              <a:buFont typeface="Arial" pitchFamily="34" charset="0"/>
              <a:buChar char="•"/>
            </a:pPr>
            <a:r>
              <a:rPr lang="ar-EG" sz="2400" dirty="0" smtClean="0">
                <a:effectLst>
                  <a:outerShdw blurRad="38100" dist="38100" dir="2700000" algn="tl">
                    <a:srgbClr val="000000">
                      <a:alpha val="43137"/>
                    </a:srgbClr>
                  </a:outerShdw>
                </a:effectLst>
                <a:latin typeface="Sakkal Majalla" pitchFamily="2" charset="-78"/>
                <a:cs typeface="Sakkal Majalla" pitchFamily="2" charset="-78"/>
              </a:rPr>
              <a:t>غياب التدقيق في مؤهلات الاطباء الجدد</a:t>
            </a:r>
            <a:r>
              <a:rPr lang="ar-EG" sz="2400" dirty="0">
                <a:effectLst>
                  <a:outerShdw blurRad="38100" dist="38100" dir="2700000" algn="tl">
                    <a:srgbClr val="000000">
                      <a:alpha val="43137"/>
                    </a:srgbClr>
                  </a:outerShdw>
                </a:effectLst>
                <a:latin typeface="Sakkal Majalla" pitchFamily="2" charset="-78"/>
                <a:cs typeface="Sakkal Majalla" pitchFamily="2" charset="-78"/>
              </a:rPr>
              <a:t>، </a:t>
            </a:r>
            <a:r>
              <a:rPr lang="ar-EG" sz="2400" dirty="0" smtClean="0">
                <a:effectLst>
                  <a:outerShdw blurRad="38100" dist="38100" dir="2700000" algn="tl">
                    <a:srgbClr val="000000">
                      <a:alpha val="43137"/>
                    </a:srgbClr>
                  </a:outerShdw>
                </a:effectLst>
                <a:latin typeface="Sakkal Majalla" pitchFamily="2" charset="-78"/>
                <a:cs typeface="Sakkal Majalla" pitchFamily="2" charset="-78"/>
              </a:rPr>
              <a:t>ومدى قدرتهم على ·ممارسة مهنة </a:t>
            </a:r>
            <a:r>
              <a:rPr lang="ar-EG" sz="2400" dirty="0">
                <a:effectLst>
                  <a:outerShdw blurRad="38100" dist="38100" dir="2700000" algn="tl">
                    <a:srgbClr val="000000">
                      <a:alpha val="43137"/>
                    </a:srgbClr>
                  </a:outerShdw>
                </a:effectLst>
                <a:latin typeface="Sakkal Majalla" pitchFamily="2" charset="-78"/>
                <a:cs typeface="Sakkal Majalla" pitchFamily="2" charset="-78"/>
              </a:rPr>
              <a:t>الطب". </a:t>
            </a:r>
            <a:r>
              <a:rPr lang="ar-EG" sz="2400" dirty="0" smtClean="0">
                <a:effectLst>
                  <a:outerShdw blurRad="38100" dist="38100" dir="2700000" algn="tl">
                    <a:srgbClr val="000000">
                      <a:alpha val="43137"/>
                    </a:srgbClr>
                  </a:outerShdw>
                </a:effectLst>
                <a:latin typeface="Sakkal Majalla" pitchFamily="2" charset="-78"/>
                <a:cs typeface="Sakkal Majalla" pitchFamily="2" charset="-78"/>
              </a:rPr>
              <a:t>يشكل </a:t>
            </a:r>
            <a:r>
              <a:rPr lang="ar-EG" sz="2400" dirty="0">
                <a:effectLst>
                  <a:outerShdw blurRad="38100" dist="38100" dir="2700000" algn="tl">
                    <a:srgbClr val="000000">
                      <a:alpha val="43137"/>
                    </a:srgbClr>
                  </a:outerShdw>
                </a:effectLst>
                <a:latin typeface="Sakkal Majalla" pitchFamily="2" charset="-78"/>
                <a:cs typeface="Sakkal Majalla" pitchFamily="2" charset="-78"/>
              </a:rPr>
              <a:t>السبب الرئيس لتفشيي </a:t>
            </a:r>
            <a:r>
              <a:rPr lang="ar-EG" sz="2400" dirty="0" smtClean="0">
                <a:effectLst>
                  <a:outerShdw blurRad="38100" dist="38100" dir="2700000" algn="tl">
                    <a:srgbClr val="000000">
                      <a:alpha val="43137"/>
                    </a:srgbClr>
                  </a:outerShdw>
                </a:effectLst>
                <a:latin typeface="Sakkal Majalla" pitchFamily="2" charset="-78"/>
                <a:cs typeface="Sakkal Majalla" pitchFamily="2" charset="-78"/>
              </a:rPr>
              <a:t>الاخطاء </a:t>
            </a:r>
            <a:r>
              <a:rPr lang="ar-EG" sz="2400" dirty="0">
                <a:effectLst>
                  <a:outerShdw blurRad="38100" dist="38100" dir="2700000" algn="tl">
                    <a:srgbClr val="000000">
                      <a:alpha val="43137"/>
                    </a:srgbClr>
                  </a:outerShdw>
                </a:effectLst>
                <a:latin typeface="Sakkal Majalla" pitchFamily="2" charset="-78"/>
                <a:cs typeface="Sakkal Majalla" pitchFamily="2" charset="-78"/>
              </a:rPr>
              <a:t>الطبيية و </a:t>
            </a:r>
            <a:r>
              <a:rPr lang="ar-EG" sz="2400" dirty="0" smtClean="0">
                <a:effectLst>
                  <a:outerShdw blurRad="38100" dist="38100" dir="2700000" algn="tl">
                    <a:srgbClr val="000000">
                      <a:alpha val="43137"/>
                    </a:srgbClr>
                  </a:outerShdw>
                </a:effectLst>
                <a:latin typeface="Sakkal Majalla" pitchFamily="2" charset="-78"/>
                <a:cs typeface="Sakkal Majalla" pitchFamily="2" charset="-78"/>
              </a:rPr>
              <a:t>يفاقم الاخطاء </a:t>
            </a:r>
            <a:r>
              <a:rPr lang="ar-EG" sz="2400" dirty="0">
                <a:effectLst>
                  <a:outerShdw blurRad="38100" dist="38100" dir="2700000" algn="tl">
                    <a:srgbClr val="000000">
                      <a:alpha val="43137"/>
                    </a:srgbClr>
                  </a:outerShdw>
                </a:effectLst>
                <a:latin typeface="Sakkal Majalla" pitchFamily="2" charset="-78"/>
                <a:cs typeface="Sakkal Majalla" pitchFamily="2" charset="-78"/>
              </a:rPr>
              <a:t>الطبية، فضلً  </a:t>
            </a:r>
            <a:r>
              <a:rPr lang="ar-EG" sz="2400" dirty="0" smtClean="0">
                <a:effectLst>
                  <a:outerShdw blurRad="38100" dist="38100" dir="2700000" algn="tl">
                    <a:srgbClr val="000000">
                      <a:alpha val="43137"/>
                    </a:srgbClr>
                  </a:outerShdw>
                </a:effectLst>
                <a:latin typeface="Sakkal Majalla" pitchFamily="2" charset="-78"/>
                <a:cs typeface="Sakkal Majalla" pitchFamily="2" charset="-78"/>
              </a:rPr>
              <a:t>عن الجشع </a:t>
            </a:r>
            <a:r>
              <a:rPr lang="ar-EG" sz="2400" dirty="0">
                <a:effectLst>
                  <a:outerShdw blurRad="38100" dist="38100" dir="2700000" algn="tl">
                    <a:srgbClr val="000000">
                      <a:alpha val="43137"/>
                    </a:srgbClr>
                  </a:outerShdw>
                </a:effectLst>
                <a:latin typeface="Sakkal Majalla" pitchFamily="2" charset="-78"/>
                <a:cs typeface="Sakkal Majalla" pitchFamily="2" charset="-78"/>
              </a:rPr>
              <a:t>·</a:t>
            </a:r>
          </a:p>
          <a:p>
            <a:pPr algn="just" rtl="1">
              <a:lnSpc>
                <a:spcPct val="150000"/>
              </a:lnSpc>
              <a:buFont typeface="Arial" pitchFamily="34" charset="0"/>
              <a:buChar char="•"/>
            </a:pPr>
            <a:r>
              <a:rPr lang="ar-EG" sz="2400" dirty="0" smtClean="0">
                <a:effectLst>
                  <a:outerShdw blurRad="38100" dist="38100" dir="2700000" algn="tl">
                    <a:srgbClr val="000000">
                      <a:alpha val="43137"/>
                    </a:srgbClr>
                  </a:outerShdw>
                </a:effectLst>
                <a:latin typeface="Sakkal Majalla" pitchFamily="2" charset="-78"/>
                <a:cs typeface="Sakkal Majalla" pitchFamily="2" charset="-78"/>
              </a:rPr>
              <a:t>الذى يقع في بعض المصحات الخاصة والبحث عن الاموال وامتصاص </a:t>
            </a:r>
            <a:r>
              <a:rPr lang="ar-EG" sz="2400" dirty="0">
                <a:effectLst>
                  <a:outerShdw blurRad="38100" dist="38100" dir="2700000" algn="tl">
                    <a:srgbClr val="000000">
                      <a:alpha val="43137"/>
                    </a:srgbClr>
                  </a:outerShdw>
                </a:effectLst>
                <a:latin typeface="Sakkal Majalla" pitchFamily="2" charset="-78"/>
                <a:cs typeface="Sakkal Majalla" pitchFamily="2" charset="-78"/>
              </a:rPr>
              <a:t>جيوب المرضيى </a:t>
            </a:r>
            <a:r>
              <a:rPr lang="ar-EG" sz="2400" dirty="0" smtClean="0">
                <a:effectLst>
                  <a:outerShdw blurRad="38100" dist="38100" dir="2700000" algn="tl">
                    <a:srgbClr val="000000">
                      <a:alpha val="43137"/>
                    </a:srgbClr>
                  </a:outerShdw>
                </a:effectLst>
                <a:latin typeface="Sakkal Majalla" pitchFamily="2" charset="-78"/>
                <a:cs typeface="Sakkal Majalla" pitchFamily="2" charset="-78"/>
              </a:rPr>
              <a:t>وأهلهيم</a:t>
            </a:r>
            <a:r>
              <a:rPr lang="ar-EG" sz="2400" dirty="0">
                <a:effectLst>
                  <a:outerShdw blurRad="38100" dist="38100" dir="2700000" algn="tl">
                    <a:srgbClr val="000000">
                      <a:alpha val="43137"/>
                    </a:srgbClr>
                  </a:outerShdw>
                </a:effectLst>
                <a:latin typeface="Sakkal Majalla" pitchFamily="2" charset="-78"/>
                <a:cs typeface="Sakkal Majalla" pitchFamily="2" charset="-78"/>
              </a:rPr>
              <a:t>، </a:t>
            </a:r>
            <a:r>
              <a:rPr lang="ar-EG" sz="2400" dirty="0" smtClean="0">
                <a:effectLst>
                  <a:outerShdw blurRad="38100" dist="38100" dir="2700000" algn="tl">
                    <a:srgbClr val="000000">
                      <a:alpha val="43137"/>
                    </a:srgbClr>
                  </a:outerShdw>
                </a:effectLst>
                <a:latin typeface="Sakkal Majalla" pitchFamily="2" charset="-78"/>
                <a:cs typeface="Sakkal Majalla" pitchFamily="2" charset="-78"/>
              </a:rPr>
              <a:t>حتى أنه ذكر </a:t>
            </a:r>
            <a:r>
              <a:rPr lang="ar-EG" sz="2400" dirty="0">
                <a:effectLst>
                  <a:outerShdw blurRad="38100" dist="38100" dir="2700000" algn="tl">
                    <a:srgbClr val="000000">
                      <a:alpha val="43137"/>
                    </a:srgbClr>
                  </a:outerShdw>
                </a:effectLst>
                <a:latin typeface="Sakkal Majalla" pitchFamily="2" charset="-78"/>
                <a:cs typeface="Sakkal Majalla" pitchFamily="2" charset="-78"/>
              </a:rPr>
              <a:t>فيي </a:t>
            </a:r>
            <a:r>
              <a:rPr lang="ar-EG" sz="2400" dirty="0" smtClean="0">
                <a:effectLst>
                  <a:outerShdw blurRad="38100" dist="38100" dir="2700000" algn="tl">
                    <a:srgbClr val="000000">
                      <a:alpha val="43137"/>
                    </a:srgbClr>
                  </a:outerShdw>
                </a:effectLst>
                <a:latin typeface="Sakkal Majalla" pitchFamily="2" charset="-78"/>
                <a:cs typeface="Sakkal Majalla" pitchFamily="2" charset="-78"/>
              </a:rPr>
              <a:t>أحد المقالات أن الاخطاء </a:t>
            </a:r>
            <a:r>
              <a:rPr lang="ar-EG" sz="2400" dirty="0">
                <a:effectLst>
                  <a:outerShdw blurRad="38100" dist="38100" dir="2700000" algn="tl">
                    <a:srgbClr val="000000">
                      <a:alpha val="43137"/>
                    </a:srgbClr>
                  </a:outerShdw>
                </a:effectLst>
                <a:latin typeface="Sakkal Majalla" pitchFamily="2" charset="-78"/>
                <a:cs typeface="Sakkal Majalla" pitchFamily="2" charset="-78"/>
              </a:rPr>
              <a:t>الطبية في المشافي الخاصة: جرائم </a:t>
            </a:r>
            <a:r>
              <a:rPr lang="ar-EG" sz="2400" dirty="0" smtClean="0">
                <a:effectLst>
                  <a:outerShdw blurRad="38100" dist="38100" dir="2700000" algn="tl">
                    <a:srgbClr val="000000">
                      <a:alpha val="43137"/>
                    </a:srgbClr>
                  </a:outerShdw>
                </a:effectLst>
                <a:latin typeface="Sakkal Majalla" pitchFamily="2" charset="-78"/>
                <a:cs typeface="Sakkal Majalla" pitchFamily="2" charset="-78"/>
              </a:rPr>
              <a:t>بلا أدلة.</a:t>
            </a:r>
            <a:endParaRPr lang="en-US" sz="2400" dirty="0">
              <a:effectLst>
                <a:outerShdw blurRad="38100" dist="38100" dir="2700000" algn="tl">
                  <a:srgbClr val="000000">
                    <a:alpha val="43137"/>
                  </a:srgbClr>
                </a:outerShdw>
              </a:effectLst>
              <a:latin typeface="Sakkal Majalla" pitchFamily="2" charset="-78"/>
              <a:cs typeface="Sakkal Majalla" pitchFamily="2" charset="-78"/>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9" name="Picture 3"/>
          <p:cNvPicPr>
            <a:picLocks noChangeAspect="1" noChangeArrowheads="1"/>
          </p:cNvPicPr>
          <p:nvPr/>
        </p:nvPicPr>
        <p:blipFill>
          <a:blip r:embed="rId2" cstate="print"/>
          <a:srcRect l="24012" t="22917" r="42606" b="6250"/>
          <a:stretch>
            <a:fillRect/>
          </a:stretch>
        </p:blipFill>
        <p:spPr bwMode="auto">
          <a:xfrm>
            <a:off x="0" y="0"/>
            <a:ext cx="9144000" cy="6858000"/>
          </a:xfrm>
          <a:prstGeom prst="rect">
            <a:avLst/>
          </a:prstGeom>
          <a:noFill/>
          <a:ln w="9525">
            <a:noFill/>
            <a:miter lim="800000"/>
            <a:headEnd/>
            <a:tailEnd/>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1"/>
          <p:cNvSpPr>
            <a:spLocks noChangeArrowheads="1"/>
          </p:cNvSpPr>
          <p:nvPr/>
        </p:nvSpPr>
        <p:spPr bwMode="auto">
          <a:xfrm>
            <a:off x="228600" y="302359"/>
            <a:ext cx="8915400" cy="655564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1" eaLnBrk="1" fontAlgn="base" latinLnBrk="0" hangingPunct="1">
              <a:lnSpc>
                <a:spcPct val="150000"/>
              </a:lnSpc>
              <a:spcBef>
                <a:spcPct val="0"/>
              </a:spcBef>
              <a:spcAft>
                <a:spcPct val="0"/>
              </a:spcAft>
              <a:buClrTx/>
              <a:buSzTx/>
              <a:buFontTx/>
              <a:buNone/>
              <a:tabLst/>
            </a:pPr>
            <a:r>
              <a:rPr kumimoji="0" lang="ar-SA" sz="2800" b="1" i="0" u="none" strike="noStrike" cap="none" normalizeH="0" baseline="0" dirty="0" smtClean="0">
                <a:ln>
                  <a:noFill/>
                </a:ln>
                <a:solidFill>
                  <a:schemeClr val="tx1"/>
                </a:solidFill>
                <a:effectLst>
                  <a:outerShdw blurRad="38100" dist="38100" dir="2700000" algn="tl">
                    <a:srgbClr val="000000">
                      <a:alpha val="43137"/>
                    </a:srgbClr>
                  </a:outerShdw>
                </a:effectLst>
                <a:latin typeface="Sakkal Majalla" pitchFamily="2" charset="-78"/>
                <a:ea typeface="Calibri" pitchFamily="34" charset="0"/>
                <a:cs typeface="Sakkal Majalla" pitchFamily="2" charset="-78"/>
              </a:rPr>
              <a:t>من المهم جداً الإفصاح عن الأخطاء الطبية علمياً وعملياً لأن الإفصاح عن الخطأ الطبي أمانة علمية من جانب الطبيب ولمصلحة المريض، </a:t>
            </a:r>
            <a:endParaRPr kumimoji="0" lang="ar-EG" sz="2800" b="1" i="0" u="none" strike="noStrike" cap="none" normalizeH="0" baseline="0" dirty="0" smtClean="0">
              <a:ln>
                <a:noFill/>
              </a:ln>
              <a:solidFill>
                <a:schemeClr val="tx1"/>
              </a:solidFill>
              <a:effectLst>
                <a:outerShdw blurRad="38100" dist="38100" dir="2700000" algn="tl">
                  <a:srgbClr val="000000">
                    <a:alpha val="43137"/>
                  </a:srgbClr>
                </a:outerShdw>
              </a:effectLst>
              <a:latin typeface="Sakkal Majalla" pitchFamily="2" charset="-78"/>
              <a:ea typeface="Calibri" pitchFamily="34" charset="0"/>
              <a:cs typeface="Sakkal Majalla" pitchFamily="2" charset="-78"/>
            </a:endParaRPr>
          </a:p>
          <a:p>
            <a:pPr marL="0" marR="0" lvl="0" indent="0" algn="just" defTabSz="914400" rtl="1" eaLnBrk="1" fontAlgn="base" latinLnBrk="0" hangingPunct="1">
              <a:lnSpc>
                <a:spcPct val="150000"/>
              </a:lnSpc>
              <a:spcBef>
                <a:spcPct val="0"/>
              </a:spcBef>
              <a:spcAft>
                <a:spcPct val="0"/>
              </a:spcAft>
              <a:buClrTx/>
              <a:buSzTx/>
              <a:buFontTx/>
              <a:buNone/>
              <a:tabLst/>
            </a:pPr>
            <a:r>
              <a:rPr kumimoji="0" lang="ar-SA" sz="2800" b="1" i="0" u="sng" strike="noStrike" cap="none" normalizeH="0" baseline="0" dirty="0" smtClean="0">
                <a:ln>
                  <a:noFill/>
                </a:ln>
                <a:solidFill>
                  <a:srgbClr val="FF0000"/>
                </a:solidFill>
                <a:effectLst>
                  <a:outerShdw blurRad="38100" dist="38100" dir="2700000" algn="tl">
                    <a:srgbClr val="000000">
                      <a:alpha val="43137"/>
                    </a:srgbClr>
                  </a:outerShdw>
                </a:effectLst>
                <a:latin typeface="Sakkal Majalla" pitchFamily="2" charset="-78"/>
                <a:ea typeface="Calibri" pitchFamily="34" charset="0"/>
                <a:cs typeface="Sakkal Majalla" pitchFamily="2" charset="-78"/>
              </a:rPr>
              <a:t>والإفصاح عن الخطأ الطبي له أسباب كثيرة كما يلي: </a:t>
            </a:r>
            <a:endParaRPr kumimoji="0" lang="en-US" sz="2800" b="1" i="0" u="sng" strike="noStrike" cap="none" normalizeH="0" baseline="0" dirty="0" smtClean="0">
              <a:ln>
                <a:noFill/>
              </a:ln>
              <a:solidFill>
                <a:srgbClr val="FF0000"/>
              </a:solidFill>
              <a:effectLst>
                <a:outerShdw blurRad="38100" dist="38100" dir="2700000" algn="tl">
                  <a:srgbClr val="000000">
                    <a:alpha val="43137"/>
                  </a:srgbClr>
                </a:outerShdw>
              </a:effectLst>
              <a:latin typeface="Sakkal Majalla" pitchFamily="2" charset="-78"/>
              <a:cs typeface="Sakkal Majalla" pitchFamily="2" charset="-78"/>
            </a:endParaRPr>
          </a:p>
          <a:p>
            <a:pPr marL="0" marR="0" lvl="0" indent="0" algn="just" defTabSz="914400" rtl="1" eaLnBrk="0" fontAlgn="base" latinLnBrk="0" hangingPunct="0">
              <a:lnSpc>
                <a:spcPct val="150000"/>
              </a:lnSpc>
              <a:spcBef>
                <a:spcPct val="0"/>
              </a:spcBef>
              <a:spcAft>
                <a:spcPct val="0"/>
              </a:spcAft>
              <a:buClrTx/>
              <a:buSzTx/>
              <a:buFontTx/>
              <a:buNone/>
              <a:tabLst/>
            </a:pPr>
            <a:r>
              <a:rPr kumimoji="0" lang="ar-SA" sz="2800" b="1" i="0" u="none" strike="noStrike" cap="none" normalizeH="0" baseline="0" dirty="0" smtClean="0">
                <a:ln>
                  <a:noFill/>
                </a:ln>
                <a:solidFill>
                  <a:schemeClr val="tx1"/>
                </a:solidFill>
                <a:effectLst>
                  <a:outerShdw blurRad="38100" dist="38100" dir="2700000" algn="tl">
                    <a:srgbClr val="000000">
                      <a:alpha val="43137"/>
                    </a:srgbClr>
                  </a:outerShdw>
                </a:effectLst>
                <a:latin typeface="Sakkal Majalla" pitchFamily="2" charset="-78"/>
                <a:ea typeface="Calibri" pitchFamily="34" charset="0"/>
                <a:cs typeface="Sakkal Majalla" pitchFamily="2" charset="-78"/>
              </a:rPr>
              <a:t>1- يوجد الثقة في القطاع الصحي من قبل المجتمع ومن قبل المرضى. </a:t>
            </a:r>
            <a:endParaRPr kumimoji="0" lang="en-US" sz="2800" b="1" i="0" u="none" strike="noStrike" cap="none" normalizeH="0" baseline="0" dirty="0" smtClean="0">
              <a:ln>
                <a:noFill/>
              </a:ln>
              <a:solidFill>
                <a:schemeClr val="tx1"/>
              </a:solidFill>
              <a:effectLst>
                <a:outerShdw blurRad="38100" dist="38100" dir="2700000" algn="tl">
                  <a:srgbClr val="000000">
                    <a:alpha val="43137"/>
                  </a:srgbClr>
                </a:outerShdw>
              </a:effectLst>
              <a:latin typeface="Sakkal Majalla" pitchFamily="2" charset="-78"/>
              <a:cs typeface="Sakkal Majalla" pitchFamily="2" charset="-78"/>
            </a:endParaRPr>
          </a:p>
          <a:p>
            <a:pPr marL="0" marR="0" lvl="0" indent="0" algn="just" defTabSz="914400" rtl="1" eaLnBrk="0" fontAlgn="base" latinLnBrk="0" hangingPunct="0">
              <a:lnSpc>
                <a:spcPct val="150000"/>
              </a:lnSpc>
              <a:spcBef>
                <a:spcPct val="0"/>
              </a:spcBef>
              <a:spcAft>
                <a:spcPct val="0"/>
              </a:spcAft>
              <a:buClrTx/>
              <a:buSzTx/>
              <a:buFontTx/>
              <a:buNone/>
              <a:tabLst/>
            </a:pPr>
            <a:r>
              <a:rPr kumimoji="0" lang="ar-SA" sz="2800" b="1" i="0" u="none" strike="noStrike" cap="none" normalizeH="0" baseline="0" dirty="0" smtClean="0">
                <a:ln>
                  <a:noFill/>
                </a:ln>
                <a:solidFill>
                  <a:schemeClr val="tx1"/>
                </a:solidFill>
                <a:effectLst>
                  <a:outerShdw blurRad="38100" dist="38100" dir="2700000" algn="tl">
                    <a:srgbClr val="000000">
                      <a:alpha val="43137"/>
                    </a:srgbClr>
                  </a:outerShdw>
                </a:effectLst>
                <a:latin typeface="Sakkal Majalla" pitchFamily="2" charset="-78"/>
                <a:ea typeface="Calibri" pitchFamily="34" charset="0"/>
                <a:cs typeface="Sakkal Majalla" pitchFamily="2" charset="-78"/>
              </a:rPr>
              <a:t>2-  سرعة الإفصاح تساعد في منع المضاعفات والمشاكل الطبية اللاحقة للمرضى.</a:t>
            </a:r>
            <a:endParaRPr kumimoji="0" lang="en-US" sz="2800" b="1" i="0" u="none" strike="noStrike" cap="none" normalizeH="0" baseline="0" dirty="0" smtClean="0">
              <a:ln>
                <a:noFill/>
              </a:ln>
              <a:solidFill>
                <a:schemeClr val="tx1"/>
              </a:solidFill>
              <a:effectLst>
                <a:outerShdw blurRad="38100" dist="38100" dir="2700000" algn="tl">
                  <a:srgbClr val="000000">
                    <a:alpha val="43137"/>
                  </a:srgbClr>
                </a:outerShdw>
              </a:effectLst>
              <a:latin typeface="Sakkal Majalla" pitchFamily="2" charset="-78"/>
              <a:cs typeface="Sakkal Majalla" pitchFamily="2" charset="-78"/>
            </a:endParaRPr>
          </a:p>
          <a:p>
            <a:pPr marL="0" marR="0" lvl="0" indent="0" algn="just" defTabSz="914400" rtl="1" eaLnBrk="0" fontAlgn="base" latinLnBrk="0" hangingPunct="0">
              <a:lnSpc>
                <a:spcPct val="150000"/>
              </a:lnSpc>
              <a:spcBef>
                <a:spcPct val="0"/>
              </a:spcBef>
              <a:spcAft>
                <a:spcPct val="0"/>
              </a:spcAft>
              <a:buClrTx/>
              <a:buSzTx/>
              <a:buFontTx/>
              <a:buNone/>
              <a:tabLst/>
            </a:pPr>
            <a:r>
              <a:rPr kumimoji="0" lang="ar-SA" sz="2800" b="1" i="0" u="none" strike="noStrike" cap="none" normalizeH="0" baseline="0" dirty="0" smtClean="0">
                <a:ln>
                  <a:noFill/>
                </a:ln>
                <a:solidFill>
                  <a:schemeClr val="tx1"/>
                </a:solidFill>
                <a:effectLst>
                  <a:outerShdw blurRad="38100" dist="38100" dir="2700000" algn="tl">
                    <a:srgbClr val="000000">
                      <a:alpha val="43137"/>
                    </a:srgbClr>
                  </a:outerShdw>
                </a:effectLst>
                <a:latin typeface="Sakkal Majalla" pitchFamily="2" charset="-78"/>
                <a:ea typeface="Calibri" pitchFamily="34" charset="0"/>
                <a:cs typeface="Sakkal Majalla" pitchFamily="2" charset="-78"/>
              </a:rPr>
              <a:t>3-  يؤدي الإفصاح عن الخطأ الطبي إلى احترام شخصية المريض كانسان وهذا من أبسط حقوق المريض والمجتمع .</a:t>
            </a:r>
            <a:endParaRPr kumimoji="0" lang="en-US" sz="2800" b="1" i="0" u="none" strike="noStrike" cap="none" normalizeH="0" baseline="0" dirty="0" smtClean="0">
              <a:ln>
                <a:noFill/>
              </a:ln>
              <a:solidFill>
                <a:schemeClr val="tx1"/>
              </a:solidFill>
              <a:effectLst>
                <a:outerShdw blurRad="38100" dist="38100" dir="2700000" algn="tl">
                  <a:srgbClr val="000000">
                    <a:alpha val="43137"/>
                  </a:srgbClr>
                </a:outerShdw>
              </a:effectLst>
              <a:latin typeface="Sakkal Majalla" pitchFamily="2" charset="-78"/>
              <a:cs typeface="Sakkal Majalla" pitchFamily="2" charset="-78"/>
            </a:endParaRPr>
          </a:p>
          <a:p>
            <a:pPr marL="0" marR="0" lvl="0" indent="0" algn="just" defTabSz="914400" rtl="1" eaLnBrk="0" fontAlgn="base" latinLnBrk="0" hangingPunct="0">
              <a:lnSpc>
                <a:spcPct val="150000"/>
              </a:lnSpc>
              <a:spcBef>
                <a:spcPct val="0"/>
              </a:spcBef>
              <a:spcAft>
                <a:spcPct val="0"/>
              </a:spcAft>
              <a:buClrTx/>
              <a:buSzTx/>
              <a:buFontTx/>
              <a:buNone/>
              <a:tabLst/>
            </a:pPr>
            <a:r>
              <a:rPr kumimoji="0" lang="ar-SA" sz="2800" b="1" i="0" u="none" strike="noStrike" cap="none" normalizeH="0" baseline="0" dirty="0" smtClean="0">
                <a:ln>
                  <a:noFill/>
                </a:ln>
                <a:solidFill>
                  <a:schemeClr val="tx1"/>
                </a:solidFill>
                <a:effectLst>
                  <a:outerShdw blurRad="38100" dist="38100" dir="2700000" algn="tl">
                    <a:srgbClr val="000000">
                      <a:alpha val="43137"/>
                    </a:srgbClr>
                  </a:outerShdw>
                </a:effectLst>
                <a:latin typeface="Sakkal Majalla" pitchFamily="2" charset="-78"/>
                <a:ea typeface="Calibri" pitchFamily="34" charset="0"/>
                <a:cs typeface="Sakkal Majalla" pitchFamily="2" charset="-78"/>
              </a:rPr>
              <a:t>4-  يساعد الإفصاح عن الأخطاء الطبية على انتشار العدالة في القطاع الصحي .</a:t>
            </a:r>
            <a:endParaRPr kumimoji="0" lang="en-US" sz="2800" b="1" i="0" u="none" strike="noStrike" cap="none" normalizeH="0" baseline="0" dirty="0" smtClean="0">
              <a:ln>
                <a:noFill/>
              </a:ln>
              <a:solidFill>
                <a:schemeClr val="tx1"/>
              </a:solidFill>
              <a:effectLst>
                <a:outerShdw blurRad="38100" dist="38100" dir="2700000" algn="tl">
                  <a:srgbClr val="000000">
                    <a:alpha val="43137"/>
                  </a:srgbClr>
                </a:outerShdw>
              </a:effectLst>
              <a:latin typeface="Sakkal Majalla" pitchFamily="2" charset="-78"/>
              <a:ea typeface="Calibri" pitchFamily="34" charset="0"/>
              <a:cs typeface="Sakkal Majalla" pitchFamily="2" charset="-78"/>
            </a:endParaRPr>
          </a:p>
          <a:p>
            <a:pPr marL="0" marR="0" lvl="0" indent="0" algn="just" defTabSz="914400" rtl="1" eaLnBrk="0" fontAlgn="base" latinLnBrk="0" hangingPunct="0">
              <a:lnSpc>
                <a:spcPct val="150000"/>
              </a:lnSpc>
              <a:spcBef>
                <a:spcPct val="0"/>
              </a:spcBef>
              <a:spcAft>
                <a:spcPct val="0"/>
              </a:spcAft>
              <a:buClrTx/>
              <a:buSzTx/>
              <a:buFontTx/>
              <a:buNone/>
              <a:tabLst/>
            </a:pPr>
            <a:r>
              <a:rPr kumimoji="0" lang="ar-SA" sz="2800" b="1" i="0" u="none" strike="noStrike" cap="none" normalizeH="0" baseline="0" dirty="0" smtClean="0">
                <a:ln>
                  <a:noFill/>
                </a:ln>
                <a:solidFill>
                  <a:schemeClr val="tx1"/>
                </a:solidFill>
                <a:effectLst>
                  <a:outerShdw blurRad="38100" dist="38100" dir="2700000" algn="tl">
                    <a:srgbClr val="000000">
                      <a:alpha val="43137"/>
                    </a:srgbClr>
                  </a:outerShdw>
                </a:effectLst>
                <a:latin typeface="Sakkal Majalla" pitchFamily="2" charset="-78"/>
                <a:ea typeface="Calibri" pitchFamily="34" charset="0"/>
                <a:cs typeface="Sakkal Majalla" pitchFamily="2" charset="-78"/>
              </a:rPr>
              <a:t>5-  يساعد الإفصاح عن الخطأ الطبي للمريض على وجود الأمن والسلامة للمرضى عموماً</a:t>
            </a:r>
            <a:r>
              <a:rPr kumimoji="0" lang="en-US" sz="2800" b="1" i="0" u="none" strike="noStrike" cap="none" normalizeH="0" baseline="0" dirty="0" smtClean="0">
                <a:ln>
                  <a:noFill/>
                </a:ln>
                <a:solidFill>
                  <a:schemeClr val="tx1"/>
                </a:solidFill>
                <a:effectLst>
                  <a:outerShdw blurRad="38100" dist="38100" dir="2700000" algn="tl">
                    <a:srgbClr val="000000">
                      <a:alpha val="43137"/>
                    </a:srgbClr>
                  </a:outerShdw>
                </a:effectLst>
                <a:latin typeface="Sakkal Majalla" pitchFamily="2" charset="-78"/>
                <a:ea typeface="Calibri" pitchFamily="34" charset="0"/>
                <a:cs typeface="Sakkal Majalla" pitchFamily="2" charset="-78"/>
              </a:rPr>
              <a:t> .</a:t>
            </a:r>
            <a:r>
              <a:rPr kumimoji="0" lang="en-US" sz="2800" b="1" i="0" u="none" strike="noStrike" cap="none" normalizeH="0" baseline="0" dirty="0" smtClean="0">
                <a:ln>
                  <a:noFill/>
                </a:ln>
                <a:solidFill>
                  <a:schemeClr val="tx1"/>
                </a:solidFill>
                <a:effectLst>
                  <a:outerShdw blurRad="38100" dist="38100" dir="2700000" algn="tl">
                    <a:srgbClr val="000000">
                      <a:alpha val="43137"/>
                    </a:srgbClr>
                  </a:outerShdw>
                </a:effectLst>
                <a:latin typeface="Sakkal Majalla" pitchFamily="2" charset="-78"/>
                <a:cs typeface="Sakkal Majalla" pitchFamily="2" charset="-78"/>
              </a:rPr>
              <a:t>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1"/>
          <p:cNvSpPr>
            <a:spLocks noChangeArrowheads="1"/>
          </p:cNvSpPr>
          <p:nvPr/>
        </p:nvSpPr>
        <p:spPr bwMode="auto">
          <a:xfrm>
            <a:off x="228600" y="575846"/>
            <a:ext cx="8534400" cy="594008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50000"/>
              </a:lnSpc>
              <a:spcBef>
                <a:spcPct val="0"/>
              </a:spcBef>
              <a:spcAft>
                <a:spcPct val="0"/>
              </a:spcAft>
              <a:buClrTx/>
              <a:buSzTx/>
              <a:buFontTx/>
              <a:buNone/>
              <a:tabLst/>
            </a:pPr>
            <a:r>
              <a:rPr kumimoji="0" lang="ar-SA" sz="3200" b="1" i="0" u="sng" strike="noStrike" cap="none" normalizeH="0" baseline="0" dirty="0" smtClean="0">
                <a:ln>
                  <a:noFill/>
                </a:ln>
                <a:solidFill>
                  <a:srgbClr val="C00000"/>
                </a:solidFill>
                <a:effectLst>
                  <a:outerShdw blurRad="38100" dist="38100" dir="2700000" algn="tl">
                    <a:srgbClr val="000000">
                      <a:alpha val="43137"/>
                    </a:srgbClr>
                  </a:outerShdw>
                </a:effectLst>
                <a:latin typeface="Sakkal Majalla" pitchFamily="2" charset="-78"/>
                <a:ea typeface="Calibri" pitchFamily="34" charset="0"/>
                <a:cs typeface="Sakkal Majalla" pitchFamily="2" charset="-78"/>
              </a:rPr>
              <a:t>ولكن يوجد بعض النقاط التي قد لا تساعد على الإفصاح عن الخطأ الطبي لا بد من أن تؤخذ في الحسبان منها :</a:t>
            </a:r>
            <a:endParaRPr kumimoji="0" lang="en-US" sz="3200" b="1" i="0" u="none" strike="noStrike" cap="none" normalizeH="0" baseline="0" dirty="0" smtClean="0">
              <a:ln>
                <a:noFill/>
              </a:ln>
              <a:solidFill>
                <a:srgbClr val="C00000"/>
              </a:solidFill>
              <a:effectLst>
                <a:outerShdw blurRad="38100" dist="38100" dir="2700000" algn="tl">
                  <a:srgbClr val="000000">
                    <a:alpha val="43137"/>
                  </a:srgbClr>
                </a:outerShdw>
              </a:effectLst>
              <a:latin typeface="Sakkal Majalla" pitchFamily="2" charset="-78"/>
              <a:cs typeface="Sakkal Majalla" pitchFamily="2" charset="-78"/>
            </a:endParaRPr>
          </a:p>
          <a:p>
            <a:pPr marL="0" marR="0" lvl="0" indent="0" algn="justLow" defTabSz="914400" rtl="1" eaLnBrk="0" fontAlgn="base" latinLnBrk="0" hangingPunct="0">
              <a:lnSpc>
                <a:spcPct val="150000"/>
              </a:lnSpc>
              <a:spcBef>
                <a:spcPct val="0"/>
              </a:spcBef>
              <a:spcAft>
                <a:spcPct val="0"/>
              </a:spcAft>
              <a:buClrTx/>
              <a:buSzTx/>
              <a:buFontTx/>
              <a:buNone/>
              <a:tabLst/>
            </a:pPr>
            <a:r>
              <a:rPr kumimoji="0" lang="ar-SA" sz="3200" b="1" i="0" u="none" strike="noStrike" cap="none" normalizeH="0" baseline="0" dirty="0" smtClean="0">
                <a:ln>
                  <a:noFill/>
                </a:ln>
                <a:solidFill>
                  <a:schemeClr val="tx1"/>
                </a:solidFill>
                <a:effectLst>
                  <a:outerShdw blurRad="38100" dist="38100" dir="2700000" algn="tl">
                    <a:srgbClr val="000000">
                      <a:alpha val="43137"/>
                    </a:srgbClr>
                  </a:outerShdw>
                </a:effectLst>
                <a:latin typeface="Sakkal Majalla" pitchFamily="2" charset="-78"/>
                <a:ea typeface="Calibri" pitchFamily="34" charset="0"/>
                <a:cs typeface="Sakkal Majalla" pitchFamily="2" charset="-78"/>
              </a:rPr>
              <a:t>- الخوف على سمعة الطبيب وعلى وظيفته ومستقبله أو أي عضو من أعضاء الفريق الطبي  عندما يفصح عن الخطأ الطبي للمريض والمجتمع .</a:t>
            </a:r>
            <a:endParaRPr kumimoji="0" lang="en-US" sz="3200" b="1" i="0" u="none" strike="noStrike" cap="none" normalizeH="0" baseline="0" dirty="0" smtClean="0">
              <a:ln>
                <a:noFill/>
              </a:ln>
              <a:solidFill>
                <a:schemeClr val="tx1"/>
              </a:solidFill>
              <a:effectLst>
                <a:outerShdw blurRad="38100" dist="38100" dir="2700000" algn="tl">
                  <a:srgbClr val="000000">
                    <a:alpha val="43137"/>
                  </a:srgbClr>
                </a:outerShdw>
              </a:effectLst>
              <a:latin typeface="Sakkal Majalla" pitchFamily="2" charset="-78"/>
              <a:cs typeface="Sakkal Majalla" pitchFamily="2" charset="-78"/>
            </a:endParaRPr>
          </a:p>
          <a:p>
            <a:pPr marL="0" marR="0" lvl="0" indent="0" algn="justLow" defTabSz="914400" rtl="1" eaLnBrk="0" fontAlgn="base" latinLnBrk="0" hangingPunct="0">
              <a:lnSpc>
                <a:spcPct val="150000"/>
              </a:lnSpc>
              <a:spcBef>
                <a:spcPct val="0"/>
              </a:spcBef>
              <a:spcAft>
                <a:spcPct val="0"/>
              </a:spcAft>
              <a:buClrTx/>
              <a:buSzTx/>
              <a:buFontTx/>
              <a:buNone/>
              <a:tabLst/>
            </a:pPr>
            <a:r>
              <a:rPr kumimoji="0" lang="ar-SA" sz="3200" b="1" i="0" u="none" strike="noStrike" cap="none" normalizeH="0" baseline="0" dirty="0" smtClean="0">
                <a:ln>
                  <a:noFill/>
                </a:ln>
                <a:solidFill>
                  <a:schemeClr val="tx1"/>
                </a:solidFill>
                <a:effectLst>
                  <a:outerShdw blurRad="38100" dist="38100" dir="2700000" algn="tl">
                    <a:srgbClr val="000000">
                      <a:alpha val="43137"/>
                    </a:srgbClr>
                  </a:outerShdw>
                </a:effectLst>
                <a:latin typeface="Sakkal Majalla" pitchFamily="2" charset="-78"/>
                <a:ea typeface="Calibri" pitchFamily="34" charset="0"/>
                <a:cs typeface="Sakkal Majalla" pitchFamily="2" charset="-78"/>
              </a:rPr>
              <a:t>2-  الخوف من الفضيحة على سمعة المنشأة الصحية .</a:t>
            </a:r>
            <a:endParaRPr kumimoji="0" lang="en-US" sz="3200" b="1" i="0" u="none" strike="noStrike" cap="none" normalizeH="0" baseline="0" dirty="0" smtClean="0">
              <a:ln>
                <a:noFill/>
              </a:ln>
              <a:solidFill>
                <a:schemeClr val="tx1"/>
              </a:solidFill>
              <a:effectLst>
                <a:outerShdw blurRad="38100" dist="38100" dir="2700000" algn="tl">
                  <a:srgbClr val="000000">
                    <a:alpha val="43137"/>
                  </a:srgbClr>
                </a:outerShdw>
              </a:effectLst>
              <a:latin typeface="Sakkal Majalla" pitchFamily="2" charset="-78"/>
              <a:cs typeface="Sakkal Majalla" pitchFamily="2" charset="-78"/>
            </a:endParaRPr>
          </a:p>
          <a:p>
            <a:pPr marL="0" marR="0" lvl="0" indent="0" algn="justLow" defTabSz="914400" rtl="1" eaLnBrk="0" fontAlgn="base" latinLnBrk="0" hangingPunct="0">
              <a:lnSpc>
                <a:spcPct val="150000"/>
              </a:lnSpc>
              <a:spcBef>
                <a:spcPct val="0"/>
              </a:spcBef>
              <a:spcAft>
                <a:spcPct val="0"/>
              </a:spcAft>
              <a:buClrTx/>
              <a:buSzTx/>
              <a:buFontTx/>
              <a:buNone/>
              <a:tabLst/>
            </a:pPr>
            <a:r>
              <a:rPr kumimoji="0" lang="ar-SA" sz="3200" b="1" i="0" u="none" strike="noStrike" cap="none" normalizeH="0" baseline="0" dirty="0" smtClean="0">
                <a:ln>
                  <a:noFill/>
                </a:ln>
                <a:solidFill>
                  <a:schemeClr val="tx1"/>
                </a:solidFill>
                <a:effectLst>
                  <a:outerShdw blurRad="38100" dist="38100" dir="2700000" algn="tl">
                    <a:srgbClr val="000000">
                      <a:alpha val="43137"/>
                    </a:srgbClr>
                  </a:outerShdw>
                </a:effectLst>
                <a:latin typeface="Sakkal Majalla" pitchFamily="2" charset="-78"/>
                <a:ea typeface="Calibri" pitchFamily="34" charset="0"/>
                <a:cs typeface="Sakkal Majalla" pitchFamily="2" charset="-78"/>
              </a:rPr>
              <a:t>3-  يزعم بعض الأطباء عن أن الإفصاح عن الخطأ الطبي قد يغضب المريض وأسرته.</a:t>
            </a:r>
            <a:endParaRPr kumimoji="0" lang="ar-SA" sz="3200" b="1" i="0" u="none" strike="noStrike" cap="none" normalizeH="0" baseline="0" dirty="0" smtClean="0">
              <a:ln>
                <a:noFill/>
              </a:ln>
              <a:solidFill>
                <a:schemeClr val="tx1"/>
              </a:solidFill>
              <a:effectLst>
                <a:outerShdw blurRad="38100" dist="38100" dir="2700000" algn="tl">
                  <a:srgbClr val="000000">
                    <a:alpha val="43137"/>
                  </a:srgbClr>
                </a:outerShdw>
              </a:effectLst>
              <a:latin typeface="Sakkal Majalla" pitchFamily="2" charset="-78"/>
              <a:cs typeface="Sakkal Majalla" pitchFamily="2" charset="-78"/>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1"/>
          <p:cNvSpPr>
            <a:spLocks noChangeArrowheads="1"/>
          </p:cNvSpPr>
          <p:nvPr/>
        </p:nvSpPr>
        <p:spPr bwMode="auto">
          <a:xfrm>
            <a:off x="0" y="117693"/>
            <a:ext cx="9144000" cy="674030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50000"/>
              </a:lnSpc>
              <a:spcBef>
                <a:spcPct val="0"/>
              </a:spcBef>
              <a:spcAft>
                <a:spcPct val="0"/>
              </a:spcAft>
              <a:buClrTx/>
              <a:buSzTx/>
              <a:buFontTx/>
              <a:buNone/>
              <a:tabLst/>
            </a:pPr>
            <a:r>
              <a:rPr kumimoji="0" lang="ar-SA" sz="2400" b="1" i="0" u="none" strike="noStrike" cap="none" normalizeH="0" baseline="0" dirty="0" smtClean="0">
                <a:ln>
                  <a:noFill/>
                </a:ln>
                <a:solidFill>
                  <a:schemeClr val="tx1"/>
                </a:solidFill>
                <a:effectLst>
                  <a:outerShdw blurRad="38100" dist="38100" dir="2700000" algn="tl">
                    <a:srgbClr val="000000">
                      <a:alpha val="43137"/>
                    </a:srgbClr>
                  </a:outerShdw>
                </a:effectLst>
                <a:latin typeface="Sakkal Majalla" pitchFamily="2" charset="-78"/>
                <a:ea typeface="Calibri" pitchFamily="34" charset="0"/>
                <a:cs typeface="Sakkal Majalla" pitchFamily="2" charset="-78"/>
              </a:rPr>
              <a:t>الإفصاح العلمي والعملي عن الخطأ الطبي  </a:t>
            </a:r>
            <a:endParaRPr kumimoji="0" lang="en-US" sz="2400" b="1" i="0" u="none" strike="noStrike" cap="none" normalizeH="0" baseline="0" dirty="0" smtClean="0">
              <a:ln>
                <a:noFill/>
              </a:ln>
              <a:solidFill>
                <a:schemeClr val="tx1"/>
              </a:solidFill>
              <a:effectLst>
                <a:outerShdw blurRad="38100" dist="38100" dir="2700000" algn="tl">
                  <a:srgbClr val="000000">
                    <a:alpha val="43137"/>
                  </a:srgbClr>
                </a:outerShdw>
              </a:effectLst>
              <a:latin typeface="Sakkal Majalla" pitchFamily="2" charset="-78"/>
              <a:cs typeface="Sakkal Majalla" pitchFamily="2" charset="-78"/>
            </a:endParaRPr>
          </a:p>
          <a:p>
            <a:pPr marL="0" marR="0" lvl="0" indent="0" algn="justLow" defTabSz="914400" rtl="1" eaLnBrk="0" fontAlgn="base" latinLnBrk="0" hangingPunct="0">
              <a:lnSpc>
                <a:spcPct val="150000"/>
              </a:lnSpc>
              <a:spcBef>
                <a:spcPct val="0"/>
              </a:spcBef>
              <a:spcAft>
                <a:spcPct val="0"/>
              </a:spcAft>
              <a:buClrTx/>
              <a:buSzTx/>
              <a:buFontTx/>
              <a:buNone/>
              <a:tabLst/>
            </a:pPr>
            <a:r>
              <a:rPr kumimoji="0" lang="ar-SA" sz="2400" b="1" i="0" u="none" strike="noStrike" cap="none" normalizeH="0" baseline="0" dirty="0" smtClean="0">
                <a:ln>
                  <a:noFill/>
                </a:ln>
                <a:solidFill>
                  <a:schemeClr val="tx1"/>
                </a:solidFill>
                <a:effectLst>
                  <a:outerShdw blurRad="38100" dist="38100" dir="2700000" algn="tl">
                    <a:srgbClr val="000000">
                      <a:alpha val="43137"/>
                    </a:srgbClr>
                  </a:outerShdw>
                </a:effectLst>
                <a:latin typeface="Sakkal Majalla" pitchFamily="2" charset="-78"/>
                <a:ea typeface="Calibri" pitchFamily="34" charset="0"/>
                <a:cs typeface="Sakkal Majalla" pitchFamily="2" charset="-78"/>
              </a:rPr>
              <a:t> نظراً لوجود فوائد للإفصاح عن الخطأ الطبي وأيضاً وجود بعض السلبيات كالخوف على سمعة الطبيب والمنشأة الصحية فلا بد من الإفصاح العلمي والعملي عن الخطأ الطبي وفقاً للأنظمة والقوانين في كل مجتمع على حدة </a:t>
            </a:r>
            <a:r>
              <a:rPr kumimoji="0" lang="ar-SA" sz="2400" b="1" i="0" u="sng" strike="noStrike" cap="none" normalizeH="0" baseline="0" dirty="0" smtClean="0">
                <a:ln>
                  <a:noFill/>
                </a:ln>
                <a:solidFill>
                  <a:schemeClr val="tx1"/>
                </a:solidFill>
                <a:effectLst>
                  <a:outerShdw blurRad="38100" dist="38100" dir="2700000" algn="tl">
                    <a:srgbClr val="000000">
                      <a:alpha val="43137"/>
                    </a:srgbClr>
                  </a:outerShdw>
                </a:effectLst>
                <a:latin typeface="Sakkal Majalla" pitchFamily="2" charset="-78"/>
                <a:ea typeface="Calibri" pitchFamily="34" charset="0"/>
                <a:cs typeface="Sakkal Majalla" pitchFamily="2" charset="-78"/>
              </a:rPr>
              <a:t>ولا بد من الإفصاح علمياً وعملياً على النحو التالي:</a:t>
            </a:r>
            <a:endParaRPr kumimoji="0" lang="en-US" sz="2400" b="1" i="0" u="sng" strike="noStrike" cap="none" normalizeH="0" baseline="0" dirty="0" smtClean="0">
              <a:ln>
                <a:noFill/>
              </a:ln>
              <a:solidFill>
                <a:schemeClr val="tx1"/>
              </a:solidFill>
              <a:effectLst>
                <a:outerShdw blurRad="38100" dist="38100" dir="2700000" algn="tl">
                  <a:srgbClr val="000000">
                    <a:alpha val="43137"/>
                  </a:srgbClr>
                </a:outerShdw>
              </a:effectLst>
              <a:latin typeface="Sakkal Majalla" pitchFamily="2" charset="-78"/>
              <a:cs typeface="Sakkal Majalla" pitchFamily="2" charset="-78"/>
            </a:endParaRPr>
          </a:p>
          <a:p>
            <a:pPr marL="0" marR="0" lvl="0" indent="0" algn="justLow" defTabSz="914400" rtl="1" eaLnBrk="0" fontAlgn="base" latinLnBrk="0" hangingPunct="0">
              <a:lnSpc>
                <a:spcPct val="150000"/>
              </a:lnSpc>
              <a:spcBef>
                <a:spcPct val="0"/>
              </a:spcBef>
              <a:spcAft>
                <a:spcPct val="0"/>
              </a:spcAft>
              <a:buClrTx/>
              <a:buSzTx/>
              <a:buFontTx/>
              <a:buNone/>
              <a:tabLst/>
            </a:pPr>
            <a:r>
              <a:rPr kumimoji="0" lang="ar-SA" sz="2400" b="1" i="0" u="none" strike="noStrike" cap="none" normalizeH="0" baseline="0" dirty="0" smtClean="0">
                <a:ln>
                  <a:noFill/>
                </a:ln>
                <a:solidFill>
                  <a:schemeClr val="tx1"/>
                </a:solidFill>
                <a:effectLst>
                  <a:outerShdw blurRad="38100" dist="38100" dir="2700000" algn="tl">
                    <a:srgbClr val="000000">
                      <a:alpha val="43137"/>
                    </a:srgbClr>
                  </a:outerShdw>
                </a:effectLst>
                <a:latin typeface="Sakkal Majalla" pitchFamily="2" charset="-78"/>
                <a:ea typeface="Calibri" pitchFamily="34" charset="0"/>
                <a:cs typeface="Sakkal Majalla" pitchFamily="2" charset="-78"/>
              </a:rPr>
              <a:t>1- يجب على المجتمع الطبي والطبيب أن يفصح ويبلغ عن الخطأ الطبي عند وقوعه وذلك للأمانة العلمية ومصلحة المريض والمجتمع.</a:t>
            </a:r>
            <a:endParaRPr kumimoji="0" lang="en-US" sz="2400" b="1" i="0" u="none" strike="noStrike" cap="none" normalizeH="0" baseline="0" dirty="0" smtClean="0">
              <a:ln>
                <a:noFill/>
              </a:ln>
              <a:solidFill>
                <a:schemeClr val="tx1"/>
              </a:solidFill>
              <a:effectLst>
                <a:outerShdw blurRad="38100" dist="38100" dir="2700000" algn="tl">
                  <a:srgbClr val="000000">
                    <a:alpha val="43137"/>
                  </a:srgbClr>
                </a:outerShdw>
              </a:effectLst>
              <a:latin typeface="Sakkal Majalla" pitchFamily="2" charset="-78"/>
              <a:cs typeface="Sakkal Majalla" pitchFamily="2" charset="-78"/>
            </a:endParaRPr>
          </a:p>
          <a:p>
            <a:pPr marL="0" marR="0" lvl="0" indent="0" algn="justLow" defTabSz="914400" rtl="1" eaLnBrk="0" fontAlgn="base" latinLnBrk="0" hangingPunct="0">
              <a:lnSpc>
                <a:spcPct val="150000"/>
              </a:lnSpc>
              <a:spcBef>
                <a:spcPct val="0"/>
              </a:spcBef>
              <a:spcAft>
                <a:spcPct val="0"/>
              </a:spcAft>
              <a:buClrTx/>
              <a:buSzTx/>
              <a:buFontTx/>
              <a:buNone/>
              <a:tabLst/>
            </a:pPr>
            <a:r>
              <a:rPr kumimoji="0" lang="ar-SA" sz="2400" b="1" i="0" u="none" strike="noStrike" cap="none" normalizeH="0" baseline="0" dirty="0" smtClean="0">
                <a:ln>
                  <a:noFill/>
                </a:ln>
                <a:solidFill>
                  <a:schemeClr val="tx1"/>
                </a:solidFill>
                <a:effectLst>
                  <a:outerShdw blurRad="38100" dist="38100" dir="2700000" algn="tl">
                    <a:srgbClr val="000000">
                      <a:alpha val="43137"/>
                    </a:srgbClr>
                  </a:outerShdw>
                </a:effectLst>
                <a:latin typeface="Sakkal Majalla" pitchFamily="2" charset="-78"/>
                <a:ea typeface="Calibri" pitchFamily="34" charset="0"/>
                <a:cs typeface="Sakkal Majalla" pitchFamily="2" charset="-78"/>
              </a:rPr>
              <a:t>2- عندما يخطئ الطبيب أو أحد أفراد الفريق الطبي سواء الفني أو الممرض يجب أولا أن يبلغ رئيسه المباشر ويناقش معه بالتفصيل كيف حصل الخطأ وما هي الأسباب وهذا الأمر يجب أن يكون بسرية تامة وعاجلة في البداية .</a:t>
            </a:r>
            <a:endParaRPr kumimoji="0" lang="en-US" sz="2400" b="1" i="0" u="none" strike="noStrike" cap="none" normalizeH="0" baseline="0" dirty="0" smtClean="0">
              <a:ln>
                <a:noFill/>
              </a:ln>
              <a:solidFill>
                <a:schemeClr val="tx1"/>
              </a:solidFill>
              <a:effectLst>
                <a:outerShdw blurRad="38100" dist="38100" dir="2700000" algn="tl">
                  <a:srgbClr val="000000">
                    <a:alpha val="43137"/>
                  </a:srgbClr>
                </a:outerShdw>
              </a:effectLst>
              <a:latin typeface="Sakkal Majalla" pitchFamily="2" charset="-78"/>
              <a:cs typeface="Sakkal Majalla" pitchFamily="2" charset="-78"/>
            </a:endParaRPr>
          </a:p>
          <a:p>
            <a:pPr marL="0" marR="0" lvl="0" indent="0" algn="justLow" defTabSz="914400" rtl="1" eaLnBrk="0" fontAlgn="base" latinLnBrk="0" hangingPunct="0">
              <a:lnSpc>
                <a:spcPct val="150000"/>
              </a:lnSpc>
              <a:spcBef>
                <a:spcPct val="0"/>
              </a:spcBef>
              <a:spcAft>
                <a:spcPct val="0"/>
              </a:spcAft>
              <a:buClrTx/>
              <a:buSzTx/>
              <a:buFontTx/>
              <a:buNone/>
              <a:tabLst/>
            </a:pPr>
            <a:r>
              <a:rPr kumimoji="0" lang="ar-SA" sz="2400" b="1" i="0" u="none" strike="noStrike" cap="none" normalizeH="0" baseline="0" dirty="0" smtClean="0">
                <a:ln>
                  <a:noFill/>
                </a:ln>
                <a:solidFill>
                  <a:schemeClr val="tx1"/>
                </a:solidFill>
                <a:effectLst>
                  <a:outerShdw blurRad="38100" dist="38100" dir="2700000" algn="tl">
                    <a:srgbClr val="000000">
                      <a:alpha val="43137"/>
                    </a:srgbClr>
                  </a:outerShdw>
                </a:effectLst>
                <a:latin typeface="Sakkal Majalla" pitchFamily="2" charset="-78"/>
                <a:ea typeface="Calibri" pitchFamily="34" charset="0"/>
                <a:cs typeface="Sakkal Majalla" pitchFamily="2" charset="-78"/>
              </a:rPr>
              <a:t>3- على الرئيس المباشر للطبيب أو الكادر الطبي أن يبلغ المدير الطبي أو إدارة المستشفى عاجلا بجميع التفاصيل ومن ثم تشكل لجنة مصغرة للبحث ومناقشة الموضوع ( الخطأ لطبي) عاجلا وحسب الحالة الطبية للمريض.</a:t>
            </a:r>
            <a:endParaRPr kumimoji="0" lang="ar-SA" sz="2400" b="1" i="0" u="none" strike="noStrike" cap="none" normalizeH="0" baseline="0" dirty="0" smtClean="0">
              <a:ln>
                <a:noFill/>
              </a:ln>
              <a:solidFill>
                <a:schemeClr val="tx1"/>
              </a:solidFill>
              <a:effectLst>
                <a:outerShdw blurRad="38100" dist="38100" dir="2700000" algn="tl">
                  <a:srgbClr val="000000">
                    <a:alpha val="43137"/>
                  </a:srgbClr>
                </a:outerShdw>
              </a:effectLst>
              <a:latin typeface="Sakkal Majalla" pitchFamily="2" charset="-78"/>
              <a:cs typeface="Sakkal Majalla" pitchFamily="2" charset="-78"/>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1"/>
          <p:cNvSpPr>
            <a:spLocks noChangeArrowheads="1"/>
          </p:cNvSpPr>
          <p:nvPr/>
        </p:nvSpPr>
        <p:spPr bwMode="auto">
          <a:xfrm>
            <a:off x="304800" y="356220"/>
            <a:ext cx="8839200" cy="657798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justLow" rtl="1" eaLnBrk="0" fontAlgn="base" hangingPunct="0">
              <a:lnSpc>
                <a:spcPct val="150000"/>
              </a:lnSpc>
              <a:spcBef>
                <a:spcPct val="0"/>
              </a:spcBef>
              <a:spcAft>
                <a:spcPct val="0"/>
              </a:spcAft>
            </a:pPr>
            <a:r>
              <a:rPr kumimoji="0" lang="ar-SA" sz="2800" b="1" i="0" u="none" strike="noStrike" cap="none" normalizeH="0" baseline="0" dirty="0" smtClean="0">
                <a:ln>
                  <a:noFill/>
                </a:ln>
                <a:solidFill>
                  <a:schemeClr val="tx1"/>
                </a:solidFill>
                <a:effectLst>
                  <a:outerShdw blurRad="38100" dist="38100" dir="2700000" algn="tl">
                    <a:srgbClr val="000000">
                      <a:alpha val="43137"/>
                    </a:srgbClr>
                  </a:outerShdw>
                </a:effectLst>
                <a:latin typeface="Sakkal Majalla" pitchFamily="2" charset="-78"/>
                <a:ea typeface="Calibri" pitchFamily="34" charset="0"/>
                <a:cs typeface="Sakkal Majalla" pitchFamily="2" charset="-78"/>
              </a:rPr>
              <a:t>4- بعد مناقشة الموضوع ( الخطأ الطبي) من قبل الفريق الطبي يجب على الطبيب أو من ينوبه أن يبلغ المريض أو المكلف به عن الخطأ الطبي وأن يكون التبليغ بكل صدق وأمانة وسهولة وتعاطف من قبل الطبيب والفريق الطبي مع الاعتذار للمريض ومساعدته ما أمكن ذلك . </a:t>
            </a:r>
            <a:endParaRPr kumimoji="0" lang="en-US" sz="2800" b="1" i="0" u="none" strike="noStrike" cap="none" normalizeH="0" baseline="0" dirty="0" smtClean="0">
              <a:ln>
                <a:noFill/>
              </a:ln>
              <a:solidFill>
                <a:schemeClr val="tx1"/>
              </a:solidFill>
              <a:effectLst>
                <a:outerShdw blurRad="38100" dist="38100" dir="2700000" algn="tl">
                  <a:srgbClr val="000000">
                    <a:alpha val="43137"/>
                  </a:srgbClr>
                </a:outerShdw>
              </a:effectLst>
              <a:latin typeface="Sakkal Majalla" pitchFamily="2" charset="-78"/>
              <a:cs typeface="Sakkal Majalla" pitchFamily="2" charset="-78"/>
            </a:endParaRPr>
          </a:p>
          <a:p>
            <a:pPr lvl="0" algn="justLow" rtl="1" eaLnBrk="0" fontAlgn="base" hangingPunct="0">
              <a:lnSpc>
                <a:spcPct val="150000"/>
              </a:lnSpc>
              <a:spcBef>
                <a:spcPct val="0"/>
              </a:spcBef>
              <a:spcAft>
                <a:spcPct val="0"/>
              </a:spcAft>
            </a:pPr>
            <a:r>
              <a:rPr kumimoji="0" lang="ar-SA" sz="2800" b="1" i="0" u="none" strike="noStrike" cap="none" normalizeH="0" baseline="0" dirty="0" smtClean="0">
                <a:ln>
                  <a:noFill/>
                </a:ln>
                <a:solidFill>
                  <a:schemeClr val="tx1"/>
                </a:solidFill>
                <a:effectLst>
                  <a:outerShdw blurRad="38100" dist="38100" dir="2700000" algn="tl">
                    <a:srgbClr val="000000">
                      <a:alpha val="43137"/>
                    </a:srgbClr>
                  </a:outerShdw>
                </a:effectLst>
                <a:latin typeface="Sakkal Majalla" pitchFamily="2" charset="-78"/>
                <a:ea typeface="Calibri" pitchFamily="34" charset="0"/>
                <a:cs typeface="Sakkal Majalla" pitchFamily="2" charset="-78"/>
              </a:rPr>
              <a:t>5-  يجب دعم المريض وأسرته طبياً ونفسياً أثناء وبعد تبليغ المريض عن الخطأ الطبي الذي وقع له.</a:t>
            </a:r>
            <a:endParaRPr kumimoji="0" lang="ar-EG" sz="2800" b="1" i="0" u="none" strike="noStrike" cap="none" normalizeH="0" baseline="0" dirty="0" smtClean="0">
              <a:ln>
                <a:noFill/>
              </a:ln>
              <a:solidFill>
                <a:schemeClr val="tx1"/>
              </a:solidFill>
              <a:effectLst>
                <a:outerShdw blurRad="38100" dist="38100" dir="2700000" algn="tl">
                  <a:srgbClr val="000000">
                    <a:alpha val="43137"/>
                  </a:srgbClr>
                </a:outerShdw>
              </a:effectLst>
              <a:latin typeface="Sakkal Majalla" pitchFamily="2" charset="-78"/>
              <a:ea typeface="Calibri" pitchFamily="34" charset="0"/>
              <a:cs typeface="Sakkal Majalla" pitchFamily="2" charset="-78"/>
            </a:endParaRPr>
          </a:p>
          <a:p>
            <a:pPr marL="0" marR="0" lvl="0" indent="0" algn="justLow" defTabSz="914400" rtl="1" eaLnBrk="1" fontAlgn="base" latinLnBrk="0" hangingPunct="1">
              <a:lnSpc>
                <a:spcPct val="150000"/>
              </a:lnSpc>
              <a:spcBef>
                <a:spcPct val="0"/>
              </a:spcBef>
              <a:spcAft>
                <a:spcPct val="0"/>
              </a:spcAft>
              <a:buClrTx/>
              <a:buSzTx/>
              <a:buFontTx/>
              <a:buNone/>
              <a:tabLst/>
            </a:pPr>
            <a:r>
              <a:rPr kumimoji="0" lang="ar-SA" sz="2800" b="1" i="0" u="none" strike="noStrike" cap="none" normalizeH="0" baseline="0" dirty="0" smtClean="0">
                <a:ln>
                  <a:noFill/>
                </a:ln>
                <a:solidFill>
                  <a:schemeClr val="tx1"/>
                </a:solidFill>
                <a:effectLst>
                  <a:outerShdw blurRad="38100" dist="38100" dir="2700000" algn="tl">
                    <a:srgbClr val="000000">
                      <a:alpha val="43137"/>
                    </a:srgbClr>
                  </a:outerShdw>
                </a:effectLst>
                <a:latin typeface="Sakkal Majalla" pitchFamily="2" charset="-78"/>
                <a:ea typeface="Calibri" pitchFamily="34" charset="0"/>
                <a:cs typeface="Sakkal Majalla" pitchFamily="2" charset="-78"/>
              </a:rPr>
              <a:t>وأخيرا لا بد لرئيس الفريق الطبي أن يوجد الموازنة عند وصول الشكوى ولا بد عليه أن يتحلى بالأمانة والصدق ويراعي حقوق المرضى وأن يراعي حقوق الأطباء والفريق الطبي في حالة أن الشكوى بسيطة ولا تتطلب إيصالها إلى الجهات العليا وذلك حفظا على سمعة الطبيب أو الفني أو الممرضة وسمعة المنشأة . </a:t>
            </a:r>
            <a:endParaRPr kumimoji="0" lang="ar-SA" sz="2800" b="1" i="0" u="none" strike="noStrike" cap="none" normalizeH="0" baseline="0" dirty="0" smtClean="0">
              <a:ln>
                <a:noFill/>
              </a:ln>
              <a:solidFill>
                <a:schemeClr val="tx1"/>
              </a:solidFill>
              <a:effectLst>
                <a:outerShdw blurRad="38100" dist="38100" dir="2700000" algn="tl">
                  <a:srgbClr val="000000">
                    <a:alpha val="43137"/>
                  </a:srgbClr>
                </a:outerShdw>
              </a:effectLst>
              <a:latin typeface="Sakkal Majalla" pitchFamily="2" charset="-78"/>
              <a:cs typeface="Sakkal Majalla" pitchFamily="2" charset="-78"/>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a:xfrm>
            <a:off x="457200" y="304800"/>
            <a:ext cx="8229600" cy="990600"/>
          </a:xfrm>
        </p:spPr>
        <p:txBody>
          <a:bodyPr/>
          <a:lstStyle/>
          <a:p>
            <a:r>
              <a:rPr lang="en-US" b="1" u="sng" dirty="0" smtClean="0">
                <a:effectLst>
                  <a:outerShdw blurRad="38100" dist="38100" dir="2700000" algn="tl">
                    <a:srgbClr val="000000">
                      <a:alpha val="43137"/>
                    </a:srgbClr>
                  </a:outerShdw>
                </a:effectLst>
              </a:rPr>
              <a:t>After an Error Occurs</a:t>
            </a:r>
          </a:p>
        </p:txBody>
      </p:sp>
      <p:sp>
        <p:nvSpPr>
          <p:cNvPr id="7171" name="Content Placeholder 2"/>
          <p:cNvSpPr>
            <a:spLocks noGrp="1"/>
          </p:cNvSpPr>
          <p:nvPr>
            <p:ph idx="1"/>
          </p:nvPr>
        </p:nvSpPr>
        <p:spPr>
          <a:xfrm>
            <a:off x="152400" y="1447800"/>
            <a:ext cx="8534400" cy="5257800"/>
          </a:xfrm>
        </p:spPr>
        <p:txBody>
          <a:bodyPr>
            <a:normAutofit fontScale="77500" lnSpcReduction="20000"/>
          </a:bodyPr>
          <a:lstStyle/>
          <a:p>
            <a:pPr>
              <a:lnSpc>
                <a:spcPct val="160000"/>
              </a:lnSpc>
            </a:pPr>
            <a:r>
              <a:rPr lang="en-US" sz="2800" dirty="0" smtClean="0"/>
              <a:t>Patient faces a lack of productivity, loss of quality of life, depression, </a:t>
            </a:r>
            <a:r>
              <a:rPr lang="en-US" sz="2800" dirty="0" err="1" smtClean="0"/>
              <a:t>traumatization</a:t>
            </a:r>
            <a:r>
              <a:rPr lang="en-US" sz="2800" dirty="0" smtClean="0"/>
              <a:t> and may increase their fear of an error in the future.</a:t>
            </a:r>
          </a:p>
          <a:p>
            <a:pPr>
              <a:lnSpc>
                <a:spcPct val="160000"/>
              </a:lnSpc>
            </a:pPr>
            <a:r>
              <a:rPr lang="en-US" sz="2800" u="sng" dirty="0" smtClean="0"/>
              <a:t>What about the health care provider</a:t>
            </a:r>
            <a:r>
              <a:rPr lang="en-US" sz="2800" dirty="0" smtClean="0"/>
              <a:t>?</a:t>
            </a:r>
          </a:p>
          <a:p>
            <a:pPr lvl="1">
              <a:lnSpc>
                <a:spcPct val="160000"/>
              </a:lnSpc>
            </a:pPr>
            <a:r>
              <a:rPr lang="en-US" sz="2400" dirty="0" smtClean="0"/>
              <a:t>Physicians felt upset and guilty about harming the patient, disappointed about failing to practice medicine to their own high standards, fearful about a possible lawsuit and anxious about the error’s repercussions regarding their reputation (Gallagher et al., 2003).</a:t>
            </a:r>
          </a:p>
          <a:p>
            <a:pPr lvl="1">
              <a:lnSpc>
                <a:spcPct val="160000"/>
              </a:lnSpc>
            </a:pPr>
            <a:r>
              <a:rPr lang="en-US" sz="2400" dirty="0" smtClean="0"/>
              <a:t>Physicians struggle with forgiving themselves for what happened and some turned to a trusted colleague, significant other or the affected patient to seek forgiveness through disclosure (Gallagher et al., 2003).</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152400" y="152400"/>
            <a:ext cx="8534400" cy="838200"/>
          </a:xfrm>
        </p:spPr>
        <p:txBody>
          <a:bodyPr/>
          <a:lstStyle/>
          <a:p>
            <a:r>
              <a:rPr lang="en-US" b="1" u="sng" dirty="0" smtClean="0">
                <a:effectLst>
                  <a:outerShdw blurRad="38100" dist="38100" dir="2700000" algn="tl">
                    <a:srgbClr val="000000">
                      <a:alpha val="43137"/>
                    </a:srgbClr>
                  </a:outerShdw>
                </a:effectLst>
              </a:rPr>
              <a:t>Disclosure of an Error</a:t>
            </a:r>
          </a:p>
        </p:txBody>
      </p:sp>
      <p:sp>
        <p:nvSpPr>
          <p:cNvPr id="8195" name="Content Placeholder 2"/>
          <p:cNvSpPr>
            <a:spLocks noGrp="1"/>
          </p:cNvSpPr>
          <p:nvPr>
            <p:ph idx="1"/>
          </p:nvPr>
        </p:nvSpPr>
        <p:spPr>
          <a:xfrm>
            <a:off x="152400" y="1143000"/>
            <a:ext cx="8610600" cy="5486400"/>
          </a:xfrm>
        </p:spPr>
        <p:txBody>
          <a:bodyPr>
            <a:normAutofit fontScale="92500" lnSpcReduction="10000"/>
          </a:bodyPr>
          <a:lstStyle/>
          <a:p>
            <a:pPr>
              <a:lnSpc>
                <a:spcPct val="150000"/>
              </a:lnSpc>
            </a:pPr>
            <a:r>
              <a:rPr lang="en-US" sz="2800" dirty="0" smtClean="0"/>
              <a:t>“In aviation it is not merely the pilot who is responsible for the outcomes of a flight; it is the pilot, the air traffic controllers, the maintenance crew, the stewards, and the ground staff-in other words, the aviation system. Thus, neither the last person to touch the controls nor the last person to touch the patient is fully and solely responsible for the outcome, good or bad” (Liang, 2002).</a:t>
            </a:r>
          </a:p>
          <a:p>
            <a:pPr>
              <a:lnSpc>
                <a:spcPct val="150000"/>
              </a:lnSpc>
            </a:pPr>
            <a:r>
              <a:rPr lang="en-US" sz="2800" dirty="0" smtClean="0"/>
              <a:t>Blame for a medical error can not be placed on one person</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Content Placeholder 2"/>
          <p:cNvSpPr>
            <a:spLocks noGrp="1"/>
          </p:cNvSpPr>
          <p:nvPr>
            <p:ph idx="1"/>
          </p:nvPr>
        </p:nvSpPr>
        <p:spPr>
          <a:xfrm>
            <a:off x="304800" y="838200"/>
            <a:ext cx="8534400" cy="6019800"/>
          </a:xfrm>
        </p:spPr>
        <p:txBody>
          <a:bodyPr>
            <a:normAutofit fontScale="85000" lnSpcReduction="10000"/>
          </a:bodyPr>
          <a:lstStyle/>
          <a:p>
            <a:pPr>
              <a:lnSpc>
                <a:spcPct val="150000"/>
              </a:lnSpc>
            </a:pPr>
            <a:r>
              <a:rPr lang="en-US" sz="2800" dirty="0" smtClean="0"/>
              <a:t>There is a broad definition of a medical error by both providers and patients, the process of disclosing an error is even more muddled.</a:t>
            </a:r>
            <a:endParaRPr lang="en-US" dirty="0" smtClean="0"/>
          </a:p>
          <a:p>
            <a:pPr>
              <a:lnSpc>
                <a:spcPct val="150000"/>
              </a:lnSpc>
            </a:pPr>
            <a:r>
              <a:rPr lang="en-US" sz="2800" dirty="0" smtClean="0"/>
              <a:t>Physicians say their worst fear about errors included lawsuits, loss of patient trust, the patient informing friends about their bad experience, loss of colleagues’ respect, and diminished self-confidence </a:t>
            </a:r>
            <a:r>
              <a:rPr lang="en-US" sz="2400" dirty="0" smtClean="0"/>
              <a:t>(Gallagher et al., 2003).</a:t>
            </a:r>
          </a:p>
          <a:p>
            <a:pPr>
              <a:lnSpc>
                <a:spcPct val="150000"/>
              </a:lnSpc>
            </a:pPr>
            <a:r>
              <a:rPr lang="en-US" sz="2800" dirty="0" smtClean="0"/>
              <a:t>Patients believed the error disclosure would improve their trust in their providers’ honesty and would reassure them that they were receiving complete information about their overall care </a:t>
            </a:r>
            <a:r>
              <a:rPr lang="en-US" sz="2400" dirty="0" smtClean="0"/>
              <a:t>(Gallagher et al., 2003).</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Content Placeholder 2"/>
          <p:cNvSpPr>
            <a:spLocks noGrp="1"/>
          </p:cNvSpPr>
          <p:nvPr>
            <p:ph idx="1"/>
          </p:nvPr>
        </p:nvSpPr>
        <p:spPr>
          <a:xfrm>
            <a:off x="228600" y="1143000"/>
            <a:ext cx="8534400" cy="4495800"/>
          </a:xfrm>
        </p:spPr>
        <p:txBody>
          <a:bodyPr>
            <a:normAutofit/>
          </a:bodyPr>
          <a:lstStyle/>
          <a:p>
            <a:pPr>
              <a:lnSpc>
                <a:spcPct val="150000"/>
              </a:lnSpc>
            </a:pPr>
            <a:r>
              <a:rPr lang="en-US" dirty="0" smtClean="0"/>
              <a:t>Physicians while striving to be truthful, were reluctant to provide patients with basic information concerning their error </a:t>
            </a:r>
            <a:r>
              <a:rPr lang="en-US" sz="2400" dirty="0" smtClean="0"/>
              <a:t>(Gallagher et al., 2003)</a:t>
            </a:r>
            <a:r>
              <a:rPr lang="en-US" dirty="0" smtClean="0"/>
              <a:t>.</a:t>
            </a:r>
          </a:p>
          <a:p>
            <a:pPr>
              <a:lnSpc>
                <a:spcPct val="150000"/>
              </a:lnSpc>
            </a:pPr>
            <a:r>
              <a:rPr lang="en-US" dirty="0" smtClean="0"/>
              <a:t>The fear of confession is appropriate concerning the shame and blame still pervasive within the healthcare system and could imply fault.</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p:cNvPicPr>
            <a:picLocks noChangeAspect="1" noChangeArrowheads="1"/>
          </p:cNvPicPr>
          <p:nvPr/>
        </p:nvPicPr>
        <p:blipFill>
          <a:blip r:embed="rId2" cstate="print"/>
          <a:srcRect l="9370" t="15625" r="27379"/>
          <a:stretch>
            <a:fillRect/>
          </a:stretch>
        </p:blipFill>
        <p:spPr bwMode="auto">
          <a:xfrm>
            <a:off x="304800" y="304800"/>
            <a:ext cx="8229600" cy="6172200"/>
          </a:xfrm>
          <a:prstGeom prst="rect">
            <a:avLst/>
          </a:prstGeom>
          <a:noFill/>
          <a:ln w="9525">
            <a:noFill/>
            <a:miter lim="800000"/>
            <a:headEnd/>
            <a:tailEnd/>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1828800"/>
            <a:ext cx="6705600" cy="1752600"/>
          </a:xfrm>
        </p:spPr>
        <p:txBody>
          <a:bodyPr>
            <a:noAutofit/>
          </a:bodyPr>
          <a:lstStyle/>
          <a:p>
            <a:pPr algn="ctr"/>
            <a:r>
              <a:rPr lang="en-US" sz="9600" b="1" dirty="0" smtClean="0">
                <a:effectLst>
                  <a:outerShdw blurRad="38100" dist="38100" dir="2700000" algn="tl">
                    <a:srgbClr val="000000">
                      <a:alpha val="43137"/>
                    </a:srgbClr>
                  </a:outerShdw>
                </a:effectLst>
              </a:rPr>
              <a:t>Thank you</a:t>
            </a:r>
            <a:endParaRPr lang="en-US" sz="9600" b="1" dirty="0">
              <a:effectLst>
                <a:outerShdw blurRad="38100" dist="38100" dir="2700000" algn="tl">
                  <a:srgbClr val="000000">
                    <a:alpha val="43137"/>
                  </a:srgbClr>
                </a:outerShdw>
              </a:effectLst>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373</TotalTime>
  <Words>1711</Words>
  <Application>Microsoft Office PowerPoint</Application>
  <PresentationFormat>On-screen Show (4:3)</PresentationFormat>
  <Paragraphs>82</Paragraphs>
  <Slides>31</Slides>
  <Notes>0</Notes>
  <HiddenSlides>0</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Flow</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After an Error Occurs</vt:lpstr>
      <vt:lpstr>Disclosure of an Error</vt:lpstr>
      <vt:lpstr>Slide 28</vt:lpstr>
      <vt:lpstr>Slide 29</vt:lpstr>
      <vt:lpstr>Slide 30</vt:lpstr>
      <vt:lpstr>Thank you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Radwan</dc:creator>
  <cp:lastModifiedBy>rania radwan</cp:lastModifiedBy>
  <cp:revision>13</cp:revision>
  <dcterms:created xsi:type="dcterms:W3CDTF">2018-12-26T12:43:11Z</dcterms:created>
  <dcterms:modified xsi:type="dcterms:W3CDTF">2020-11-14T07:27:24Z</dcterms:modified>
</cp:coreProperties>
</file>