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4" r:id="rId3"/>
    <p:sldId id="260" r:id="rId4"/>
    <p:sldId id="265" r:id="rId5"/>
    <p:sldId id="266" r:id="rId6"/>
    <p:sldId id="267" r:id="rId7"/>
    <p:sldId id="310" r:id="rId8"/>
    <p:sldId id="284" r:id="rId9"/>
    <p:sldId id="287" r:id="rId10"/>
    <p:sldId id="269" r:id="rId11"/>
    <p:sldId id="275" r:id="rId12"/>
    <p:sldId id="333" r:id="rId13"/>
    <p:sldId id="328" r:id="rId14"/>
    <p:sldId id="329" r:id="rId15"/>
    <p:sldId id="330" r:id="rId16"/>
    <p:sldId id="331" r:id="rId17"/>
    <p:sldId id="336" r:id="rId18"/>
    <p:sldId id="33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88" autoAdjust="0"/>
    <p:restoredTop sz="94660" autoAdjust="0"/>
  </p:normalViewPr>
  <p:slideViewPr>
    <p:cSldViewPr>
      <p:cViewPr varScale="1">
        <p:scale>
          <a:sx n="74" d="100"/>
          <a:sy n="74" d="100"/>
        </p:scale>
        <p:origin x="-39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44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11/21/2020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85800"/>
            <a:ext cx="8229600" cy="5321491"/>
          </a:xfrm>
        </p:spPr>
        <p:txBody>
          <a:bodyPr>
            <a:normAutofit/>
          </a:bodyPr>
          <a:lstStyle/>
          <a:p>
            <a:pPr algn="ctr">
              <a:buNone/>
            </a:pPr>
            <a:endParaRPr lang="en-US" sz="5400" b="1" dirty="0" smtClean="0">
              <a:solidFill>
                <a:srgbClr val="FF0000"/>
              </a:solidFill>
            </a:endParaRPr>
          </a:p>
          <a:p>
            <a:pPr algn="ctr">
              <a:buNone/>
            </a:pPr>
            <a:endParaRPr lang="en-US" sz="5400" b="1" dirty="0" smtClean="0">
              <a:solidFill>
                <a:srgbClr val="FF0000"/>
              </a:solidFill>
            </a:endParaRPr>
          </a:p>
        </p:txBody>
      </p:sp>
      <p:sp>
        <p:nvSpPr>
          <p:cNvPr id="4" name="Horizontal Scroll 3"/>
          <p:cNvSpPr/>
          <p:nvPr/>
        </p:nvSpPr>
        <p:spPr>
          <a:xfrm>
            <a:off x="533400" y="-533400"/>
            <a:ext cx="8382000" cy="4800600"/>
          </a:xfrm>
          <a:prstGeom prst="horizontalScroll">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buNone/>
            </a:pPr>
            <a:r>
              <a:rPr lang="en-US" sz="5400" b="1" dirty="0" smtClean="0">
                <a:solidFill>
                  <a:srgbClr val="FF0000"/>
                </a:solidFill>
                <a:latin typeface="Times New Roman" pitchFamily="18" charset="0"/>
                <a:cs typeface="Times New Roman" pitchFamily="18" charset="0"/>
              </a:rPr>
              <a:t>Laboratory Diagnosis of Viral Infections of CNS</a:t>
            </a:r>
            <a:endParaRPr lang="ar-EG" sz="5400" b="1" dirty="0">
              <a:solidFill>
                <a:srgbClr val="FF0000"/>
              </a:solidFill>
              <a:latin typeface="Times New Roman" pitchFamily="18" charset="0"/>
              <a:cs typeface="Times New Roman" pitchFamily="18" charset="0"/>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716628"/>
            <a:ext cx="91440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458200" cy="4711891"/>
          </a:xfrm>
        </p:spPr>
        <p:txBody>
          <a:bodyPr>
            <a:normAutofit/>
          </a:bodyPr>
          <a:lstStyle/>
          <a:p>
            <a:pPr algn="l">
              <a:buNone/>
            </a:pPr>
            <a:r>
              <a:rPr lang="en-US" sz="2800" dirty="0" smtClean="0">
                <a:latin typeface="Times New Roman" pitchFamily="18" charset="0"/>
                <a:cs typeface="Times New Roman" pitchFamily="18" charset="0"/>
              </a:rPr>
              <a:t>  </a:t>
            </a:r>
          </a:p>
          <a:p>
            <a:pPr algn="l">
              <a:buFont typeface="Wingdings" pitchFamily="2" charset="2"/>
              <a:buChar char="Ø"/>
            </a:pPr>
            <a:r>
              <a:rPr lang="en-US" sz="3600" dirty="0" smtClean="0">
                <a:latin typeface="Times New Roman" pitchFamily="18" charset="0"/>
                <a:cs typeface="Times New Roman" pitchFamily="18" charset="0"/>
              </a:rPr>
              <a:t>Understanding microscopic features and laboratory techniques for diagnosis of causative viral pathogens.</a:t>
            </a:r>
            <a:endParaRPr lang="ar-EG" sz="3600" dirty="0">
              <a:latin typeface="Times New Roman" pitchFamily="18" charset="0"/>
              <a:cs typeface="Times New Roman" pitchFamily="18" charset="0"/>
            </a:endParaRPr>
          </a:p>
        </p:txBody>
      </p:sp>
      <p:sp>
        <p:nvSpPr>
          <p:cNvPr id="3" name="Title 2"/>
          <p:cNvSpPr>
            <a:spLocks noGrp="1"/>
          </p:cNvSpPr>
          <p:nvPr>
            <p:ph type="title"/>
          </p:nvPr>
        </p:nvSpPr>
        <p:spPr/>
        <p:txBody>
          <a:bodyPr>
            <a:normAutofit/>
          </a:bodyPr>
          <a:lstStyle/>
          <a:p>
            <a:pPr algn="ctr"/>
            <a:r>
              <a:rPr lang="en-US" dirty="0" smtClean="0">
                <a:solidFill>
                  <a:srgbClr val="FF0000"/>
                </a:solidFill>
                <a:latin typeface="Aharoni" pitchFamily="2" charset="-79"/>
                <a:cs typeface="Aharoni" pitchFamily="2" charset="-79"/>
              </a:rPr>
              <a:t>Intended learning objectives</a:t>
            </a:r>
            <a:endParaRPr lang="ar-EG" dirty="0">
              <a:solidFill>
                <a:srgbClr val="FF0000"/>
              </a:solidFill>
              <a:latin typeface="Aharoni" pitchFamily="2" charset="-79"/>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endParaRPr lang="ar-EG" dirty="0"/>
          </a:p>
        </p:txBody>
      </p:sp>
      <p:pic>
        <p:nvPicPr>
          <p:cNvPr id="952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69611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457200"/>
            <a:ext cx="8229600" cy="960438"/>
          </a:xfrm>
          <a:prstGeom prst="rect">
            <a:avLst/>
          </a:prstGeom>
        </p:spPr>
        <p:txBody>
          <a:bodyPr/>
          <a:lstStyle/>
          <a:p>
            <a:pPr marL="0" marR="0" lvl="0" indent="0" algn="ctr" defTabSz="914400" rtl="0" eaLnBrk="1" fontAlgn="auto" latinLnBrk="0" hangingPunct="1">
              <a:lnSpc>
                <a:spcPts val="1800"/>
              </a:lnSpc>
              <a:spcBef>
                <a:spcPct val="0"/>
              </a:spcBef>
              <a:spcAft>
                <a:spcPts val="800"/>
              </a:spcAft>
              <a:buClrTx/>
              <a:buSzTx/>
              <a:buFontTx/>
              <a:buNone/>
              <a:tabLst/>
              <a:defRPr/>
            </a:pPr>
            <a:r>
              <a:rPr kumimoji="0" lang="en-US" sz="4400" b="1" i="0" u="none" strike="noStrike" kern="1200" cap="none" spc="0" normalizeH="0" baseline="0" noProof="0" dirty="0" smtClean="0">
                <a:ln>
                  <a:noFill/>
                </a:ln>
                <a:solidFill>
                  <a:srgbClr val="FF0000"/>
                </a:solidFill>
                <a:effectLst/>
                <a:uLnTx/>
                <a:uFillTx/>
                <a:latin typeface="Times New Roman"/>
                <a:ea typeface="SimSun"/>
                <a:cs typeface="+mj-cs"/>
              </a:rPr>
              <a:t>Meningitis</a:t>
            </a:r>
            <a:r>
              <a:rPr kumimoji="0" lang="en-US" sz="4400" b="0" i="0" u="none" strike="noStrike" kern="1200" cap="none" spc="0" normalizeH="0" baseline="0" noProof="0" dirty="0" smtClean="0">
                <a:ln>
                  <a:noFill/>
                </a:ln>
                <a:solidFill>
                  <a:schemeClr val="tx1"/>
                </a:solidFill>
                <a:effectLst/>
                <a:uLnTx/>
                <a:uFillTx/>
                <a:latin typeface="Times New Roman"/>
                <a:ea typeface="SimSun"/>
                <a:cs typeface="+mj-cs"/>
              </a:rPr>
              <a:t/>
            </a:r>
            <a:br>
              <a:rPr kumimoji="0" lang="en-US" sz="4400" b="0" i="0" u="none" strike="noStrike" kern="1200" cap="none" spc="0" normalizeH="0" baseline="0" noProof="0" dirty="0" smtClean="0">
                <a:ln>
                  <a:noFill/>
                </a:ln>
                <a:solidFill>
                  <a:schemeClr val="tx1"/>
                </a:solidFill>
                <a:effectLst/>
                <a:uLnTx/>
                <a:uFillTx/>
                <a:latin typeface="Times New Roman"/>
                <a:ea typeface="SimSun"/>
                <a:cs typeface="+mj-cs"/>
              </a:rPr>
            </a:br>
            <a:endParaRPr kumimoji="0" lang="ar-EG"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Rectangle 2"/>
          <p:cNvSpPr/>
          <p:nvPr/>
        </p:nvSpPr>
        <p:spPr>
          <a:xfrm>
            <a:off x="609600" y="914400"/>
            <a:ext cx="8229600" cy="8679299"/>
          </a:xfrm>
          <a:prstGeom prst="rect">
            <a:avLst/>
          </a:prstGeom>
        </p:spPr>
        <p:txBody>
          <a:bodyPr wrap="square">
            <a:spAutoFit/>
          </a:bodyPr>
          <a:lstStyle/>
          <a:p>
            <a:r>
              <a:rPr lang="en-US" b="1" dirty="0" smtClean="0">
                <a:solidFill>
                  <a:srgbClr val="00B0F0"/>
                </a:solidFill>
              </a:rPr>
              <a:t> </a:t>
            </a:r>
          </a:p>
          <a:p>
            <a:r>
              <a:rPr lang="en-US" sz="3200" b="1" dirty="0" smtClean="0">
                <a:solidFill>
                  <a:srgbClr val="00B0F0"/>
                </a:solidFill>
              </a:rPr>
              <a:t>Causes of viral meningitis (aseptic meningitis):</a:t>
            </a:r>
          </a:p>
          <a:p>
            <a:endParaRPr lang="en-US" sz="3200" dirty="0" smtClean="0">
              <a:solidFill>
                <a:srgbClr val="00B0F0"/>
              </a:solidFill>
            </a:endParaRPr>
          </a:p>
          <a:p>
            <a:pPr>
              <a:buFont typeface="Wingdings" pitchFamily="2" charset="2"/>
              <a:buChar char="§"/>
            </a:pPr>
            <a:r>
              <a:rPr lang="en-US" sz="3200" dirty="0" smtClean="0"/>
              <a:t> </a:t>
            </a:r>
            <a:r>
              <a:rPr lang="en-US" sz="3200" dirty="0" err="1" smtClean="0"/>
              <a:t>Enteroviruses</a:t>
            </a:r>
            <a:r>
              <a:rPr lang="en-US" sz="3200" dirty="0" smtClean="0"/>
              <a:t> i.e. </a:t>
            </a:r>
            <a:r>
              <a:rPr lang="en-US" sz="3200" i="1" dirty="0" err="1" smtClean="0"/>
              <a:t>coxsackie</a:t>
            </a:r>
            <a:r>
              <a:rPr lang="en-US" sz="3200" i="1" dirty="0" smtClean="0"/>
              <a:t> virus, echo virus, poliovirus and mumps virus</a:t>
            </a:r>
            <a:r>
              <a:rPr lang="en-US" sz="3200" dirty="0" smtClean="0"/>
              <a:t> are the main viral causes.</a:t>
            </a:r>
          </a:p>
          <a:p>
            <a:r>
              <a:rPr lang="en-US" sz="3200" dirty="0" smtClean="0"/>
              <a:t> </a:t>
            </a:r>
          </a:p>
          <a:p>
            <a:pPr>
              <a:buFont typeface="Wingdings" pitchFamily="2" charset="2"/>
              <a:buChar char="§"/>
            </a:pPr>
            <a:r>
              <a:rPr lang="en-US" sz="3200" i="1" dirty="0" smtClean="0"/>
              <a:t> </a:t>
            </a:r>
            <a:r>
              <a:rPr lang="en-US" sz="3200" i="1" dirty="0" err="1" smtClean="0"/>
              <a:t>Arboviruses</a:t>
            </a:r>
            <a:r>
              <a:rPr lang="en-US" sz="3200" i="1" dirty="0" smtClean="0"/>
              <a:t>, </a:t>
            </a:r>
            <a:r>
              <a:rPr lang="en-US" sz="3200" i="1" dirty="0" err="1" smtClean="0"/>
              <a:t>herpesviruses</a:t>
            </a:r>
            <a:r>
              <a:rPr lang="en-US" sz="3200" i="1" dirty="0" smtClean="0"/>
              <a:t>, rubella, CMV, rabies</a:t>
            </a:r>
            <a:r>
              <a:rPr lang="en-US" sz="3200" dirty="0" smtClean="0"/>
              <a:t> and many other viral agents can cause meningitis and encephalitis.</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71800" y="152401"/>
            <a:ext cx="3581400" cy="769441"/>
          </a:xfrm>
          <a:prstGeom prst="rect">
            <a:avLst/>
          </a:prstGeom>
        </p:spPr>
        <p:txBody>
          <a:bodyPr wrap="square">
            <a:spAutoFit/>
          </a:bodyPr>
          <a:lstStyle/>
          <a:p>
            <a:pPr algn="ctr"/>
            <a:r>
              <a:rPr lang="en-US" sz="4400" b="1" dirty="0" smtClean="0">
                <a:solidFill>
                  <a:srgbClr val="FF0000"/>
                </a:solidFill>
              </a:rPr>
              <a:t>Encephalitis</a:t>
            </a:r>
            <a:endParaRPr lang="ar-EG" sz="4400" b="1" dirty="0">
              <a:solidFill>
                <a:srgbClr val="FF0000"/>
              </a:solidFill>
            </a:endParaRPr>
          </a:p>
        </p:txBody>
      </p:sp>
      <p:sp>
        <p:nvSpPr>
          <p:cNvPr id="3" name="Rectangle 2"/>
          <p:cNvSpPr/>
          <p:nvPr/>
        </p:nvSpPr>
        <p:spPr>
          <a:xfrm>
            <a:off x="228600" y="914400"/>
            <a:ext cx="8763000" cy="10679847"/>
          </a:xfrm>
          <a:prstGeom prst="rect">
            <a:avLst/>
          </a:prstGeom>
        </p:spPr>
        <p:txBody>
          <a:bodyPr wrap="square">
            <a:spAutoFit/>
          </a:bodyPr>
          <a:lstStyle/>
          <a:p>
            <a:r>
              <a:rPr lang="en-US" sz="3200" b="1" dirty="0" smtClean="0">
                <a:solidFill>
                  <a:srgbClr val="00B0F0"/>
                </a:solidFill>
              </a:rPr>
              <a:t>Causes of viral Encephalitis:</a:t>
            </a:r>
          </a:p>
          <a:p>
            <a:pPr>
              <a:buFont typeface="Wingdings" pitchFamily="2" charset="2"/>
              <a:buChar char="§"/>
            </a:pPr>
            <a:r>
              <a:rPr lang="en-US" sz="2800" dirty="0" smtClean="0">
                <a:cs typeface="+mj-cs"/>
              </a:rPr>
              <a:t> The most common identifiable cause of viral encephalitis is from Herpes simplex infection.</a:t>
            </a:r>
          </a:p>
          <a:p>
            <a:pPr>
              <a:buFont typeface="Wingdings" pitchFamily="2" charset="2"/>
              <a:buChar char="§"/>
            </a:pPr>
            <a:r>
              <a:rPr lang="en-US" sz="2800" dirty="0" smtClean="0">
                <a:cs typeface="+mj-cs"/>
              </a:rPr>
              <a:t> Other causes of acute viral encephalitis are rabies virus, poliovirus and measles virus.</a:t>
            </a:r>
          </a:p>
          <a:p>
            <a:pPr>
              <a:buFont typeface="Wingdings" pitchFamily="2" charset="2"/>
              <a:buChar char="§"/>
            </a:pPr>
            <a:r>
              <a:rPr lang="en-US" sz="2800" dirty="0" smtClean="0">
                <a:cs typeface="+mj-cs"/>
              </a:rPr>
              <a:t> Additional possible viral causes are:</a:t>
            </a:r>
          </a:p>
          <a:p>
            <a:pPr>
              <a:buFont typeface="Wingdings" pitchFamily="2" charset="2"/>
              <a:buChar char="ü"/>
            </a:pPr>
            <a:r>
              <a:rPr lang="en-US" sz="2800" dirty="0" err="1" smtClean="0">
                <a:cs typeface="+mj-cs"/>
              </a:rPr>
              <a:t>Arboviruses</a:t>
            </a:r>
            <a:r>
              <a:rPr lang="en-US" sz="2800" dirty="0" smtClean="0">
                <a:cs typeface="+mj-cs"/>
              </a:rPr>
              <a:t> </a:t>
            </a:r>
          </a:p>
          <a:p>
            <a:pPr marL="914400" lvl="1" indent="-457200">
              <a:buFont typeface="Wingdings" pitchFamily="2" charset="2"/>
              <a:buChar char="Ø"/>
            </a:pPr>
            <a:r>
              <a:rPr lang="en-US" sz="2800" dirty="0" err="1" smtClean="0">
                <a:cs typeface="+mj-cs"/>
              </a:rPr>
              <a:t>flavivirus</a:t>
            </a:r>
            <a:r>
              <a:rPr lang="en-US" sz="2800" dirty="0" smtClean="0">
                <a:cs typeface="+mj-cs"/>
              </a:rPr>
              <a:t> </a:t>
            </a:r>
            <a:r>
              <a:rPr lang="en-US" sz="2800" dirty="0" smtClean="0">
                <a:cs typeface="+mj-cs"/>
              </a:rPr>
              <a:t>(St. Louis encephalitis, West Nile virus),</a:t>
            </a:r>
            <a:r>
              <a:rPr lang="en-US" sz="2800" dirty="0" err="1" smtClean="0">
                <a:cs typeface="+mj-cs"/>
              </a:rPr>
              <a:t>Sindbis</a:t>
            </a:r>
            <a:r>
              <a:rPr lang="en-US" sz="2800" dirty="0" smtClean="0">
                <a:cs typeface="+mj-cs"/>
              </a:rPr>
              <a:t> virus, </a:t>
            </a:r>
          </a:p>
          <a:p>
            <a:pPr marL="914400" lvl="1" indent="-457200">
              <a:buFont typeface="Wingdings" pitchFamily="2" charset="2"/>
              <a:buChar char="Ø"/>
            </a:pPr>
            <a:r>
              <a:rPr lang="en-US" sz="2800" dirty="0" err="1" smtClean="0">
                <a:cs typeface="+mj-cs"/>
              </a:rPr>
              <a:t>Bunyavirus</a:t>
            </a:r>
            <a:r>
              <a:rPr lang="en-US" sz="2800" dirty="0" smtClean="0">
                <a:cs typeface="+mj-cs"/>
              </a:rPr>
              <a:t> (La Cross strain),</a:t>
            </a:r>
          </a:p>
          <a:p>
            <a:pPr marL="914400" lvl="1" indent="-457200">
              <a:buFont typeface="Wingdings" pitchFamily="2" charset="2"/>
              <a:buChar char="Ø"/>
            </a:pPr>
            <a:r>
              <a:rPr lang="en-US" sz="2800" dirty="0" err="1" smtClean="0">
                <a:cs typeface="+mj-cs"/>
              </a:rPr>
              <a:t>Arenavirus</a:t>
            </a:r>
            <a:r>
              <a:rPr lang="en-US" sz="2800" dirty="0" smtClean="0">
                <a:cs typeface="+mj-cs"/>
              </a:rPr>
              <a:t> (lymphocytic </a:t>
            </a:r>
            <a:r>
              <a:rPr lang="en-US" sz="2800" dirty="0" err="1" smtClean="0">
                <a:cs typeface="+mj-cs"/>
              </a:rPr>
              <a:t>choriomeningitis</a:t>
            </a:r>
            <a:r>
              <a:rPr lang="en-US" sz="2800" dirty="0" smtClean="0">
                <a:cs typeface="+mj-cs"/>
              </a:rPr>
              <a:t> virus), </a:t>
            </a:r>
            <a:r>
              <a:rPr lang="en-US" sz="2800" dirty="0" err="1" smtClean="0">
                <a:cs typeface="+mj-cs"/>
              </a:rPr>
              <a:t>reovirus</a:t>
            </a:r>
            <a:r>
              <a:rPr lang="en-US" sz="2800" dirty="0" smtClean="0">
                <a:cs typeface="+mj-cs"/>
              </a:rPr>
              <a:t>.</a:t>
            </a:r>
          </a:p>
          <a:p>
            <a:endParaRPr lang="en-US" sz="2800" dirty="0" smtClean="0">
              <a:cs typeface="+mj-cs"/>
            </a:endParaRPr>
          </a:p>
          <a:p>
            <a:endParaRPr lang="en-US" sz="3200" b="1" dirty="0" smtClean="0">
              <a:solidFill>
                <a:srgbClr val="00B0F0"/>
              </a:solidFill>
            </a:endParaRPr>
          </a:p>
          <a:p>
            <a:endParaRPr lang="en-US" sz="3200" b="1" dirty="0" smtClean="0">
              <a:solidFill>
                <a:srgbClr val="00B0F0"/>
              </a:solidFill>
            </a:endParaRPr>
          </a:p>
          <a:p>
            <a:endParaRPr lang="en-US" sz="3200" b="1" dirty="0" smtClean="0">
              <a:solidFill>
                <a:srgbClr val="00B0F0"/>
              </a:solidFill>
            </a:endParaRPr>
          </a:p>
          <a:p>
            <a:endParaRPr lang="en-US" sz="3200" b="1" dirty="0" smtClean="0">
              <a:solidFill>
                <a:srgbClr val="00B0F0"/>
              </a:solidFill>
            </a:endParaRPr>
          </a:p>
          <a:p>
            <a:endParaRPr lang="en-US" sz="3200" b="1" dirty="0" smtClean="0">
              <a:solidFill>
                <a:srgbClr val="00B0F0"/>
              </a:solidFill>
            </a:endParaRPr>
          </a:p>
          <a:p>
            <a:endParaRPr lang="en-US" sz="3200" b="1" dirty="0" smtClean="0">
              <a:solidFill>
                <a:srgbClr val="00B0F0"/>
              </a:solidFill>
            </a:endParaRPr>
          </a:p>
          <a:p>
            <a:endParaRPr lang="en-US" sz="3200" b="1" dirty="0" smtClean="0">
              <a:solidFill>
                <a:srgbClr val="00B0F0"/>
              </a:solidFill>
            </a:endParaRPr>
          </a:p>
          <a:p>
            <a:endParaRPr lang="en-US" sz="3200" b="1" dirty="0" smtClean="0">
              <a:solidFill>
                <a:srgbClr val="00B0F0"/>
              </a:solidFill>
            </a:endParaRPr>
          </a:p>
          <a:p>
            <a:endParaRPr lang="ar-EG" sz="3200" b="1" dirty="0" smtClean="0">
              <a:solidFill>
                <a:srgbClr val="00B0F0"/>
              </a:solidFill>
            </a:endParaRPr>
          </a:p>
          <a:p>
            <a:r>
              <a:rPr lang="en-US" sz="3200" b="1" dirty="0" smtClean="0">
                <a:solidFill>
                  <a:srgbClr val="00B0F0"/>
                </a:solidFill>
              </a:rPr>
              <a:t> </a:t>
            </a:r>
            <a:endParaRPr lang="ar-EG" sz="3200" dirty="0">
              <a:solidFill>
                <a:srgbClr val="00B0F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97346"/>
            <a:ext cx="8763000" cy="6247864"/>
          </a:xfrm>
          <a:prstGeom prst="rect">
            <a:avLst/>
          </a:prstGeom>
        </p:spPr>
        <p:txBody>
          <a:bodyPr wrap="square">
            <a:spAutoFit/>
          </a:bodyPr>
          <a:lstStyle/>
          <a:p>
            <a:pPr algn="ctr"/>
            <a:r>
              <a:rPr lang="en-US" sz="3600" b="1" dirty="0" smtClean="0">
                <a:solidFill>
                  <a:srgbClr val="FF0000"/>
                </a:solidFill>
              </a:rPr>
              <a:t>DIAGNOSIS OF VIRAL INFECTIONS</a:t>
            </a:r>
            <a:endParaRPr lang="en-US" sz="2800" dirty="0" smtClean="0"/>
          </a:p>
          <a:p>
            <a:r>
              <a:rPr lang="en-US" sz="2800" dirty="0" smtClean="0"/>
              <a:t>The laboratory procedures used in diagnosis of viral diseases include: </a:t>
            </a:r>
          </a:p>
          <a:p>
            <a:r>
              <a:rPr lang="en-US" sz="2800" dirty="0" smtClean="0">
                <a:solidFill>
                  <a:srgbClr val="FF0000"/>
                </a:solidFill>
              </a:rPr>
              <a:t>I. Direct methods by:</a:t>
            </a:r>
          </a:p>
          <a:p>
            <a:r>
              <a:rPr lang="en-US" sz="2800" dirty="0" smtClean="0"/>
              <a:t>A -Detection of viruses in clinical specimens.</a:t>
            </a:r>
          </a:p>
          <a:p>
            <a:r>
              <a:rPr lang="en-US" sz="2800" dirty="0" smtClean="0"/>
              <a:t>B -Detection of viral components in clinical specimens:</a:t>
            </a:r>
          </a:p>
          <a:p>
            <a:pPr lvl="1"/>
            <a:r>
              <a:rPr lang="en-US" sz="2800" dirty="0" smtClean="0"/>
              <a:t>1-viral proteins.                               2-viral nucleic acid.</a:t>
            </a:r>
          </a:p>
          <a:p>
            <a:r>
              <a:rPr lang="en-US" sz="2800" dirty="0" smtClean="0"/>
              <a:t>C -Detection of </a:t>
            </a:r>
            <a:r>
              <a:rPr lang="en-US" sz="2800" dirty="0" err="1" smtClean="0"/>
              <a:t>cytopathic</a:t>
            </a:r>
            <a:r>
              <a:rPr lang="en-US" sz="2800" dirty="0" smtClean="0"/>
              <a:t> effects in the cells of clinical specimens.</a:t>
            </a:r>
          </a:p>
          <a:p>
            <a:r>
              <a:rPr lang="en-US" sz="2800" dirty="0" smtClean="0"/>
              <a:t>D -Isolation of viruses.</a:t>
            </a:r>
          </a:p>
          <a:p>
            <a:endParaRPr lang="en-US" sz="2800" dirty="0" smtClean="0"/>
          </a:p>
          <a:p>
            <a:r>
              <a:rPr lang="en-US" sz="2800" dirty="0" smtClean="0">
                <a:solidFill>
                  <a:srgbClr val="FF0000"/>
                </a:solidFill>
              </a:rPr>
              <a:t>II. Indirect methods by:</a:t>
            </a:r>
          </a:p>
          <a:p>
            <a:r>
              <a:rPr lang="en-US" sz="2800" dirty="0" smtClean="0"/>
              <a:t>Serologic detection of antiviral antibodies.</a:t>
            </a:r>
          </a:p>
          <a:p>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solidFill>
                  <a:srgbClr val="FF0000"/>
                </a:solidFill>
              </a:rPr>
              <a:t/>
            </a:r>
            <a:br>
              <a:rPr lang="en-US" sz="4000" dirty="0" smtClean="0">
                <a:solidFill>
                  <a:srgbClr val="FF0000"/>
                </a:solidFill>
              </a:rPr>
            </a:br>
            <a:r>
              <a:rPr lang="en-US" sz="4000" dirty="0" smtClean="0">
                <a:solidFill>
                  <a:srgbClr val="FF0000"/>
                </a:solidFill>
              </a:rPr>
              <a:t>CSF</a:t>
            </a:r>
            <a:r>
              <a:rPr lang="en-US" sz="4000" b="1" dirty="0" smtClean="0">
                <a:solidFill>
                  <a:srgbClr val="FF0000"/>
                </a:solidFill>
              </a:rPr>
              <a:t> examination in case of viral meningitis</a:t>
            </a:r>
            <a:r>
              <a:rPr lang="en-US" sz="4000" b="1" i="1" dirty="0" smtClean="0">
                <a:solidFill>
                  <a:srgbClr val="FF0000"/>
                </a:solidFill>
              </a:rPr>
              <a:t> </a:t>
            </a:r>
            <a:r>
              <a:rPr lang="en-US" sz="6000" dirty="0"/>
              <a:t/>
            </a:r>
            <a:br>
              <a:rPr lang="en-US" sz="6000" dirty="0"/>
            </a:br>
            <a:endParaRPr lang="ar-EG" sz="6000" dirty="0"/>
          </a:p>
        </p:txBody>
      </p:sp>
      <p:sp>
        <p:nvSpPr>
          <p:cNvPr id="3" name="Content Placeholder 2"/>
          <p:cNvSpPr>
            <a:spLocks noGrp="1"/>
          </p:cNvSpPr>
          <p:nvPr>
            <p:ph idx="1"/>
          </p:nvPr>
        </p:nvSpPr>
        <p:spPr>
          <a:xfrm>
            <a:off x="152400" y="1066800"/>
            <a:ext cx="8763000" cy="5486400"/>
          </a:xfrm>
        </p:spPr>
        <p:txBody>
          <a:bodyPr>
            <a:noAutofit/>
          </a:bodyPr>
          <a:lstStyle/>
          <a:p>
            <a:pPr>
              <a:buNone/>
            </a:pPr>
            <a:r>
              <a:rPr lang="en-US" sz="2400" dirty="0" smtClean="0"/>
              <a:t>** CSF </a:t>
            </a:r>
            <a:r>
              <a:rPr lang="en-US" sz="2400" dirty="0"/>
              <a:t>is obtained by lumbar puncture under complete aseptic conditions in 2-3 sterile tubes. It should be immediately examined as follows:</a:t>
            </a:r>
          </a:p>
          <a:p>
            <a:pPr lvl="0"/>
            <a:r>
              <a:rPr lang="en-US" sz="2400" b="1" u="sng" dirty="0">
                <a:solidFill>
                  <a:schemeClr val="tx2">
                    <a:lumMod val="60000"/>
                    <a:lumOff val="40000"/>
                  </a:schemeClr>
                </a:solidFill>
              </a:rPr>
              <a:t>Physical examination:</a:t>
            </a:r>
            <a:r>
              <a:rPr lang="en-US" sz="2400" u="sng" dirty="0">
                <a:solidFill>
                  <a:schemeClr val="tx2">
                    <a:lumMod val="60000"/>
                    <a:lumOff val="40000"/>
                  </a:schemeClr>
                </a:solidFill>
              </a:rPr>
              <a:t> </a:t>
            </a:r>
            <a:r>
              <a:rPr lang="en-US" sz="2400" dirty="0" smtClean="0"/>
              <a:t>In </a:t>
            </a:r>
            <a:r>
              <a:rPr lang="en-US" sz="2400" dirty="0"/>
              <a:t>aseptic viral meningitis it is clear or slightly turbid due to small numbers of lymphocytes</a:t>
            </a:r>
            <a:r>
              <a:rPr lang="en-US" sz="2400" dirty="0" smtClean="0"/>
              <a:t>.</a:t>
            </a:r>
          </a:p>
          <a:p>
            <a:pPr lvl="0"/>
            <a:r>
              <a:rPr lang="en-US" sz="2400" dirty="0" smtClean="0"/>
              <a:t> </a:t>
            </a:r>
            <a:r>
              <a:rPr lang="en-US" sz="2400" b="1" u="sng" dirty="0" smtClean="0">
                <a:solidFill>
                  <a:schemeClr val="tx2">
                    <a:lumMod val="60000"/>
                    <a:lumOff val="40000"/>
                  </a:schemeClr>
                </a:solidFill>
              </a:rPr>
              <a:t>Chemical examination</a:t>
            </a:r>
            <a:r>
              <a:rPr lang="en-US" sz="2400" u="sng" dirty="0" smtClean="0">
                <a:solidFill>
                  <a:schemeClr val="tx2">
                    <a:lumMod val="60000"/>
                    <a:lumOff val="40000"/>
                  </a:schemeClr>
                </a:solidFill>
              </a:rPr>
              <a:t>: </a:t>
            </a:r>
            <a:r>
              <a:rPr lang="en-US" sz="2400" dirty="0" smtClean="0">
                <a:solidFill>
                  <a:prstClr val="black"/>
                </a:solidFill>
              </a:rPr>
              <a:t>for the level of proteins and glucose.</a:t>
            </a:r>
          </a:p>
          <a:p>
            <a:pPr lvl="0">
              <a:buNone/>
            </a:pPr>
            <a:r>
              <a:rPr lang="en-US" sz="2400" dirty="0" smtClean="0">
                <a:solidFill>
                  <a:prstClr val="black"/>
                </a:solidFill>
              </a:rPr>
              <a:t>In viral meningitis, proteins are slightly increased while the glucose is normal.</a:t>
            </a:r>
          </a:p>
          <a:p>
            <a:pPr lvl="0"/>
            <a:r>
              <a:rPr lang="en-US" sz="2400" b="1" u="sng" dirty="0" smtClean="0">
                <a:solidFill>
                  <a:schemeClr val="tx2">
                    <a:lumMod val="60000"/>
                    <a:lumOff val="40000"/>
                  </a:schemeClr>
                </a:solidFill>
              </a:rPr>
              <a:t>Cytological examination:  </a:t>
            </a:r>
            <a:r>
              <a:rPr lang="en-US" sz="2400" u="sng" dirty="0" smtClean="0">
                <a:solidFill>
                  <a:schemeClr val="tx2">
                    <a:lumMod val="60000"/>
                    <a:lumOff val="40000"/>
                  </a:schemeClr>
                </a:solidFill>
              </a:rPr>
              <a:t> </a:t>
            </a:r>
            <a:r>
              <a:rPr lang="en-US" sz="2400" dirty="0" smtClean="0">
                <a:solidFill>
                  <a:srgbClr val="FF0000"/>
                </a:solidFill>
              </a:rPr>
              <a:t>Normal cell count in CSF is 0-5/</a:t>
            </a:r>
            <a:r>
              <a:rPr lang="en-US" sz="2400" dirty="0" err="1" smtClean="0">
                <a:solidFill>
                  <a:srgbClr val="FF0000"/>
                </a:solidFill>
              </a:rPr>
              <a:t>cmm</a:t>
            </a:r>
            <a:r>
              <a:rPr lang="en-US" sz="2400" dirty="0" smtClean="0">
                <a:solidFill>
                  <a:srgbClr val="FF0000"/>
                </a:solidFill>
              </a:rPr>
              <a:t>.</a:t>
            </a:r>
          </a:p>
          <a:p>
            <a:pPr lvl="0">
              <a:buNone/>
            </a:pPr>
            <a:endParaRPr lang="en-US" sz="2400" dirty="0" smtClean="0"/>
          </a:p>
          <a:p>
            <a:pPr lvl="0">
              <a:buNone/>
            </a:pPr>
            <a:r>
              <a:rPr lang="en-US" sz="2400" dirty="0" smtClean="0"/>
              <a:t>In </a:t>
            </a:r>
            <a:r>
              <a:rPr lang="en-US" sz="2400" dirty="0" smtClean="0">
                <a:solidFill>
                  <a:prstClr val="black"/>
                </a:solidFill>
              </a:rPr>
              <a:t>viral meningitis the number of cells does not exceed 1000/</a:t>
            </a:r>
            <a:r>
              <a:rPr lang="en-US" sz="2400" dirty="0" err="1" smtClean="0">
                <a:solidFill>
                  <a:prstClr val="black"/>
                </a:solidFill>
              </a:rPr>
              <a:t>cmm</a:t>
            </a:r>
            <a:r>
              <a:rPr lang="en-US" sz="2400" dirty="0" smtClean="0">
                <a:solidFill>
                  <a:prstClr val="black"/>
                </a:solidFill>
              </a:rPr>
              <a:t> and are mainly lymphocytes.</a:t>
            </a:r>
            <a:endParaRPr lang="ar-EG" sz="2400" dirty="0" smtClean="0">
              <a:solidFill>
                <a:prstClr val="black"/>
              </a:solidFill>
            </a:endParaRPr>
          </a:p>
          <a:p>
            <a:pPr>
              <a:buNone/>
            </a:pPr>
            <a:r>
              <a:rPr lang="en-US" sz="2400" dirty="0" smtClean="0"/>
              <a:t> </a:t>
            </a:r>
            <a:endParaRPr lang="en-US" sz="2400" dirty="0"/>
          </a:p>
        </p:txBody>
      </p:sp>
    </p:spTree>
    <p:extLst>
      <p:ext uri="{BB962C8B-B14F-4D97-AF65-F5344CB8AC3E}">
        <p14:creationId xmlns:p14="http://schemas.microsoft.com/office/powerpoint/2010/main" val="26446945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0"/>
            <a:ext cx="8839200" cy="9479518"/>
          </a:xfrm>
          <a:prstGeom prst="rect">
            <a:avLst/>
          </a:prstGeom>
        </p:spPr>
        <p:txBody>
          <a:bodyPr wrap="square">
            <a:spAutoFit/>
          </a:bodyPr>
          <a:lstStyle/>
          <a:p>
            <a:pPr algn="ctr"/>
            <a:endParaRPr lang="en-US" sz="2800" b="1" dirty="0" smtClean="0">
              <a:solidFill>
                <a:srgbClr val="FF0000"/>
              </a:solidFill>
            </a:endParaRPr>
          </a:p>
          <a:p>
            <a:pPr algn="ctr"/>
            <a:r>
              <a:rPr lang="en-US" sz="2800" b="1" dirty="0" smtClean="0">
                <a:solidFill>
                  <a:srgbClr val="FF0000"/>
                </a:solidFill>
              </a:rPr>
              <a:t>HERPES SIMPLEX VIRUSES</a:t>
            </a:r>
            <a:endParaRPr lang="en-US" sz="2400" dirty="0" smtClean="0"/>
          </a:p>
          <a:p>
            <a:r>
              <a:rPr lang="en-US" sz="2400" dirty="0"/>
              <a:t>HSV multiplies locally in the mucous membrane or abraded skin causing cytolysis, necrosis, ballooning, </a:t>
            </a:r>
            <a:r>
              <a:rPr lang="en-US" sz="2400" dirty="0">
                <a:solidFill>
                  <a:schemeClr val="accent6">
                    <a:lumMod val="75000"/>
                  </a:schemeClr>
                </a:solidFill>
              </a:rPr>
              <a:t>multinucleated giant cell formation and </a:t>
            </a:r>
            <a:r>
              <a:rPr lang="en-US" sz="2400" dirty="0" err="1">
                <a:solidFill>
                  <a:schemeClr val="accent6">
                    <a:lumMod val="75000"/>
                  </a:schemeClr>
                </a:solidFill>
              </a:rPr>
              <a:t>intranuclear</a:t>
            </a:r>
            <a:r>
              <a:rPr lang="en-US" sz="2400" dirty="0">
                <a:solidFill>
                  <a:schemeClr val="accent6">
                    <a:lumMod val="75000"/>
                  </a:schemeClr>
                </a:solidFill>
              </a:rPr>
              <a:t> inclusion bodies </a:t>
            </a:r>
            <a:r>
              <a:rPr lang="en-US" sz="2400" dirty="0"/>
              <a:t>in infected cells. Cell fusion provides cell-to-cell spread of HSV, even in the presence of neutralizing antibodies.</a:t>
            </a:r>
          </a:p>
          <a:p>
            <a:r>
              <a:rPr lang="en-US" sz="2800" b="1" dirty="0">
                <a:solidFill>
                  <a:srgbClr val="FF0000"/>
                </a:solidFill>
              </a:rPr>
              <a:t>Diagnosis: </a:t>
            </a:r>
            <a:endParaRPr lang="en-US" sz="800" dirty="0"/>
          </a:p>
          <a:p>
            <a:r>
              <a:rPr lang="en-US" sz="2400" dirty="0"/>
              <a:t>1- </a:t>
            </a:r>
            <a:r>
              <a:rPr lang="en-US" sz="2400" dirty="0" err="1"/>
              <a:t>Tzanck</a:t>
            </a:r>
            <a:r>
              <a:rPr lang="en-US" sz="2400" dirty="0"/>
              <a:t> smear; in which scrapings </a:t>
            </a:r>
            <a:r>
              <a:rPr lang="en-US" sz="2400" dirty="0" smtClean="0"/>
              <a:t>from </a:t>
            </a:r>
            <a:r>
              <a:rPr lang="en-US" sz="2400" dirty="0"/>
              <a:t>the base of skin lesions are </a:t>
            </a:r>
            <a:endParaRPr lang="en-US" sz="2400" dirty="0" smtClean="0"/>
          </a:p>
          <a:p>
            <a:r>
              <a:rPr lang="en-US" sz="2400" dirty="0" smtClean="0"/>
              <a:t>stained </a:t>
            </a:r>
            <a:r>
              <a:rPr lang="en-US" sz="2400" dirty="0"/>
              <a:t>with </a:t>
            </a:r>
            <a:r>
              <a:rPr lang="en-US" sz="2400" dirty="0" err="1"/>
              <a:t>Giemsa</a:t>
            </a:r>
            <a:r>
              <a:rPr lang="en-US" sz="2400" dirty="0"/>
              <a:t>. The </a:t>
            </a:r>
            <a:r>
              <a:rPr lang="en-US" sz="2400" dirty="0" smtClean="0"/>
              <a:t>presence of </a:t>
            </a:r>
            <a:r>
              <a:rPr lang="en-US" sz="2400" dirty="0">
                <a:solidFill>
                  <a:srgbClr val="00B0F0"/>
                </a:solidFill>
              </a:rPr>
              <a:t>MULTINUCLEATED GIANT </a:t>
            </a:r>
            <a:r>
              <a:rPr lang="en-US" sz="2400" dirty="0" smtClean="0">
                <a:solidFill>
                  <a:srgbClr val="00B0F0"/>
                </a:solidFill>
              </a:rPr>
              <a:t>CELLS</a:t>
            </a:r>
          </a:p>
          <a:p>
            <a:r>
              <a:rPr lang="en-US" sz="2400" dirty="0" smtClean="0">
                <a:solidFill>
                  <a:srgbClr val="00B0F0"/>
                </a:solidFill>
              </a:rPr>
              <a:t> </a:t>
            </a:r>
            <a:r>
              <a:rPr lang="en-US" sz="2400" dirty="0"/>
              <a:t>suggests </a:t>
            </a:r>
            <a:r>
              <a:rPr lang="en-US" sz="2400" dirty="0" smtClean="0"/>
              <a:t>HSV infection.</a:t>
            </a:r>
            <a:endParaRPr lang="en-US" sz="2400" dirty="0"/>
          </a:p>
          <a:p>
            <a:pPr algn="just"/>
            <a:r>
              <a:rPr lang="en-US" sz="2800" dirty="0"/>
              <a:t>2- </a:t>
            </a:r>
            <a:r>
              <a:rPr lang="en-US" sz="2400" dirty="0"/>
              <a:t>Detection of viral antigens or viral DNA in vesicular fluid by</a:t>
            </a:r>
          </a:p>
          <a:p>
            <a:pPr algn="just"/>
            <a:r>
              <a:rPr lang="en-US" sz="2400" dirty="0" err="1"/>
              <a:t>immuno</a:t>
            </a:r>
            <a:r>
              <a:rPr lang="en-US" sz="2400" dirty="0"/>
              <a:t>-fluorescence or by DNA probes or PCR.</a:t>
            </a:r>
          </a:p>
          <a:p>
            <a:pPr algn="just"/>
            <a:r>
              <a:rPr lang="en-US" sz="2400" dirty="0"/>
              <a:t>3- A rapid diagnosis of encephalitis can be made by detecting HSV DNA in CSF by PCR.</a:t>
            </a:r>
          </a:p>
          <a:p>
            <a:endParaRPr lang="en-US" sz="2400" dirty="0" smtClean="0"/>
          </a:p>
          <a:p>
            <a:endParaRPr lang="en-US" sz="2400" dirty="0" smtClean="0"/>
          </a:p>
          <a:p>
            <a:endParaRPr lang="en-US" sz="2400"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ar-EG"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1"/>
            <a:ext cx="8915400" cy="1200329"/>
          </a:xfrm>
          <a:prstGeom prst="rect">
            <a:avLst/>
          </a:prstGeom>
        </p:spPr>
        <p:txBody>
          <a:bodyPr wrap="square">
            <a:spAutoFit/>
          </a:bodyPr>
          <a:lstStyle/>
          <a:p>
            <a:endParaRPr lang="en-US" dirty="0" smtClean="0"/>
          </a:p>
          <a:p>
            <a:endParaRPr lang="en-US" dirty="0" smtClean="0"/>
          </a:p>
          <a:p>
            <a:endParaRPr lang="en-US" dirty="0" smtClean="0"/>
          </a:p>
          <a:p>
            <a:endParaRPr lang="ar-EG" dirty="0"/>
          </a:p>
        </p:txBody>
      </p:sp>
      <p:sp>
        <p:nvSpPr>
          <p:cNvPr id="3" name="Rectangle 2"/>
          <p:cNvSpPr/>
          <p:nvPr/>
        </p:nvSpPr>
        <p:spPr>
          <a:xfrm>
            <a:off x="152400" y="58846"/>
            <a:ext cx="8763000" cy="2062103"/>
          </a:xfrm>
          <a:prstGeom prst="rect">
            <a:avLst/>
          </a:prstGeom>
        </p:spPr>
        <p:txBody>
          <a:bodyPr wrap="square">
            <a:spAutoFit/>
          </a:bodyPr>
          <a:lstStyle/>
          <a:p>
            <a:endParaRPr lang="en-US" sz="800" dirty="0" smtClean="0"/>
          </a:p>
          <a:p>
            <a:pPr algn="just"/>
            <a:r>
              <a:rPr lang="en-US" sz="2000" dirty="0" smtClean="0">
                <a:cs typeface="+mj-cs"/>
              </a:rPr>
              <a:t>5- Serologic diagnosis by detection of a rise in antibody </a:t>
            </a:r>
            <a:r>
              <a:rPr lang="en-US" sz="2000" dirty="0" err="1" smtClean="0">
                <a:cs typeface="+mj-cs"/>
              </a:rPr>
              <a:t>titre</a:t>
            </a:r>
            <a:r>
              <a:rPr lang="en-US" sz="2000" dirty="0" smtClean="0">
                <a:cs typeface="+mj-cs"/>
              </a:rPr>
              <a:t> may be useful in primary infection. Detection of </a:t>
            </a:r>
            <a:r>
              <a:rPr lang="en-US" sz="2000" dirty="0" err="1" smtClean="0">
                <a:cs typeface="+mj-cs"/>
              </a:rPr>
              <a:t>IgM</a:t>
            </a:r>
            <a:r>
              <a:rPr lang="en-US" sz="2000" dirty="0" smtClean="0">
                <a:cs typeface="+mj-cs"/>
              </a:rPr>
              <a:t> antibodies in the newborn sera indicates intra-uterine infection.</a:t>
            </a:r>
          </a:p>
          <a:p>
            <a:pPr algn="just"/>
            <a:r>
              <a:rPr lang="en-US" sz="2000" dirty="0"/>
              <a:t>4- Isolation of the virus from herpetic lesions. </a:t>
            </a:r>
            <a:r>
              <a:rPr lang="en-US" sz="2000" dirty="0" err="1"/>
              <a:t>Cytopathic</a:t>
            </a:r>
            <a:r>
              <a:rPr lang="en-US" sz="2000" dirty="0"/>
              <a:t> effect occurs in 1-3 days. Virus is identified by immunofluorescence or ELISA.</a:t>
            </a:r>
          </a:p>
          <a:p>
            <a:pPr algn="just"/>
            <a:endParaRPr lang="en-US" sz="2000" dirty="0">
              <a:cs typeface="+mj-cs"/>
            </a:endParaRPr>
          </a:p>
        </p:txBody>
      </p:sp>
      <p:sp>
        <p:nvSpPr>
          <p:cNvPr id="6" name="مستطيل 5"/>
          <p:cNvSpPr/>
          <p:nvPr/>
        </p:nvSpPr>
        <p:spPr>
          <a:xfrm>
            <a:off x="1487043" y="5818498"/>
            <a:ext cx="6398513" cy="830997"/>
          </a:xfrm>
          <a:prstGeom prst="rect">
            <a:avLst/>
          </a:prstGeom>
        </p:spPr>
        <p:txBody>
          <a:bodyPr wrap="square">
            <a:spAutoFit/>
          </a:bodyPr>
          <a:lstStyle/>
          <a:p>
            <a:pPr algn="ctr"/>
            <a:r>
              <a:rPr lang="en-US" sz="2400" dirty="0" err="1" smtClean="0">
                <a:solidFill>
                  <a:srgbClr val="00B050"/>
                </a:solidFill>
              </a:rPr>
              <a:t>Tzanck</a:t>
            </a:r>
            <a:r>
              <a:rPr lang="en-US" sz="2400" dirty="0" smtClean="0">
                <a:solidFill>
                  <a:srgbClr val="00B050"/>
                </a:solidFill>
              </a:rPr>
              <a:t> smear stained by </a:t>
            </a:r>
            <a:r>
              <a:rPr lang="en-US" sz="2400" dirty="0" err="1" smtClean="0">
                <a:solidFill>
                  <a:srgbClr val="00B050"/>
                </a:solidFill>
              </a:rPr>
              <a:t>Geimsa</a:t>
            </a:r>
            <a:r>
              <a:rPr lang="en-US" sz="2400" dirty="0" smtClean="0">
                <a:solidFill>
                  <a:srgbClr val="00B050"/>
                </a:solidFill>
              </a:rPr>
              <a:t> stain showing Multinucleated </a:t>
            </a:r>
            <a:r>
              <a:rPr lang="en-US" sz="2400" dirty="0">
                <a:solidFill>
                  <a:srgbClr val="00B050"/>
                </a:solidFill>
              </a:rPr>
              <a:t>giant cells</a:t>
            </a:r>
            <a:endParaRPr lang="ar-EG" sz="2400" dirty="0">
              <a:solidFill>
                <a:srgbClr val="00B050"/>
              </a:solidFill>
            </a:endParaRPr>
          </a:p>
        </p:txBody>
      </p:sp>
      <p:pic>
        <p:nvPicPr>
          <p:cNvPr id="1026" name="Picture 2" descr="C:\Users\mm\AppData\Local\Temp\WPDNSE\{00000008-0001-0001-0000-000000000000}\IndianJDermatol_2011_56_1_110_77572_f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8172" y="1752600"/>
            <a:ext cx="4791456" cy="41052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8534400" cy="6309420"/>
          </a:xfrm>
          <a:prstGeom prst="rect">
            <a:avLst/>
          </a:prstGeom>
        </p:spPr>
        <p:txBody>
          <a:bodyPr wrap="square">
            <a:spAutoFit/>
          </a:bodyPr>
          <a:lstStyle/>
          <a:p>
            <a:pPr algn="ctr"/>
            <a:r>
              <a:rPr lang="en-US" sz="2800" b="1" dirty="0" smtClean="0">
                <a:solidFill>
                  <a:srgbClr val="FF0000"/>
                </a:solidFill>
              </a:rPr>
              <a:t>RABIES VIRUS</a:t>
            </a:r>
            <a:endParaRPr lang="en-US" sz="2400" dirty="0" smtClean="0"/>
          </a:p>
          <a:p>
            <a:r>
              <a:rPr lang="en-US" sz="2000" dirty="0" smtClean="0">
                <a:cs typeface="+mj-cs"/>
              </a:rPr>
              <a:t>The virus is a </a:t>
            </a:r>
            <a:r>
              <a:rPr lang="en-US" sz="2000" dirty="0" err="1" smtClean="0">
                <a:cs typeface="+mj-cs"/>
              </a:rPr>
              <a:t>rhabdovirus</a:t>
            </a:r>
            <a:r>
              <a:rPr lang="en-US" sz="2000" dirty="0" smtClean="0">
                <a:cs typeface="+mj-cs"/>
              </a:rPr>
              <a:t> 75x180 nm It is a bullet shaped enveloped, single stranded (negative sense) RNA virus and contains an RNA polymerase. </a:t>
            </a:r>
          </a:p>
          <a:p>
            <a:r>
              <a:rPr lang="en-US" sz="2000" dirty="0">
                <a:cs typeface="+mj-cs"/>
              </a:rPr>
              <a:t>The virus is transmitted to man from the bite of a rabid animal</a:t>
            </a:r>
            <a:r>
              <a:rPr lang="en-US" sz="2000" dirty="0" smtClean="0">
                <a:cs typeface="+mj-cs"/>
              </a:rPr>
              <a:t>.</a:t>
            </a:r>
          </a:p>
          <a:p>
            <a:r>
              <a:rPr lang="en-US" sz="2400" b="1" dirty="0">
                <a:solidFill>
                  <a:srgbClr val="0070C0"/>
                </a:solidFill>
                <a:cs typeface="+mj-cs"/>
              </a:rPr>
              <a:t>Diagnosis</a:t>
            </a:r>
          </a:p>
          <a:p>
            <a:r>
              <a:rPr lang="en-US" sz="2000" b="1" u="sng" dirty="0" err="1">
                <a:solidFill>
                  <a:srgbClr val="00B050"/>
                </a:solidFill>
                <a:cs typeface="+mj-cs"/>
              </a:rPr>
              <a:t>Antemortum</a:t>
            </a:r>
            <a:r>
              <a:rPr lang="en-US" sz="2000" b="1" u="sng" dirty="0">
                <a:solidFill>
                  <a:srgbClr val="00B050"/>
                </a:solidFill>
                <a:cs typeface="+mj-cs"/>
              </a:rPr>
              <a:t> diagnosis in humans:</a:t>
            </a:r>
          </a:p>
          <a:p>
            <a:pPr marL="342900" indent="-342900" algn="just">
              <a:buFont typeface="Wingdings" pitchFamily="2" charset="2"/>
              <a:buChar char="§"/>
            </a:pPr>
            <a:r>
              <a:rPr lang="en-US" sz="2000" dirty="0" smtClean="0">
                <a:cs typeface="+mj-cs"/>
              </a:rPr>
              <a:t>Specimens </a:t>
            </a:r>
            <a:r>
              <a:rPr lang="en-US" sz="2000" dirty="0">
                <a:cs typeface="+mj-cs"/>
              </a:rPr>
              <a:t>include full-thickness skin biopsy from the nape of the neck including hair follicles, corneal impression smears (taken by an ophthalmologist), saliva, CSF and serum</a:t>
            </a:r>
            <a:r>
              <a:rPr lang="en-US" sz="2000" dirty="0" smtClean="0">
                <a:cs typeface="+mj-cs"/>
              </a:rPr>
              <a:t>.</a:t>
            </a:r>
          </a:p>
          <a:p>
            <a:pPr marL="342900" indent="-342900" algn="just">
              <a:buFont typeface="Wingdings" pitchFamily="2" charset="2"/>
              <a:buChar char="§"/>
            </a:pPr>
            <a:r>
              <a:rPr lang="en-US" sz="2000" dirty="0" smtClean="0">
                <a:cs typeface="+mj-cs"/>
              </a:rPr>
              <a:t> </a:t>
            </a:r>
            <a:r>
              <a:rPr lang="en-US" sz="2000" dirty="0">
                <a:cs typeface="+mj-cs"/>
              </a:rPr>
              <a:t>These are examined as follows</a:t>
            </a:r>
            <a:r>
              <a:rPr lang="en-US" sz="2000" dirty="0" smtClean="0">
                <a:cs typeface="+mj-cs"/>
              </a:rPr>
              <a:t>:</a:t>
            </a:r>
            <a:endParaRPr lang="en-US" sz="2000" dirty="0">
              <a:cs typeface="+mj-cs"/>
            </a:endParaRPr>
          </a:p>
          <a:p>
            <a:pPr algn="just"/>
            <a:r>
              <a:rPr lang="en-US" sz="2000" dirty="0">
                <a:cs typeface="+mj-cs"/>
              </a:rPr>
              <a:t>1-Antigen detection by immunofluorescence in skin biopsy and corneal smears</a:t>
            </a:r>
            <a:r>
              <a:rPr lang="en-US" sz="2000" dirty="0" smtClean="0">
                <a:cs typeface="+mj-cs"/>
              </a:rPr>
              <a:t>.</a:t>
            </a:r>
            <a:endParaRPr lang="en-US" sz="2000" dirty="0">
              <a:cs typeface="+mj-cs"/>
            </a:endParaRPr>
          </a:p>
          <a:p>
            <a:pPr algn="just"/>
            <a:r>
              <a:rPr lang="en-US" sz="2000" dirty="0">
                <a:cs typeface="+mj-cs"/>
              </a:rPr>
              <a:t>2-Virus isolation from saliva and CSF using continuous cell culture, or by </a:t>
            </a:r>
            <a:r>
              <a:rPr lang="en-US" sz="2000" dirty="0" err="1">
                <a:cs typeface="+mj-cs"/>
              </a:rPr>
              <a:t>intracerebral</a:t>
            </a:r>
            <a:r>
              <a:rPr lang="en-US" sz="2000" dirty="0">
                <a:cs typeface="+mj-cs"/>
              </a:rPr>
              <a:t> inoculation of mice.</a:t>
            </a:r>
          </a:p>
          <a:p>
            <a:pPr algn="just"/>
            <a:r>
              <a:rPr lang="en-US" sz="2000" dirty="0" smtClean="0">
                <a:cs typeface="+mj-cs"/>
              </a:rPr>
              <a:t>3-RT-PCR </a:t>
            </a:r>
            <a:r>
              <a:rPr lang="en-US" sz="2000" dirty="0">
                <a:cs typeface="+mj-cs"/>
              </a:rPr>
              <a:t>applied to the above specimens except the </a:t>
            </a:r>
            <a:r>
              <a:rPr lang="en-US" sz="2000" dirty="0" smtClean="0">
                <a:cs typeface="+mj-cs"/>
              </a:rPr>
              <a:t>serum</a:t>
            </a:r>
            <a:endParaRPr lang="en-US" sz="2000" dirty="0">
              <a:cs typeface="+mj-cs"/>
            </a:endParaRPr>
          </a:p>
          <a:p>
            <a:pPr algn="just"/>
            <a:r>
              <a:rPr lang="en-US" sz="2000" dirty="0">
                <a:cs typeface="+mj-cs"/>
              </a:rPr>
              <a:t>4-Antibodies appear 2 weeks after illness in serum and CSF and are tested for by ELISA, neutralization or immunofluorescence.</a:t>
            </a:r>
          </a:p>
          <a:p>
            <a:endParaRPr lang="en-US" sz="2400" dirty="0" smtClean="0"/>
          </a:p>
          <a:p>
            <a:endParaRPr lang="en-US" sz="2400" dirty="0" smtClean="0"/>
          </a:p>
          <a:p>
            <a:endParaRPr lang="en-US" sz="24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81000"/>
            <a:ext cx="8839200" cy="6740307"/>
          </a:xfrm>
          <a:prstGeom prst="rect">
            <a:avLst/>
          </a:prstGeom>
        </p:spPr>
        <p:txBody>
          <a:bodyPr wrap="square">
            <a:spAutoFit/>
          </a:bodyPr>
          <a:lstStyle/>
          <a:p>
            <a:r>
              <a:rPr lang="en-US" sz="2400" b="1" dirty="0" smtClean="0">
                <a:solidFill>
                  <a:srgbClr val="C00000"/>
                </a:solidFill>
              </a:rPr>
              <a:t>Diagnosis in animals:</a:t>
            </a:r>
          </a:p>
          <a:p>
            <a:endParaRPr lang="en-US" sz="2400" dirty="0" smtClean="0"/>
          </a:p>
          <a:p>
            <a:r>
              <a:rPr lang="en-US" sz="2400" dirty="0" smtClean="0"/>
              <a:t>Immediately after the bite, the animal should be captured and observed for 10 days. If no symptoms appear during this period the diagnosis of rabies is excluded. If the animal dies or symptoms appear the animal is sacrificed, and diagnosis is done as follows:</a:t>
            </a:r>
          </a:p>
          <a:p>
            <a:endParaRPr lang="en-US" sz="2400" dirty="0" smtClean="0"/>
          </a:p>
          <a:p>
            <a:r>
              <a:rPr lang="en-US" sz="2400" dirty="0" smtClean="0"/>
              <a:t>1- Antigen detection by direct </a:t>
            </a:r>
            <a:r>
              <a:rPr lang="en-US" sz="2400" dirty="0" err="1" smtClean="0"/>
              <a:t>immunofluorescence</a:t>
            </a:r>
            <a:r>
              <a:rPr lang="en-US" sz="2400" dirty="0" smtClean="0"/>
              <a:t> in brain smears.</a:t>
            </a:r>
          </a:p>
          <a:p>
            <a:endParaRPr lang="en-US" sz="2400" dirty="0" smtClean="0"/>
          </a:p>
          <a:p>
            <a:r>
              <a:rPr lang="en-US" sz="2400" dirty="0" smtClean="0"/>
              <a:t>2- Detection of "</a:t>
            </a:r>
            <a:r>
              <a:rPr lang="en-US" sz="2400" dirty="0" err="1" smtClean="0"/>
              <a:t>Negri</a:t>
            </a:r>
            <a:r>
              <a:rPr lang="en-US" sz="2400" dirty="0" smtClean="0"/>
              <a:t> bodies" in stained brain smears.</a:t>
            </a:r>
          </a:p>
          <a:p>
            <a:endParaRPr lang="en-US" sz="2400" dirty="0" smtClean="0"/>
          </a:p>
          <a:p>
            <a:r>
              <a:rPr lang="en-US" sz="2400" dirty="0" smtClean="0"/>
              <a:t>3- Isolation of the virus from brain or </a:t>
            </a:r>
            <a:r>
              <a:rPr lang="en-US" sz="2400" dirty="0" err="1" smtClean="0"/>
              <a:t>sahva</a:t>
            </a:r>
            <a:r>
              <a:rPr lang="en-US" sz="2400" dirty="0" smtClean="0"/>
              <a:t> as above mentioned.</a:t>
            </a:r>
          </a:p>
          <a:p>
            <a:endParaRPr lang="en-US" sz="2400" dirty="0" smtClean="0"/>
          </a:p>
          <a:p>
            <a:r>
              <a:rPr lang="en-US" sz="2400" dirty="0" smtClean="0"/>
              <a:t>4- RT-PCR applied to brain tissues.</a:t>
            </a:r>
          </a:p>
          <a:p>
            <a:endParaRPr lang="en-US" sz="2400" dirty="0" smtClean="0"/>
          </a:p>
          <a:p>
            <a:endParaRPr lang="en-US" sz="2400" dirty="0" smtClean="0"/>
          </a:p>
          <a:p>
            <a:endParaRPr lang="en-US" sz="2400" dirty="0" smtClean="0"/>
          </a:p>
          <a:p>
            <a:endParaRPr lang="ar-EG"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medsci.indiana.edu/c602web/kenya/media/mncas/rabies1.jpg"/>
          <p:cNvPicPr>
            <a:picLocks noChangeAspect="1" noChangeArrowheads="1"/>
          </p:cNvPicPr>
          <p:nvPr/>
        </p:nvPicPr>
        <p:blipFill>
          <a:blip r:embed="rId2"/>
          <a:srcRect/>
          <a:stretch>
            <a:fillRect/>
          </a:stretch>
        </p:blipFill>
        <p:spPr bwMode="auto">
          <a:xfrm>
            <a:off x="381000" y="1600200"/>
            <a:ext cx="4953000" cy="4191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عنوان 2"/>
          <p:cNvSpPr>
            <a:spLocks noGrp="1"/>
          </p:cNvSpPr>
          <p:nvPr>
            <p:ph type="title"/>
          </p:nvPr>
        </p:nvSpPr>
        <p:spPr/>
        <p:txBody>
          <a:bodyPr>
            <a:normAutofit fontScale="90000"/>
          </a:bodyPr>
          <a:lstStyle/>
          <a:p>
            <a:r>
              <a:rPr lang="en-US" dirty="0" err="1" smtClean="0"/>
              <a:t>Intracytoplasmic</a:t>
            </a:r>
            <a:r>
              <a:rPr lang="en-US" dirty="0" smtClean="0"/>
              <a:t> </a:t>
            </a:r>
            <a:r>
              <a:rPr lang="en-US" dirty="0" err="1" smtClean="0"/>
              <a:t>negri</a:t>
            </a:r>
            <a:r>
              <a:rPr lang="en-US" dirty="0" smtClean="0"/>
              <a:t> bodies by light microscope</a:t>
            </a:r>
            <a:endParaRPr lang="ar-EG" dirty="0"/>
          </a:p>
        </p:txBody>
      </p:sp>
      <p:pic>
        <p:nvPicPr>
          <p:cNvPr id="4" name="Content Placeholder 3"/>
          <p:cNvPicPr>
            <a:picLocks noChangeAspect="1"/>
          </p:cNvPicPr>
          <p:nvPr/>
        </p:nvPicPr>
        <p:blipFill rotWithShape="1">
          <a:blip r:embed="rId3"/>
          <a:srcRect l="64502" t="33298" r="6482" b="25280"/>
          <a:stretch/>
        </p:blipFill>
        <p:spPr>
          <a:xfrm>
            <a:off x="5799785" y="1643130"/>
            <a:ext cx="3093682" cy="37670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442193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وان 8"/>
          <p:cNvSpPr>
            <a:spLocks noGrp="1"/>
          </p:cNvSpPr>
          <p:nvPr>
            <p:ph type="title"/>
          </p:nvPr>
        </p:nvSpPr>
        <p:spPr/>
        <p:txBody>
          <a:bodyPr/>
          <a:lstStyle/>
          <a:p>
            <a:endParaRPr lang="ar-EG"/>
          </a:p>
        </p:txBody>
      </p:sp>
      <p:pic>
        <p:nvPicPr>
          <p:cNvPr id="6" name="Picture 2" descr="negri bodies – The Science of Parkinson's"/>
          <p:cNvPicPr>
            <a:picLocks noGrp="1" noChangeAspect="1" noChangeArrowheads="1"/>
          </p:cNvPicPr>
          <p:nvPr>
            <p:ph idx="1"/>
          </p:nvPr>
        </p:nvPicPr>
        <p:blipFill>
          <a:blip r:embed="rId2"/>
          <a:stretch>
            <a:fillRect/>
          </a:stretch>
        </p:blipFill>
        <p:spPr bwMode="auto">
          <a:xfrm>
            <a:off x="2057400" y="2514600"/>
            <a:ext cx="3886200" cy="28369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عنصر نائب للنص 6"/>
          <p:cNvSpPr>
            <a:spLocks noGrp="1"/>
          </p:cNvSpPr>
          <p:nvPr>
            <p:ph type="body" idx="4294967295"/>
          </p:nvPr>
        </p:nvSpPr>
        <p:spPr>
          <a:xfrm>
            <a:off x="1752600" y="1676400"/>
            <a:ext cx="4040188" cy="639762"/>
          </a:xfrm>
        </p:spPr>
        <p:txBody>
          <a:bodyPr/>
          <a:lstStyle/>
          <a:p>
            <a:pPr algn="ctr"/>
            <a:r>
              <a:rPr lang="en-US" dirty="0" err="1"/>
              <a:t>Negri</a:t>
            </a:r>
            <a:r>
              <a:rPr lang="en-US" dirty="0"/>
              <a:t> </a:t>
            </a:r>
            <a:r>
              <a:rPr lang="en-US" dirty="0" smtClean="0"/>
              <a:t>bodies</a:t>
            </a:r>
            <a:endParaRPr lang="ar-EG" dirty="0"/>
          </a:p>
        </p:txBody>
      </p:sp>
      <p:sp>
        <p:nvSpPr>
          <p:cNvPr id="4" name="عنصر نائب للنص 3"/>
          <p:cNvSpPr>
            <a:spLocks noGrp="1"/>
          </p:cNvSpPr>
          <p:nvPr>
            <p:ph type="body" sz="quarter" idx="4294967295"/>
          </p:nvPr>
        </p:nvSpPr>
        <p:spPr>
          <a:xfrm>
            <a:off x="5102225" y="1535113"/>
            <a:ext cx="4041775" cy="639762"/>
          </a:xfrm>
        </p:spPr>
        <p:txBody>
          <a:bodyPr>
            <a:normAutofit/>
          </a:bodyPr>
          <a:lstStyle/>
          <a:p>
            <a:endParaRPr lang="ar-EG" dirty="0"/>
          </a:p>
        </p:txBody>
      </p:sp>
    </p:spTree>
    <p:extLst>
      <p:ext uri="{BB962C8B-B14F-4D97-AF65-F5344CB8AC3E}">
        <p14:creationId xmlns:p14="http://schemas.microsoft.com/office/powerpoint/2010/main" val="23544773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6200"/>
            <a:ext cx="8229600" cy="1143000"/>
          </a:xfrm>
        </p:spPr>
        <p:txBody>
          <a:bodyPr/>
          <a:lstStyle/>
          <a:p>
            <a:r>
              <a:rPr lang="en-US" dirty="0" smtClean="0"/>
              <a:t>Cytomegalovirus</a:t>
            </a:r>
            <a:endParaRPr lang="ar-EG" dirty="0"/>
          </a:p>
        </p:txBody>
      </p:sp>
      <p:sp>
        <p:nvSpPr>
          <p:cNvPr id="3" name="عنصر نائب للمحتوى 2"/>
          <p:cNvSpPr>
            <a:spLocks noGrp="1"/>
          </p:cNvSpPr>
          <p:nvPr>
            <p:ph idx="1"/>
          </p:nvPr>
        </p:nvSpPr>
        <p:spPr>
          <a:xfrm>
            <a:off x="381000" y="1066800"/>
            <a:ext cx="8229600" cy="4525963"/>
          </a:xfrm>
        </p:spPr>
        <p:txBody>
          <a:bodyPr>
            <a:normAutofit lnSpcReduction="10000"/>
          </a:bodyPr>
          <a:lstStyle/>
          <a:p>
            <a:r>
              <a:rPr lang="en-US" sz="2400" dirty="0" smtClean="0">
                <a:latin typeface="Andalus" pitchFamily="18" charset="-78"/>
                <a:cs typeface="Andalus" pitchFamily="18" charset="-78"/>
              </a:rPr>
              <a:t>CMV is one of </a:t>
            </a:r>
            <a:r>
              <a:rPr lang="en-US" sz="2400" dirty="0" err="1" smtClean="0">
                <a:latin typeface="Andalus" pitchFamily="18" charset="-78"/>
                <a:cs typeface="Andalus" pitchFamily="18" charset="-78"/>
              </a:rPr>
              <a:t>herpesviruses</a:t>
            </a:r>
            <a:r>
              <a:rPr lang="en-US" sz="2400" dirty="0" smtClean="0">
                <a:latin typeface="Andalus" pitchFamily="18" charset="-78"/>
                <a:cs typeface="Andalus" pitchFamily="18" charset="-78"/>
              </a:rPr>
              <a:t> , CMV infected cells are massively enlarged and hence the name.</a:t>
            </a:r>
          </a:p>
          <a:p>
            <a:r>
              <a:rPr lang="en-US" sz="2400" dirty="0" smtClean="0">
                <a:latin typeface="Andalus" pitchFamily="18" charset="-78"/>
                <a:cs typeface="Andalus" pitchFamily="18" charset="-78"/>
              </a:rPr>
              <a:t>It is transmitted </a:t>
            </a:r>
            <a:r>
              <a:rPr lang="en-US" sz="2400" dirty="0" err="1" smtClean="0">
                <a:latin typeface="Andalus" pitchFamily="18" charset="-78"/>
                <a:cs typeface="Andalus" pitchFamily="18" charset="-78"/>
              </a:rPr>
              <a:t>transplacentally</a:t>
            </a:r>
            <a:r>
              <a:rPr lang="en-US" sz="2400" dirty="0" smtClean="0">
                <a:latin typeface="Andalus" pitchFamily="18" charset="-78"/>
                <a:cs typeface="Andalus" pitchFamily="18" charset="-78"/>
              </a:rPr>
              <a:t>, within birth canal, breast milk, saliva, sexually, blood transfusion, organ transplants.</a:t>
            </a:r>
          </a:p>
          <a:p>
            <a:pPr marL="0" indent="0">
              <a:buNone/>
            </a:pPr>
            <a:r>
              <a:rPr lang="en-US" sz="2400" dirty="0" smtClean="0">
                <a:solidFill>
                  <a:srgbClr val="FF0000"/>
                </a:solidFill>
                <a:latin typeface="Andalus" pitchFamily="18" charset="-78"/>
                <a:cs typeface="Andalus" pitchFamily="18" charset="-78"/>
              </a:rPr>
              <a:t>Diagnosis:</a:t>
            </a:r>
          </a:p>
          <a:p>
            <a:pPr marL="0" indent="0">
              <a:buNone/>
            </a:pPr>
            <a:r>
              <a:rPr lang="en-US" sz="2400" dirty="0" smtClean="0">
                <a:latin typeface="Andalus" pitchFamily="18" charset="-78"/>
                <a:cs typeface="Andalus" pitchFamily="18" charset="-78"/>
              </a:rPr>
              <a:t>1- detection of </a:t>
            </a:r>
            <a:r>
              <a:rPr lang="en-US" sz="2400" dirty="0" err="1" smtClean="0">
                <a:latin typeface="Andalus" pitchFamily="18" charset="-78"/>
                <a:cs typeface="Andalus" pitchFamily="18" charset="-78"/>
              </a:rPr>
              <a:t>intranuclear</a:t>
            </a:r>
            <a:r>
              <a:rPr lang="en-US" sz="2400" dirty="0" smtClean="0">
                <a:latin typeface="Andalus" pitchFamily="18" charset="-78"/>
                <a:cs typeface="Andalus" pitchFamily="18" charset="-78"/>
              </a:rPr>
              <a:t> cytomegalic inclusions which are oval “</a:t>
            </a:r>
            <a:r>
              <a:rPr lang="en-US" sz="2400" dirty="0" err="1" smtClean="0">
                <a:latin typeface="Andalus" pitchFamily="18" charset="-78"/>
                <a:cs typeface="Andalus" pitchFamily="18" charset="-78"/>
              </a:rPr>
              <a:t>owl</a:t>
            </a:r>
            <a:r>
              <a:rPr lang="en-US" sz="2400" baseline="30000" dirty="0" err="1" smtClean="0">
                <a:latin typeface="Andalus" pitchFamily="18" charset="-78"/>
                <a:cs typeface="Andalus" pitchFamily="18" charset="-78"/>
              </a:rPr>
              <a:t>,</a:t>
            </a:r>
            <a:r>
              <a:rPr lang="en-US" sz="2400" dirty="0" err="1" smtClean="0">
                <a:latin typeface="Andalus" pitchFamily="18" charset="-78"/>
                <a:cs typeface="Andalus" pitchFamily="18" charset="-78"/>
              </a:rPr>
              <a:t>s</a:t>
            </a:r>
            <a:r>
              <a:rPr lang="en-US" sz="2400" dirty="0" smtClean="0">
                <a:latin typeface="Andalus" pitchFamily="18" charset="-78"/>
                <a:cs typeface="Andalus" pitchFamily="18" charset="-78"/>
              </a:rPr>
              <a:t> eye” shape in </a:t>
            </a:r>
            <a:r>
              <a:rPr lang="en-US" sz="2400" dirty="0" err="1" smtClean="0">
                <a:latin typeface="Andalus" pitchFamily="18" charset="-78"/>
                <a:cs typeface="Andalus" pitchFamily="18" charset="-78"/>
              </a:rPr>
              <a:t>tissuesor</a:t>
            </a:r>
            <a:r>
              <a:rPr lang="en-US" sz="2400" dirty="0" smtClean="0">
                <a:latin typeface="Andalus" pitchFamily="18" charset="-78"/>
                <a:cs typeface="Andalus" pitchFamily="18" charset="-78"/>
              </a:rPr>
              <a:t> desquamated cells in urine</a:t>
            </a:r>
          </a:p>
          <a:p>
            <a:pPr marL="0" indent="0">
              <a:buNone/>
            </a:pPr>
            <a:r>
              <a:rPr lang="en-US" sz="2400" dirty="0" smtClean="0">
                <a:latin typeface="Andalus" pitchFamily="18" charset="-78"/>
                <a:cs typeface="Andalus" pitchFamily="18" charset="-78"/>
              </a:rPr>
              <a:t>2- detection of CMV nucleic acid in tissues and body fluids, blood, CSF, amniotic fluid by PCR.</a:t>
            </a:r>
          </a:p>
          <a:p>
            <a:pPr marL="0" indent="0">
              <a:buNone/>
            </a:pPr>
            <a:r>
              <a:rPr lang="en-US" sz="2400" dirty="0" smtClean="0">
                <a:latin typeface="Andalus" pitchFamily="18" charset="-78"/>
                <a:cs typeface="Andalus" pitchFamily="18" charset="-78"/>
              </a:rPr>
              <a:t>3- isolation of virus from throat washing and urine.</a:t>
            </a:r>
          </a:p>
          <a:p>
            <a:pPr marL="0" indent="0">
              <a:buNone/>
            </a:pPr>
            <a:r>
              <a:rPr lang="en-US" sz="2400" dirty="0" smtClean="0">
                <a:latin typeface="Andalus" pitchFamily="18" charset="-78"/>
                <a:cs typeface="Andalus" pitchFamily="18" charset="-78"/>
              </a:rPr>
              <a:t>Detection of </a:t>
            </a:r>
            <a:r>
              <a:rPr lang="en-US" sz="2400" dirty="0" err="1" smtClean="0">
                <a:latin typeface="Andalus" pitchFamily="18" charset="-78"/>
                <a:cs typeface="Andalus" pitchFamily="18" charset="-78"/>
              </a:rPr>
              <a:t>IgM</a:t>
            </a:r>
            <a:r>
              <a:rPr lang="en-US" sz="2400" dirty="0" smtClean="0">
                <a:latin typeface="Andalus" pitchFamily="18" charset="-78"/>
                <a:cs typeface="Andalus" pitchFamily="18" charset="-78"/>
              </a:rPr>
              <a:t> or rising </a:t>
            </a:r>
            <a:r>
              <a:rPr lang="en-US" sz="2400" dirty="0" err="1" smtClean="0">
                <a:latin typeface="Andalus" pitchFamily="18" charset="-78"/>
                <a:cs typeface="Andalus" pitchFamily="18" charset="-78"/>
              </a:rPr>
              <a:t>titre</a:t>
            </a:r>
            <a:r>
              <a:rPr lang="en-US" sz="2400" dirty="0" smtClean="0">
                <a:latin typeface="Andalus" pitchFamily="18" charset="-78"/>
                <a:cs typeface="Andalus" pitchFamily="18" charset="-78"/>
              </a:rPr>
              <a:t> of </a:t>
            </a:r>
            <a:r>
              <a:rPr lang="en-US" sz="2400" dirty="0" err="1" smtClean="0">
                <a:latin typeface="Andalus" pitchFamily="18" charset="-78"/>
                <a:cs typeface="Andalus" pitchFamily="18" charset="-78"/>
              </a:rPr>
              <a:t>IgG</a:t>
            </a:r>
            <a:r>
              <a:rPr lang="en-US" sz="2400" dirty="0" smtClean="0">
                <a:latin typeface="Andalus" pitchFamily="18" charset="-78"/>
                <a:cs typeface="Andalus" pitchFamily="18" charset="-78"/>
              </a:rPr>
              <a:t> is diagnostic</a:t>
            </a:r>
            <a:r>
              <a:rPr lang="en-US" sz="2400" dirty="0" smtClean="0"/>
              <a:t>.</a:t>
            </a:r>
            <a:endParaRPr lang="en-US" sz="2400" dirty="0"/>
          </a:p>
        </p:txBody>
      </p:sp>
    </p:spTree>
    <p:extLst>
      <p:ext uri="{BB962C8B-B14F-4D97-AF65-F5344CB8AC3E}">
        <p14:creationId xmlns:p14="http://schemas.microsoft.com/office/powerpoint/2010/main" val="29513455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normAutofit/>
          </a:bodyPr>
          <a:lstStyle/>
          <a:p>
            <a:r>
              <a:rPr lang="en-US" sz="2400" dirty="0" err="1">
                <a:latin typeface="Andalus" pitchFamily="18" charset="-78"/>
              </a:rPr>
              <a:t>intranuclear</a:t>
            </a:r>
            <a:r>
              <a:rPr lang="en-US" sz="2400" dirty="0">
                <a:latin typeface="Andalus" pitchFamily="18" charset="-78"/>
              </a:rPr>
              <a:t> cytomegalic inclusions which are oval “</a:t>
            </a:r>
            <a:r>
              <a:rPr lang="en-US" sz="2400" dirty="0" err="1">
                <a:latin typeface="Andalus" pitchFamily="18" charset="-78"/>
              </a:rPr>
              <a:t>owl</a:t>
            </a:r>
            <a:r>
              <a:rPr lang="en-US" sz="2400" baseline="30000" dirty="0" err="1">
                <a:latin typeface="Andalus" pitchFamily="18" charset="-78"/>
              </a:rPr>
              <a:t>,</a:t>
            </a:r>
            <a:r>
              <a:rPr lang="en-US" sz="2400" dirty="0" err="1">
                <a:latin typeface="Andalus" pitchFamily="18" charset="-78"/>
              </a:rPr>
              <a:t>s</a:t>
            </a:r>
            <a:r>
              <a:rPr lang="en-US" sz="2400" dirty="0">
                <a:latin typeface="Andalus" pitchFamily="18" charset="-78"/>
              </a:rPr>
              <a:t> eye” shape in </a:t>
            </a:r>
            <a:r>
              <a:rPr lang="en-US" sz="2400" dirty="0" smtClean="0">
                <a:latin typeface="Andalus" pitchFamily="18" charset="-78"/>
              </a:rPr>
              <a:t>tissues or </a:t>
            </a:r>
            <a:r>
              <a:rPr lang="en-US" sz="2400" dirty="0">
                <a:latin typeface="Andalus" pitchFamily="18" charset="-78"/>
              </a:rPr>
              <a:t>desquamated cells in urine</a:t>
            </a:r>
            <a:endParaRPr lang="ar-EG" sz="2400" dirty="0"/>
          </a:p>
        </p:txBody>
      </p:sp>
      <p:sp>
        <p:nvSpPr>
          <p:cNvPr id="5" name="عنصر نائب للمحتوى 4"/>
          <p:cNvSpPr>
            <a:spLocks noGrp="1"/>
          </p:cNvSpPr>
          <p:nvPr>
            <p:ph sz="half" idx="1"/>
          </p:nvPr>
        </p:nvSpPr>
        <p:spPr/>
        <p:txBody>
          <a:bodyPr/>
          <a:lstStyle/>
          <a:p>
            <a:endParaRPr lang="ar-EG" dirty="0"/>
          </a:p>
        </p:txBody>
      </p:sp>
      <p:sp>
        <p:nvSpPr>
          <p:cNvPr id="6" name="عنصر نائب للمحتوى 5"/>
          <p:cNvSpPr>
            <a:spLocks noGrp="1"/>
          </p:cNvSpPr>
          <p:nvPr>
            <p:ph sz="half" idx="2"/>
          </p:nvPr>
        </p:nvSpPr>
        <p:spPr/>
        <p:txBody>
          <a:bodyPr/>
          <a:lstStyle/>
          <a:p>
            <a:endParaRPr lang="ar-EG" dirty="0"/>
          </a:p>
        </p:txBody>
      </p:sp>
      <p:pic>
        <p:nvPicPr>
          <p:cNvPr id="10242" name="Picture 2" descr="C:\Users\mm\Desktop\IMG-20201119-WA00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600200"/>
            <a:ext cx="4114800" cy="40576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43" name="Picture 3" descr="C:\Users\mm\Desktop\IMG-20201119-WA00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4850" y="2286000"/>
            <a:ext cx="4400550" cy="29146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52612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title"/>
          </p:nvPr>
        </p:nvSpPr>
        <p:spPr/>
        <p:txBody>
          <a:bodyPr>
            <a:normAutofit/>
          </a:bodyPr>
          <a:lstStyle/>
          <a:p>
            <a:r>
              <a:rPr lang="en-US" sz="2400" dirty="0" err="1">
                <a:latin typeface="Andalus" pitchFamily="18" charset="-78"/>
              </a:rPr>
              <a:t>intranuclear</a:t>
            </a:r>
            <a:r>
              <a:rPr lang="en-US" sz="2400" dirty="0">
                <a:latin typeface="Andalus" pitchFamily="18" charset="-78"/>
              </a:rPr>
              <a:t> cytomegalic inclusions which are oval “</a:t>
            </a:r>
            <a:r>
              <a:rPr lang="en-US" sz="2400" dirty="0" err="1">
                <a:latin typeface="Andalus" pitchFamily="18" charset="-78"/>
              </a:rPr>
              <a:t>owl</a:t>
            </a:r>
            <a:r>
              <a:rPr lang="en-US" sz="2400" baseline="30000" dirty="0" err="1">
                <a:latin typeface="Andalus" pitchFamily="18" charset="-78"/>
              </a:rPr>
              <a:t>,</a:t>
            </a:r>
            <a:r>
              <a:rPr lang="en-US" sz="2400" dirty="0" err="1">
                <a:latin typeface="Andalus" pitchFamily="18" charset="-78"/>
              </a:rPr>
              <a:t>s</a:t>
            </a:r>
            <a:r>
              <a:rPr lang="en-US" sz="2400" dirty="0">
                <a:latin typeface="Andalus" pitchFamily="18" charset="-78"/>
              </a:rPr>
              <a:t> eye” shape in tissues or desquamated cells in urine</a:t>
            </a:r>
            <a:endParaRPr lang="ar-EG" sz="2400" dirty="0"/>
          </a:p>
        </p:txBody>
      </p:sp>
      <p:sp>
        <p:nvSpPr>
          <p:cNvPr id="6" name="عنصر نائب للمحتوى 5"/>
          <p:cNvSpPr>
            <a:spLocks noGrp="1"/>
          </p:cNvSpPr>
          <p:nvPr>
            <p:ph idx="1"/>
          </p:nvPr>
        </p:nvSpPr>
        <p:spPr/>
        <p:txBody>
          <a:bodyPr/>
          <a:lstStyle/>
          <a:p>
            <a:endParaRPr lang="ar-EG" dirty="0"/>
          </a:p>
        </p:txBody>
      </p:sp>
      <p:pic>
        <p:nvPicPr>
          <p:cNvPr id="11266" name="Picture 2" descr="C:\Users\mm\Desktop\IMG-20201119-WA00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3158" y="1676400"/>
            <a:ext cx="6492781" cy="3657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7981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a:solidFill>
                  <a:srgbClr val="FF0000"/>
                </a:solidFill>
              </a:rPr>
              <a:t>Case </a:t>
            </a:r>
            <a:r>
              <a:rPr lang="en-US" dirty="0" smtClean="0">
                <a:solidFill>
                  <a:srgbClr val="FF0000"/>
                </a:solidFill>
              </a:rPr>
              <a:t>study1:</a:t>
            </a:r>
            <a:r>
              <a:rPr lang="en-US" dirty="0">
                <a:solidFill>
                  <a:srgbClr val="FF0000"/>
                </a:solidFill>
              </a:rPr>
              <a:t/>
            </a:r>
            <a:br>
              <a:rPr lang="en-US" dirty="0">
                <a:solidFill>
                  <a:srgbClr val="FF0000"/>
                </a:solidFill>
              </a:rPr>
            </a:br>
            <a:endParaRPr lang="ar-EG" dirty="0">
              <a:solidFill>
                <a:srgbClr val="FF0000"/>
              </a:solidFill>
            </a:endParaRPr>
          </a:p>
        </p:txBody>
      </p:sp>
      <p:sp>
        <p:nvSpPr>
          <p:cNvPr id="3" name="عنصر نائب للمحتوى 2"/>
          <p:cNvSpPr>
            <a:spLocks noGrp="1"/>
          </p:cNvSpPr>
          <p:nvPr>
            <p:ph idx="1"/>
          </p:nvPr>
        </p:nvSpPr>
        <p:spPr>
          <a:xfrm>
            <a:off x="457200" y="1066800"/>
            <a:ext cx="8229600" cy="5059363"/>
          </a:xfrm>
        </p:spPr>
        <p:txBody>
          <a:bodyPr>
            <a:normAutofit fontScale="77500" lnSpcReduction="20000"/>
          </a:bodyPr>
          <a:lstStyle/>
          <a:p>
            <a:pPr marL="0" indent="0" algn="just">
              <a:buNone/>
            </a:pPr>
            <a:r>
              <a:rPr lang="en-US" sz="2900" dirty="0" smtClean="0">
                <a:latin typeface="Times New Roman" pitchFamily="18" charset="0"/>
                <a:cs typeface="Times New Roman" pitchFamily="18" charset="0"/>
              </a:rPr>
              <a:t>A </a:t>
            </a:r>
            <a:r>
              <a:rPr lang="en-US" sz="2900" dirty="0">
                <a:latin typeface="Times New Roman" pitchFamily="18" charset="0"/>
                <a:cs typeface="Times New Roman" pitchFamily="18" charset="0"/>
              </a:rPr>
              <a:t>45-year old male,  whose occupation was building worker, presented to the emergency department with generalized spasm and rigidity of body and difficulty in opening of mouth since 2 days. On examination, the medial aspect of the right forearm revealed an infected wound. When questioned about the wound, the patient stated he had received it at work 10 days ago and he had received  topical medication. When asked about immunization status, the patient denied receiving prophylaxis for the wound and stated that as far as he could remember he had never received any childhood or adult vaccinations.</a:t>
            </a:r>
          </a:p>
          <a:p>
            <a:pPr lvl="0"/>
            <a:r>
              <a:rPr lang="en-US" dirty="0">
                <a:latin typeface="Times New Roman" pitchFamily="18" charset="0"/>
                <a:cs typeface="Times New Roman" pitchFamily="18" charset="0"/>
              </a:rPr>
              <a:t>What is the suspected clinical diagnosis and how to confirm your diagnosis?</a:t>
            </a:r>
          </a:p>
          <a:p>
            <a:pPr lvl="0"/>
            <a:r>
              <a:rPr lang="en-US" dirty="0">
                <a:latin typeface="Times New Roman" pitchFamily="18" charset="0"/>
                <a:cs typeface="Times New Roman" pitchFamily="18" charset="0"/>
              </a:rPr>
              <a:t>What is the treatment should be given to this case?</a:t>
            </a:r>
          </a:p>
          <a:p>
            <a:pPr lvl="0"/>
            <a:r>
              <a:rPr lang="en-US" dirty="0">
                <a:latin typeface="Times New Roman" pitchFamily="18" charset="0"/>
                <a:cs typeface="Times New Roman" pitchFamily="18" charset="0"/>
              </a:rPr>
              <a:t>What is the virulence factor responsible for this disease and mention its mechanism of action?</a:t>
            </a:r>
          </a:p>
          <a:p>
            <a:pPr lvl="0"/>
            <a:r>
              <a:rPr lang="en-US" dirty="0">
                <a:latin typeface="Times New Roman" pitchFamily="18" charset="0"/>
                <a:cs typeface="Times New Roman" pitchFamily="18" charset="0"/>
              </a:rPr>
              <a:t>How to prevent this disease?</a:t>
            </a:r>
          </a:p>
          <a:p>
            <a:endParaRPr lang="ar-EG" dirty="0"/>
          </a:p>
        </p:txBody>
      </p:sp>
    </p:spTree>
    <p:extLst>
      <p:ext uri="{BB962C8B-B14F-4D97-AF65-F5344CB8AC3E}">
        <p14:creationId xmlns:p14="http://schemas.microsoft.com/office/powerpoint/2010/main" val="3246689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152400"/>
            <a:ext cx="8229600" cy="1143000"/>
          </a:xfrm>
        </p:spPr>
        <p:txBody>
          <a:bodyPr>
            <a:normAutofit/>
          </a:bodyPr>
          <a:lstStyle/>
          <a:p>
            <a:r>
              <a:rPr lang="en-US" sz="2800" dirty="0">
                <a:solidFill>
                  <a:srgbClr val="00B050"/>
                </a:solidFill>
              </a:rPr>
              <a:t>Case </a:t>
            </a:r>
            <a:r>
              <a:rPr lang="en-US" sz="2800" dirty="0" smtClean="0">
                <a:solidFill>
                  <a:srgbClr val="00B050"/>
                </a:solidFill>
              </a:rPr>
              <a:t>study 2</a:t>
            </a:r>
            <a:r>
              <a:rPr lang="en-US" sz="2800" dirty="0">
                <a:solidFill>
                  <a:srgbClr val="00B050"/>
                </a:solidFill>
              </a:rPr>
              <a:t/>
            </a:r>
            <a:br>
              <a:rPr lang="en-US" sz="2800" dirty="0">
                <a:solidFill>
                  <a:srgbClr val="00B050"/>
                </a:solidFill>
              </a:rPr>
            </a:br>
            <a:endParaRPr lang="ar-EG" sz="2800" dirty="0">
              <a:solidFill>
                <a:srgbClr val="00B050"/>
              </a:solidFill>
            </a:endParaRPr>
          </a:p>
        </p:txBody>
      </p:sp>
      <p:sp>
        <p:nvSpPr>
          <p:cNvPr id="3" name="عنصر نائب للمحتوى 2"/>
          <p:cNvSpPr>
            <a:spLocks noGrp="1"/>
          </p:cNvSpPr>
          <p:nvPr>
            <p:ph idx="1"/>
          </p:nvPr>
        </p:nvSpPr>
        <p:spPr>
          <a:xfrm>
            <a:off x="457200" y="762000"/>
            <a:ext cx="8229600" cy="5791200"/>
          </a:xfrm>
        </p:spPr>
        <p:txBody>
          <a:bodyPr>
            <a:normAutofit lnSpcReduction="10000"/>
          </a:bodyPr>
          <a:lstStyle/>
          <a:p>
            <a:pPr marL="0" indent="0" algn="just">
              <a:buNone/>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4 year old girl developed drowsiness</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abdominal pain, anorexia, </a:t>
            </a:r>
            <a:r>
              <a:rPr lang="en-US" sz="2000" dirty="0" smtClean="0">
                <a:latin typeface="Times New Roman" pitchFamily="18" charset="0"/>
                <a:cs typeface="Times New Roman" pitchFamily="18" charset="0"/>
              </a:rPr>
              <a:t>drooling</a:t>
            </a:r>
            <a:r>
              <a:rPr lang="en-US" sz="2000" dirty="0">
                <a:latin typeface="Times New Roman" pitchFamily="18" charset="0"/>
                <a:cs typeface="Times New Roman" pitchFamily="18" charset="0"/>
              </a:rPr>
              <a:t>, and pain on the left side of the neck for 2 days. The following day, she developed fever and behavioral changes. She had hallucinations, difficulty standing, insomnia, and refused to drink liquids</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She then developed a seizure and </a:t>
            </a:r>
            <a:r>
              <a:rPr lang="en-US" sz="2000" dirty="0" err="1">
                <a:latin typeface="Times New Roman" pitchFamily="18" charset="0"/>
                <a:cs typeface="Times New Roman" pitchFamily="18" charset="0"/>
              </a:rPr>
              <a:t>bradycardia</a:t>
            </a:r>
            <a:r>
              <a:rPr lang="en-US" sz="2000" dirty="0">
                <a:latin typeface="Times New Roman" pitchFamily="18" charset="0"/>
                <a:cs typeface="Times New Roman" pitchFamily="18" charset="0"/>
              </a:rPr>
              <a:t>, requiring cardiopulmonary resuscitation. She was transferred to an ICU </a:t>
            </a:r>
            <a:r>
              <a:rPr lang="en-US" sz="2000" dirty="0" smtClean="0">
                <a:latin typeface="Times New Roman" pitchFamily="18" charset="0"/>
                <a:cs typeface="Times New Roman" pitchFamily="18" charset="0"/>
              </a:rPr>
              <a:t>.Nine </a:t>
            </a:r>
            <a:r>
              <a:rPr lang="en-US" sz="2000" dirty="0">
                <a:latin typeface="Times New Roman" pitchFamily="18" charset="0"/>
                <a:cs typeface="Times New Roman" pitchFamily="18" charset="0"/>
              </a:rPr>
              <a:t>days after the onset of symptoms, she </a:t>
            </a:r>
            <a:r>
              <a:rPr lang="en-US" sz="2000" dirty="0" smtClean="0">
                <a:latin typeface="Times New Roman" pitchFamily="18" charset="0"/>
                <a:cs typeface="Times New Roman" pitchFamily="18" charset="0"/>
              </a:rPr>
              <a:t>died</a:t>
            </a:r>
            <a:r>
              <a:rPr lang="en-US" sz="2000" dirty="0" smtClean="0">
                <a:latin typeface="Times New Roman" pitchFamily="18" charset="0"/>
                <a:cs typeface="Times New Roman" pitchFamily="18" charset="0"/>
              </a:rPr>
              <a:t>. During </a:t>
            </a:r>
            <a:r>
              <a:rPr lang="en-US" sz="2000" dirty="0">
                <a:latin typeface="Times New Roman" pitchFamily="18" charset="0"/>
                <a:cs typeface="Times New Roman" pitchFamily="18" charset="0"/>
              </a:rPr>
              <a:t>the hospitalization, family members reported that approximately three weeks prior to the onset of symptoms, a bat had been found in the </a:t>
            </a:r>
            <a:r>
              <a:rPr lang="en-US" sz="2000" dirty="0" smtClean="0">
                <a:latin typeface="Times New Roman" pitchFamily="18" charset="0"/>
                <a:cs typeface="Times New Roman" pitchFamily="18" charset="0"/>
              </a:rPr>
              <a:t>child's </a:t>
            </a:r>
            <a:r>
              <a:rPr lang="en-US" sz="2000" dirty="0">
                <a:latin typeface="Times New Roman" pitchFamily="18" charset="0"/>
                <a:cs typeface="Times New Roman" pitchFamily="18" charset="0"/>
              </a:rPr>
              <a:t>bedroom. The child's autopsy showed </a:t>
            </a:r>
            <a:r>
              <a:rPr lang="en-US" sz="2000" dirty="0" err="1" smtClean="0">
                <a:latin typeface="Times New Roman" pitchFamily="18" charset="0"/>
                <a:cs typeface="Times New Roman" pitchFamily="18" charset="0"/>
              </a:rPr>
              <a:t>Intracytoplasmic</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inclusions were present in the brain. </a:t>
            </a:r>
            <a:endParaRPr lang="en-US" sz="2000" dirty="0" smtClean="0">
              <a:latin typeface="Times New Roman" pitchFamily="18" charset="0"/>
              <a:cs typeface="Times New Roman" pitchFamily="18" charset="0"/>
            </a:endParaRPr>
          </a:p>
          <a:p>
            <a:pPr marL="0" indent="0">
              <a:buNone/>
            </a:pPr>
            <a:r>
              <a:rPr lang="en-US" sz="2000" dirty="0">
                <a:solidFill>
                  <a:srgbClr val="C00000"/>
                </a:solidFill>
              </a:rPr>
              <a:t>Questions</a:t>
            </a:r>
          </a:p>
          <a:p>
            <a:pPr marL="0" indent="0" algn="just">
              <a:buNone/>
            </a:pPr>
            <a:r>
              <a:rPr lang="en-US" sz="2000" dirty="0">
                <a:latin typeface="Times New Roman" pitchFamily="18" charset="0"/>
                <a:cs typeface="Times New Roman" pitchFamily="18" charset="0"/>
              </a:rPr>
              <a:t>1. Is strict isolation necessary for this patient? What was done for exposed contacts?  </a:t>
            </a:r>
          </a:p>
          <a:p>
            <a:pPr marL="0" indent="0" algn="just">
              <a:buNone/>
            </a:pPr>
            <a:r>
              <a:rPr lang="en-US" sz="2000" dirty="0">
                <a:latin typeface="Times New Roman" pitchFamily="18" charset="0"/>
                <a:cs typeface="Times New Roman" pitchFamily="18" charset="0"/>
              </a:rPr>
              <a:t>2. What is the incubation period for rabies?  </a:t>
            </a:r>
          </a:p>
          <a:p>
            <a:pPr marL="0" indent="0" algn="just">
              <a:buNone/>
            </a:pPr>
            <a:r>
              <a:rPr lang="en-US" sz="2000" dirty="0">
                <a:latin typeface="Times New Roman" pitchFamily="18" charset="0"/>
                <a:cs typeface="Times New Roman" pitchFamily="18" charset="0"/>
              </a:rPr>
              <a:t>3. </a:t>
            </a:r>
            <a:r>
              <a:rPr lang="en-US" sz="2000" dirty="0" smtClean="0">
                <a:latin typeface="Times New Roman" pitchFamily="18" charset="0"/>
                <a:cs typeface="Times New Roman" pitchFamily="18" charset="0"/>
              </a:rPr>
              <a:t>What </a:t>
            </a:r>
            <a:r>
              <a:rPr lang="en-US" sz="2000" dirty="0">
                <a:latin typeface="Times New Roman" pitchFamily="18" charset="0"/>
                <a:cs typeface="Times New Roman" pitchFamily="18" charset="0"/>
              </a:rPr>
              <a:t>clinical symptom did this patient have which is classic for </a:t>
            </a:r>
            <a:r>
              <a:rPr lang="en-US" sz="2000" dirty="0" smtClean="0">
                <a:latin typeface="Times New Roman" pitchFamily="18" charset="0"/>
                <a:cs typeface="Times New Roman" pitchFamily="18" charset="0"/>
              </a:rPr>
              <a:t>rabies?</a:t>
            </a:r>
            <a:r>
              <a:rPr lang="en-US" sz="2000" dirty="0">
                <a:latin typeface="Times New Roman" pitchFamily="18" charset="0"/>
                <a:cs typeface="Times New Roman" pitchFamily="18" charset="0"/>
              </a:rPr>
              <a:t>  </a:t>
            </a:r>
          </a:p>
          <a:p>
            <a:pPr marL="0" indent="0" algn="just">
              <a:buNone/>
            </a:pPr>
            <a:r>
              <a:rPr lang="en-US" sz="2000" dirty="0">
                <a:latin typeface="Times New Roman" pitchFamily="18" charset="0"/>
                <a:cs typeface="Times New Roman" pitchFamily="18" charset="0"/>
              </a:rPr>
              <a:t>4. If the family had reported finding the bat in the </a:t>
            </a:r>
            <a:r>
              <a:rPr lang="en-US" sz="2000" dirty="0" smtClean="0">
                <a:latin typeface="Times New Roman" pitchFamily="18" charset="0"/>
                <a:cs typeface="Times New Roman" pitchFamily="18" charset="0"/>
              </a:rPr>
              <a:t>patient's </a:t>
            </a:r>
            <a:r>
              <a:rPr lang="en-US" sz="2000" dirty="0">
                <a:latin typeface="Times New Roman" pitchFamily="18" charset="0"/>
                <a:cs typeface="Times New Roman" pitchFamily="18" charset="0"/>
              </a:rPr>
              <a:t>room immediately to the physician or health department, what treatment would the patient have received?  </a:t>
            </a:r>
          </a:p>
          <a:p>
            <a:pPr marL="0" indent="0" algn="just">
              <a:buNone/>
            </a:pPr>
            <a:r>
              <a:rPr lang="en-US" sz="2000" dirty="0">
                <a:latin typeface="Times New Roman" pitchFamily="18" charset="0"/>
                <a:cs typeface="Times New Roman" pitchFamily="18" charset="0"/>
              </a:rPr>
              <a:t>5. Who should routinely receive rabies virus vaccine? </a:t>
            </a:r>
            <a:endParaRPr lang="ar-EG" sz="2000" dirty="0">
              <a:latin typeface="Times New Roman" pitchFamily="18" charset="0"/>
              <a:cs typeface="Times New Roman" pitchFamily="18" charset="0"/>
            </a:endParaRPr>
          </a:p>
        </p:txBody>
      </p:sp>
    </p:spTree>
    <p:extLst>
      <p:ext uri="{BB962C8B-B14F-4D97-AF65-F5344CB8AC3E}">
        <p14:creationId xmlns:p14="http://schemas.microsoft.com/office/powerpoint/2010/main" val="77907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580</TotalTime>
  <Words>1196</Words>
  <Application>Microsoft Office PowerPoint</Application>
  <PresentationFormat>عرض على الشاشة (3:4)‏</PresentationFormat>
  <Paragraphs>140</Paragraphs>
  <Slides>18</Slides>
  <Notes>0</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Office Theme</vt:lpstr>
      <vt:lpstr>عرض تقديمي في PowerPoint</vt:lpstr>
      <vt:lpstr>Intended learning objectives</vt:lpstr>
      <vt:lpstr>عرض تقديمي في PowerPoint</vt:lpstr>
      <vt:lpstr>عرض تقديمي في PowerPoint</vt:lpstr>
      <vt:lpstr>عرض تقديمي في PowerPoint</vt:lpstr>
      <vt:lpstr>عرض تقديمي في PowerPoint</vt:lpstr>
      <vt:lpstr> CSF examination in case of viral meningitis  </vt:lpstr>
      <vt:lpstr>عرض تقديمي في PowerPoint</vt:lpstr>
      <vt:lpstr>عرض تقديمي في PowerPoint</vt:lpstr>
      <vt:lpstr>عرض تقديمي في PowerPoint</vt:lpstr>
      <vt:lpstr>عرض تقديمي في PowerPoint</vt:lpstr>
      <vt:lpstr>Intracytoplasmic negri bodies by light microscope</vt:lpstr>
      <vt:lpstr>عرض تقديمي في PowerPoint</vt:lpstr>
      <vt:lpstr>Cytomegalovirus</vt:lpstr>
      <vt:lpstr>intranuclear cytomegalic inclusions which are oval “owl,s eye” shape in tissues or desquamated cells in urine</vt:lpstr>
      <vt:lpstr>intranuclear cytomegalic inclusions which are oval “owl,s eye” shape in tissues or desquamated cells in urine</vt:lpstr>
      <vt:lpstr>Case study1: </vt:lpstr>
      <vt:lpstr>Case study 2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TOSHIBA</dc:creator>
  <cp:lastModifiedBy>mm</cp:lastModifiedBy>
  <cp:revision>80</cp:revision>
  <dcterms:created xsi:type="dcterms:W3CDTF">2006-08-16T00:00:00Z</dcterms:created>
  <dcterms:modified xsi:type="dcterms:W3CDTF">2020-11-21T09:25:56Z</dcterms:modified>
</cp:coreProperties>
</file>