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2.xml" ContentType="application/vnd.openxmlformats-officedocument.themeOverrid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Override3.xml" ContentType="application/vnd.openxmlformats-officedocument.themeOverrid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7" r:id="rId3"/>
    <p:sldMasterId id="2147483721" r:id="rId4"/>
    <p:sldMasterId id="2147483733" r:id="rId5"/>
    <p:sldMasterId id="2147483745" r:id="rId6"/>
    <p:sldMasterId id="2147483757" r:id="rId7"/>
  </p:sldMasterIdLst>
  <p:notesMasterIdLst>
    <p:notesMasterId r:id="rId71"/>
  </p:notesMasterIdLst>
  <p:sldIdLst>
    <p:sldId id="257" r:id="rId8"/>
    <p:sldId id="318" r:id="rId9"/>
    <p:sldId id="258" r:id="rId10"/>
    <p:sldId id="262" r:id="rId11"/>
    <p:sldId id="322" r:id="rId12"/>
    <p:sldId id="264" r:id="rId13"/>
    <p:sldId id="323" r:id="rId14"/>
    <p:sldId id="349" r:id="rId15"/>
    <p:sldId id="350" r:id="rId16"/>
    <p:sldId id="382" r:id="rId17"/>
    <p:sldId id="351" r:id="rId18"/>
    <p:sldId id="352" r:id="rId19"/>
    <p:sldId id="383" r:id="rId20"/>
    <p:sldId id="353" r:id="rId21"/>
    <p:sldId id="384" r:id="rId22"/>
    <p:sldId id="271" r:id="rId23"/>
    <p:sldId id="272" r:id="rId24"/>
    <p:sldId id="325" r:id="rId25"/>
    <p:sldId id="326" r:id="rId26"/>
    <p:sldId id="327" r:id="rId27"/>
    <p:sldId id="328" r:id="rId28"/>
    <p:sldId id="329" r:id="rId29"/>
    <p:sldId id="330" r:id="rId30"/>
    <p:sldId id="331" r:id="rId31"/>
    <p:sldId id="332" r:id="rId32"/>
    <p:sldId id="333" r:id="rId33"/>
    <p:sldId id="337" r:id="rId34"/>
    <p:sldId id="339" r:id="rId35"/>
    <p:sldId id="340" r:id="rId36"/>
    <p:sldId id="341" r:id="rId37"/>
    <p:sldId id="385" r:id="rId38"/>
    <p:sldId id="393" r:id="rId39"/>
    <p:sldId id="394" r:id="rId40"/>
    <p:sldId id="386" r:id="rId41"/>
    <p:sldId id="388" r:id="rId42"/>
    <p:sldId id="355" r:id="rId43"/>
    <p:sldId id="356" r:id="rId44"/>
    <p:sldId id="358" r:id="rId45"/>
    <p:sldId id="359" r:id="rId46"/>
    <p:sldId id="360" r:id="rId47"/>
    <p:sldId id="361" r:id="rId48"/>
    <p:sldId id="362" r:id="rId49"/>
    <p:sldId id="342" r:id="rId50"/>
    <p:sldId id="344" r:id="rId51"/>
    <p:sldId id="345" r:id="rId52"/>
    <p:sldId id="346" r:id="rId53"/>
    <p:sldId id="347" r:id="rId54"/>
    <p:sldId id="348" r:id="rId55"/>
    <p:sldId id="365" r:id="rId56"/>
    <p:sldId id="366" r:id="rId57"/>
    <p:sldId id="367" r:id="rId58"/>
    <p:sldId id="368" r:id="rId59"/>
    <p:sldId id="369" r:id="rId60"/>
    <p:sldId id="370" r:id="rId61"/>
    <p:sldId id="371" r:id="rId62"/>
    <p:sldId id="372" r:id="rId63"/>
    <p:sldId id="389" r:id="rId64"/>
    <p:sldId id="390" r:id="rId65"/>
    <p:sldId id="391" r:id="rId66"/>
    <p:sldId id="392" r:id="rId67"/>
    <p:sldId id="398" r:id="rId68"/>
    <p:sldId id="399" r:id="rId69"/>
    <p:sldId id="395"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p:scale>
          <a:sx n="77" d="100"/>
          <a:sy n="77" d="100"/>
        </p:scale>
        <p:origin x="-30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93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 Type="http://schemas.openxmlformats.org/officeDocument/2006/relationships/slideMaster" Target="slideMasters/slideMaster7.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3A1D499-2325-40A2-9158-244F6A5F4F5D}" type="datetimeFigureOut">
              <a:rPr lang="ar-EG" smtClean="0"/>
              <a:t>27/03/1442</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1C29E35-F8C5-4C0C-84EE-ADE8EC8F46CA}" type="slidenum">
              <a:rPr lang="ar-EG" smtClean="0"/>
              <a:t>‹#›</a:t>
            </a:fld>
            <a:endParaRPr lang="ar-EG"/>
          </a:p>
        </p:txBody>
      </p:sp>
    </p:spTree>
    <p:extLst>
      <p:ext uri="{BB962C8B-B14F-4D97-AF65-F5344CB8AC3E}">
        <p14:creationId xmlns:p14="http://schemas.microsoft.com/office/powerpoint/2010/main" val="388420298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EG"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3000">
                <a:solidFill>
                  <a:schemeClr val="tx1"/>
                </a:solidFill>
                <a:latin typeface="Times New Roman" pitchFamily="18" charset="0"/>
              </a:defRPr>
            </a:lvl1pPr>
            <a:lvl2pPr marL="702756" indent="-270291" defTabSz="914485" eaLnBrk="0" hangingPunct="0">
              <a:defRPr sz="3000">
                <a:solidFill>
                  <a:schemeClr val="tx1"/>
                </a:solidFill>
                <a:latin typeface="Times New Roman" pitchFamily="18" charset="0"/>
              </a:defRPr>
            </a:lvl2pPr>
            <a:lvl3pPr marL="1081164" indent="-216233" defTabSz="914485" eaLnBrk="0" hangingPunct="0">
              <a:defRPr sz="3000">
                <a:solidFill>
                  <a:schemeClr val="tx1"/>
                </a:solidFill>
                <a:latin typeface="Times New Roman" pitchFamily="18" charset="0"/>
              </a:defRPr>
            </a:lvl3pPr>
            <a:lvl4pPr marL="1513629" indent="-216233" defTabSz="914485" eaLnBrk="0" hangingPunct="0">
              <a:defRPr sz="3000">
                <a:solidFill>
                  <a:schemeClr val="tx1"/>
                </a:solidFill>
                <a:latin typeface="Times New Roman" pitchFamily="18" charset="0"/>
              </a:defRPr>
            </a:lvl4pPr>
            <a:lvl5pPr marL="1946095" indent="-216233" defTabSz="914485" eaLnBrk="0" hangingPunct="0">
              <a:defRPr sz="3000">
                <a:solidFill>
                  <a:schemeClr val="tx1"/>
                </a:solidFill>
                <a:latin typeface="Times New Roman" pitchFamily="18" charset="0"/>
              </a:defRPr>
            </a:lvl5pPr>
            <a:lvl6pPr marL="2378560" indent="-216233" algn="l" defTabSz="914485" rtl="0" eaLnBrk="0" fontAlgn="base" hangingPunct="0">
              <a:spcBef>
                <a:spcPct val="0"/>
              </a:spcBef>
              <a:spcAft>
                <a:spcPct val="0"/>
              </a:spcAft>
              <a:defRPr sz="3000">
                <a:solidFill>
                  <a:schemeClr val="tx1"/>
                </a:solidFill>
                <a:latin typeface="Times New Roman" pitchFamily="18" charset="0"/>
              </a:defRPr>
            </a:lvl6pPr>
            <a:lvl7pPr marL="2811026" indent="-216233" algn="l" defTabSz="914485" rtl="0" eaLnBrk="0" fontAlgn="base" hangingPunct="0">
              <a:spcBef>
                <a:spcPct val="0"/>
              </a:spcBef>
              <a:spcAft>
                <a:spcPct val="0"/>
              </a:spcAft>
              <a:defRPr sz="3000">
                <a:solidFill>
                  <a:schemeClr val="tx1"/>
                </a:solidFill>
                <a:latin typeface="Times New Roman" pitchFamily="18" charset="0"/>
              </a:defRPr>
            </a:lvl7pPr>
            <a:lvl8pPr marL="3243491" indent="-216233" algn="l" defTabSz="914485" rtl="0" eaLnBrk="0" fontAlgn="base" hangingPunct="0">
              <a:spcBef>
                <a:spcPct val="0"/>
              </a:spcBef>
              <a:spcAft>
                <a:spcPct val="0"/>
              </a:spcAft>
              <a:defRPr sz="3000">
                <a:solidFill>
                  <a:schemeClr val="tx1"/>
                </a:solidFill>
                <a:latin typeface="Times New Roman" pitchFamily="18" charset="0"/>
              </a:defRPr>
            </a:lvl8pPr>
            <a:lvl9pPr marL="3675957" indent="-216233" algn="l" defTabSz="914485" rtl="0" eaLnBrk="0" fontAlgn="base" hangingPunct="0">
              <a:spcBef>
                <a:spcPct val="0"/>
              </a:spcBef>
              <a:spcAft>
                <a:spcPct val="0"/>
              </a:spcAft>
              <a:defRPr sz="3000">
                <a:solidFill>
                  <a:schemeClr val="tx1"/>
                </a:solidFill>
                <a:latin typeface="Times New Roman" pitchFamily="18" charset="0"/>
              </a:defRPr>
            </a:lvl9pPr>
          </a:lstStyle>
          <a:p>
            <a:pPr eaLnBrk="1" hangingPunct="1"/>
            <a:fld id="{727FBE53-04FC-42CE-BCF2-638FAF7A2C1D}" type="slidenum">
              <a:rPr lang="en-US" sz="1200">
                <a:solidFill>
                  <a:prstClr val="black"/>
                </a:solidFill>
              </a:rPr>
              <a:pPr eaLnBrk="1" hangingPunct="1"/>
              <a:t>17</a:t>
            </a:fld>
            <a:endParaRPr lang="en-US" sz="120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r-EG"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3000">
                <a:solidFill>
                  <a:schemeClr val="tx1"/>
                </a:solidFill>
                <a:latin typeface="Times New Roman" pitchFamily="18" charset="0"/>
              </a:defRPr>
            </a:lvl1pPr>
            <a:lvl2pPr marL="702756" indent="-270291" defTabSz="914485" eaLnBrk="0" hangingPunct="0">
              <a:defRPr sz="3000">
                <a:solidFill>
                  <a:schemeClr val="tx1"/>
                </a:solidFill>
                <a:latin typeface="Times New Roman" pitchFamily="18" charset="0"/>
              </a:defRPr>
            </a:lvl2pPr>
            <a:lvl3pPr marL="1081164" indent="-216233" defTabSz="914485" eaLnBrk="0" hangingPunct="0">
              <a:defRPr sz="3000">
                <a:solidFill>
                  <a:schemeClr val="tx1"/>
                </a:solidFill>
                <a:latin typeface="Times New Roman" pitchFamily="18" charset="0"/>
              </a:defRPr>
            </a:lvl3pPr>
            <a:lvl4pPr marL="1513629" indent="-216233" defTabSz="914485" eaLnBrk="0" hangingPunct="0">
              <a:defRPr sz="3000">
                <a:solidFill>
                  <a:schemeClr val="tx1"/>
                </a:solidFill>
                <a:latin typeface="Times New Roman" pitchFamily="18" charset="0"/>
              </a:defRPr>
            </a:lvl4pPr>
            <a:lvl5pPr marL="1946095" indent="-216233" defTabSz="914485" eaLnBrk="0" hangingPunct="0">
              <a:defRPr sz="3000">
                <a:solidFill>
                  <a:schemeClr val="tx1"/>
                </a:solidFill>
                <a:latin typeface="Times New Roman" pitchFamily="18" charset="0"/>
              </a:defRPr>
            </a:lvl5pPr>
            <a:lvl6pPr marL="2378560" indent="-216233" algn="l" defTabSz="914485" rtl="0" eaLnBrk="0" fontAlgn="base" hangingPunct="0">
              <a:spcBef>
                <a:spcPct val="0"/>
              </a:spcBef>
              <a:spcAft>
                <a:spcPct val="0"/>
              </a:spcAft>
              <a:defRPr sz="3000">
                <a:solidFill>
                  <a:schemeClr val="tx1"/>
                </a:solidFill>
                <a:latin typeface="Times New Roman" pitchFamily="18" charset="0"/>
              </a:defRPr>
            </a:lvl6pPr>
            <a:lvl7pPr marL="2811026" indent="-216233" algn="l" defTabSz="914485" rtl="0" eaLnBrk="0" fontAlgn="base" hangingPunct="0">
              <a:spcBef>
                <a:spcPct val="0"/>
              </a:spcBef>
              <a:spcAft>
                <a:spcPct val="0"/>
              </a:spcAft>
              <a:defRPr sz="3000">
                <a:solidFill>
                  <a:schemeClr val="tx1"/>
                </a:solidFill>
                <a:latin typeface="Times New Roman" pitchFamily="18" charset="0"/>
              </a:defRPr>
            </a:lvl7pPr>
            <a:lvl8pPr marL="3243491" indent="-216233" algn="l" defTabSz="914485" rtl="0" eaLnBrk="0" fontAlgn="base" hangingPunct="0">
              <a:spcBef>
                <a:spcPct val="0"/>
              </a:spcBef>
              <a:spcAft>
                <a:spcPct val="0"/>
              </a:spcAft>
              <a:defRPr sz="3000">
                <a:solidFill>
                  <a:schemeClr val="tx1"/>
                </a:solidFill>
                <a:latin typeface="Times New Roman" pitchFamily="18" charset="0"/>
              </a:defRPr>
            </a:lvl8pPr>
            <a:lvl9pPr marL="3675957" indent="-216233" algn="l" defTabSz="914485" rtl="0" eaLnBrk="0" fontAlgn="base" hangingPunct="0">
              <a:spcBef>
                <a:spcPct val="0"/>
              </a:spcBef>
              <a:spcAft>
                <a:spcPct val="0"/>
              </a:spcAft>
              <a:defRPr sz="3000">
                <a:solidFill>
                  <a:schemeClr val="tx1"/>
                </a:solidFill>
                <a:latin typeface="Times New Roman" pitchFamily="18" charset="0"/>
              </a:defRPr>
            </a:lvl9pPr>
          </a:lstStyle>
          <a:p>
            <a:pPr eaLnBrk="1" hangingPunct="1"/>
            <a:fld id="{7E780D82-A146-4911-B44D-1AAFBDEB58FA}" type="slidenum">
              <a:rPr lang="en-US" sz="1200">
                <a:solidFill>
                  <a:prstClr val="black"/>
                </a:solidFill>
              </a:rPr>
              <a:pPr eaLnBrk="1" hangingPunct="1"/>
              <a:t>28</a:t>
            </a:fld>
            <a:endParaRPr lang="en-US" sz="120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1" name="عنصر نائب للملاحظات 1048930"/>
          <p:cNvSpPr>
            <a:spLocks noGrp="1"/>
          </p:cNvSpPr>
          <p:nvPr>
            <p:ph type="body"/>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SA"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39C2A81-82DA-43C2-8CF2-35B5D346F275}" type="slidenum">
              <a:rPr lang="ar-SA">
                <a:solidFill>
                  <a:prstClr val="black"/>
                </a:solidFill>
              </a:rPr>
              <a:pPr eaLnBrk="1" hangingPunct="1"/>
              <a:t>56</a:t>
            </a:fld>
            <a:endParaRPr lang="ar-SA">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3.xml"/><Relationship Id="rId1" Type="http://schemas.openxmlformats.org/officeDocument/2006/relationships/themeOverride" Target="../theme/themeOverride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sz="3200">
              <a:solidFill>
                <a:prstClr val="white"/>
              </a:solidFill>
            </a:endParaRPr>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fontAlgn="base">
              <a:spcBef>
                <a:spcPct val="0"/>
              </a:spcBef>
              <a:spcAft>
                <a:spcPct val="0"/>
              </a:spcAft>
              <a:defRPr/>
            </a:pPr>
            <a:endParaRPr lang="en-US" sz="3200">
              <a:solidFill>
                <a:prstClr val="black"/>
              </a:solidFill>
              <a:latin typeface="Times New Roman" pitchFamily="18" charset="0"/>
            </a:endParaRPr>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a:solidFill>
                  <a:srgbClr val="FFFFFF"/>
                </a:solidFill>
              </a:defRPr>
            </a:lvl1pPr>
            <a:extLst/>
          </a:lstStyle>
          <a:p>
            <a:pPr>
              <a:defRPr/>
            </a:pPr>
            <a:endParaRPr/>
          </a:p>
        </p:txBody>
      </p:sp>
      <p:sp>
        <p:nvSpPr>
          <p:cNvPr id="7" name="Footer Placeholder 17"/>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a:p>
        </p:txBody>
      </p:sp>
      <p:sp>
        <p:nvSpPr>
          <p:cNvPr id="8" name="Slide Number Placeholder 28"/>
          <p:cNvSpPr>
            <a:spLocks noGrp="1"/>
          </p:cNvSpPr>
          <p:nvPr>
            <p:ph type="sldNum" sz="quarter" idx="12"/>
          </p:nvPr>
        </p:nvSpPr>
        <p:spPr>
          <a:xfrm>
            <a:off x="7880350" y="6556375"/>
            <a:ext cx="588963" cy="228600"/>
          </a:xfrm>
        </p:spPr>
        <p:txBody>
          <a:bodyPr/>
          <a:lstStyle>
            <a:lvl1pPr>
              <a:defRPr lang="en-US">
                <a:solidFill>
                  <a:srgbClr val="FFFFFF"/>
                </a:solidFill>
              </a:defRPr>
            </a:lvl1pPr>
            <a:extLst/>
          </a:lstStyle>
          <a:p>
            <a:pPr>
              <a:defRPr/>
            </a:pPr>
            <a:fld id="{5474A8C2-0EB7-426C-A0D9-384061076A35}" type="slidenum">
              <a:rPr lang="ar-SA"/>
              <a:pPr>
                <a:defRPr/>
              </a:pPr>
              <a:t>‹#›</a:t>
            </a:fld>
            <a:endParaRPr/>
          </a:p>
        </p:txBody>
      </p:sp>
    </p:spTree>
    <p:extLst>
      <p:ext uri="{BB962C8B-B14F-4D97-AF65-F5344CB8AC3E}">
        <p14:creationId xmlns:p14="http://schemas.microsoft.com/office/powerpoint/2010/main" val="153468044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5"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6" name="Slide Number Placeholder 15"/>
          <p:cNvSpPr>
            <a:spLocks noGrp="1"/>
          </p:cNvSpPr>
          <p:nvPr>
            <p:ph type="sldNum" sz="quarter" idx="12"/>
          </p:nvPr>
        </p:nvSpPr>
        <p:spPr/>
        <p:txBody>
          <a:bodyPr/>
          <a:lstStyle>
            <a:lvl1pPr>
              <a:defRPr/>
            </a:lvl1pPr>
          </a:lstStyle>
          <a:p>
            <a:pPr>
              <a:defRPr/>
            </a:pPr>
            <a:fld id="{556228AF-2314-4BB8-8CBB-F2AFBA9D648E}"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1335770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endParaRPr lang="en-US">
              <a:solidFill>
                <a:srgbClr val="B13F9A"/>
              </a:solidFill>
            </a:endParaRPr>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US">
              <a:solidFill>
                <a:srgbClr val="B13F9A"/>
              </a:solidFill>
            </a:endParaRPr>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CD4ACD37-9D4E-45D3-8179-C54E9397345C}"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8583339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6"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7" name="Slide Number Placeholder 15"/>
          <p:cNvSpPr>
            <a:spLocks noGrp="1"/>
          </p:cNvSpPr>
          <p:nvPr>
            <p:ph type="sldNum" sz="quarter" idx="12"/>
          </p:nvPr>
        </p:nvSpPr>
        <p:spPr/>
        <p:txBody>
          <a:bodyPr/>
          <a:lstStyle>
            <a:lvl1pPr>
              <a:defRPr/>
            </a:lvl1pPr>
          </a:lstStyle>
          <a:p>
            <a:pPr>
              <a:defRPr/>
            </a:pPr>
            <a:fld id="{09C42621-89E6-46C5-B5A2-AB005DE1364D}"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456213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8"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9" name="Slide Number Placeholder 15"/>
          <p:cNvSpPr>
            <a:spLocks noGrp="1"/>
          </p:cNvSpPr>
          <p:nvPr>
            <p:ph type="sldNum" sz="quarter" idx="12"/>
          </p:nvPr>
        </p:nvSpPr>
        <p:spPr/>
        <p:txBody>
          <a:bodyPr/>
          <a:lstStyle>
            <a:lvl1pPr>
              <a:defRPr/>
            </a:lvl1pPr>
          </a:lstStyle>
          <a:p>
            <a:pPr>
              <a:defRPr/>
            </a:pPr>
            <a:fld id="{C1EF4933-D3AE-45CF-BD59-5868E478E7CF}"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2237935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5" name="Slide Number Placeholder 15"/>
          <p:cNvSpPr>
            <a:spLocks noGrp="1"/>
          </p:cNvSpPr>
          <p:nvPr>
            <p:ph type="sldNum" sz="quarter" idx="12"/>
          </p:nvPr>
        </p:nvSpPr>
        <p:spPr/>
        <p:txBody>
          <a:bodyPr/>
          <a:lstStyle>
            <a:lvl1pPr>
              <a:defRPr/>
            </a:lvl1pPr>
          </a:lstStyle>
          <a:p>
            <a:pPr>
              <a:defRPr/>
            </a:pPr>
            <a:fld id="{2941B025-E6B1-41E9-920F-94B81F2B783A}"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21184583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3"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4" name="Slide Number Placeholder 15"/>
          <p:cNvSpPr>
            <a:spLocks noGrp="1"/>
          </p:cNvSpPr>
          <p:nvPr>
            <p:ph type="sldNum" sz="quarter" idx="12"/>
          </p:nvPr>
        </p:nvSpPr>
        <p:spPr/>
        <p:txBody>
          <a:bodyPr/>
          <a:lstStyle>
            <a:lvl1pPr>
              <a:defRPr/>
            </a:lvl1pPr>
          </a:lstStyle>
          <a:p>
            <a:pPr>
              <a:defRPr/>
            </a:pPr>
            <a:fld id="{B9F902AE-7469-4F82-8E4B-6C8F4994BAE0}"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3593932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6"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7" name="Slide Number Placeholder 15"/>
          <p:cNvSpPr>
            <a:spLocks noGrp="1"/>
          </p:cNvSpPr>
          <p:nvPr>
            <p:ph type="sldNum" sz="quarter" idx="12"/>
          </p:nvPr>
        </p:nvSpPr>
        <p:spPr/>
        <p:txBody>
          <a:bodyPr/>
          <a:lstStyle>
            <a:lvl1pPr>
              <a:defRPr/>
            </a:lvl1pPr>
          </a:lstStyle>
          <a:p>
            <a:pPr>
              <a:defRPr/>
            </a:pPr>
            <a:fld id="{86319FF8-E13C-46F4-8792-ABBF4D29D3C8}"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667808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base">
              <a:spcBef>
                <a:spcPct val="0"/>
              </a:spcBef>
              <a:spcAft>
                <a:spcPct val="0"/>
              </a:spcAft>
              <a:defRPr/>
            </a:pPr>
            <a:endParaRPr lang="en-US" sz="3200">
              <a:solidFill>
                <a:prstClr val="white"/>
              </a:solidFill>
            </a:endParaRPr>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base">
              <a:spcBef>
                <a:spcPct val="0"/>
              </a:spcBef>
              <a:spcAft>
                <a:spcPct val="0"/>
              </a:spcAft>
              <a:defRPr/>
            </a:pPr>
            <a:endParaRPr lang="en-US" sz="3200">
              <a:solidFill>
                <a:prstClr val="white"/>
              </a:solidFill>
            </a:endParaRPr>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endParaRPr lang="en-US">
              <a:solidFill>
                <a:srgbClr val="F4E7ED"/>
              </a:solidFill>
            </a:endParaRPr>
          </a:p>
        </p:txBody>
      </p:sp>
      <p:sp>
        <p:nvSpPr>
          <p:cNvPr id="8" name="Footer Placeholder 5"/>
          <p:cNvSpPr>
            <a:spLocks noGrp="1"/>
          </p:cNvSpPr>
          <p:nvPr>
            <p:ph type="ftr" sz="quarter" idx="11"/>
          </p:nvPr>
        </p:nvSpPr>
        <p:spPr/>
        <p:txBody>
          <a:bodyPr/>
          <a:lstStyle>
            <a:lvl1pPr>
              <a:defRPr/>
            </a:lvl1pPr>
            <a:extLst/>
          </a:lstStyle>
          <a:p>
            <a:pPr>
              <a:defRPr/>
            </a:pPr>
            <a:endParaRPr lang="en-US">
              <a:solidFill>
                <a:srgbClr val="F4E7ED"/>
              </a:solidFill>
            </a:endParaRPr>
          </a:p>
        </p:txBody>
      </p:sp>
      <p:sp>
        <p:nvSpPr>
          <p:cNvPr id="9" name="Slide Number Placeholder 6"/>
          <p:cNvSpPr>
            <a:spLocks noGrp="1"/>
          </p:cNvSpPr>
          <p:nvPr>
            <p:ph type="sldNum" sz="quarter" idx="12"/>
          </p:nvPr>
        </p:nvSpPr>
        <p:spPr/>
        <p:txBody>
          <a:bodyPr/>
          <a:lstStyle>
            <a:lvl1pPr>
              <a:defRPr/>
            </a:lvl1pPr>
            <a:extLst/>
          </a:lstStyle>
          <a:p>
            <a:pPr>
              <a:defRPr/>
            </a:pPr>
            <a:fld id="{B314F7B6-C7BF-41D0-A60E-1ADAA344C2DA}" type="slidenum">
              <a:rPr lang="ar-SA">
                <a:solidFill>
                  <a:srgbClr val="F4E7ED"/>
                </a:solidFill>
              </a:rPr>
              <a:pPr>
                <a:defRPr/>
              </a:pPr>
              <a:t>‹#›</a:t>
            </a:fld>
            <a:endParaRPr lang="en-US">
              <a:solidFill>
                <a:srgbClr val="F4E7ED"/>
              </a:solidFill>
            </a:endParaRPr>
          </a:p>
        </p:txBody>
      </p:sp>
    </p:spTree>
    <p:extLst>
      <p:ext uri="{BB962C8B-B14F-4D97-AF65-F5344CB8AC3E}">
        <p14:creationId xmlns:p14="http://schemas.microsoft.com/office/powerpoint/2010/main" val="334684934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5"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6" name="Slide Number Placeholder 15"/>
          <p:cNvSpPr>
            <a:spLocks noGrp="1"/>
          </p:cNvSpPr>
          <p:nvPr>
            <p:ph type="sldNum" sz="quarter" idx="12"/>
          </p:nvPr>
        </p:nvSpPr>
        <p:spPr/>
        <p:txBody>
          <a:bodyPr/>
          <a:lstStyle>
            <a:lvl1pPr>
              <a:defRPr/>
            </a:lvl1pPr>
          </a:lstStyle>
          <a:p>
            <a:pPr>
              <a:defRPr/>
            </a:pPr>
            <a:fld id="{4C0D3190-9D3A-4C7A-BDDB-F1F0F93E1BAE}"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34165201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endParaRPr lang="en-US">
              <a:solidFill>
                <a:srgbClr val="B13F9A"/>
              </a:solidFill>
            </a:endParaRPr>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US">
              <a:solidFill>
                <a:srgbClr val="B13F9A"/>
              </a:solidFill>
            </a:endParaRPr>
          </a:p>
        </p:txBody>
      </p:sp>
      <p:sp>
        <p:nvSpPr>
          <p:cNvPr id="6" name="Slide Number Placeholder 5"/>
          <p:cNvSpPr>
            <a:spLocks noGrp="1"/>
          </p:cNvSpPr>
          <p:nvPr>
            <p:ph type="sldNum" sz="quarter" idx="12"/>
          </p:nvPr>
        </p:nvSpPr>
        <p:spPr>
          <a:xfrm>
            <a:off x="6254750" y="6553200"/>
            <a:ext cx="587375" cy="228600"/>
          </a:xfrm>
        </p:spPr>
        <p:txBody>
          <a:bodyPr/>
          <a:lstStyle>
            <a:lvl1pPr>
              <a:defRPr>
                <a:solidFill>
                  <a:schemeClr val="tx2"/>
                </a:solidFill>
              </a:defRPr>
            </a:lvl1pPr>
            <a:extLst/>
          </a:lstStyle>
          <a:p>
            <a:pPr>
              <a:defRPr/>
            </a:pPr>
            <a:fld id="{E79C65CA-9F64-4203-B867-0360FA3F8048}"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7998698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sz="3200">
              <a:solidFill>
                <a:prstClr val="white"/>
              </a:solidFill>
            </a:endParaRPr>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fontAlgn="base">
              <a:spcBef>
                <a:spcPct val="0"/>
              </a:spcBef>
              <a:spcAft>
                <a:spcPct val="0"/>
              </a:spcAft>
              <a:defRPr/>
            </a:pPr>
            <a:endParaRPr lang="en-US" sz="3200">
              <a:solidFill>
                <a:prstClr val="black"/>
              </a:solidFill>
              <a:latin typeface="Times New Roman" pitchFamily="18" charset="0"/>
            </a:endParaRPr>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a:solidFill>
                  <a:srgbClr val="FFFFFF"/>
                </a:solidFill>
              </a:defRPr>
            </a:lvl1pPr>
            <a:extLst/>
          </a:lstStyle>
          <a:p>
            <a:pPr>
              <a:defRPr/>
            </a:pPr>
            <a:endParaRPr/>
          </a:p>
        </p:txBody>
      </p:sp>
      <p:sp>
        <p:nvSpPr>
          <p:cNvPr id="7" name="Footer Placeholder 17"/>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a:p>
        </p:txBody>
      </p:sp>
      <p:sp>
        <p:nvSpPr>
          <p:cNvPr id="8" name="Slide Number Placeholder 28"/>
          <p:cNvSpPr>
            <a:spLocks noGrp="1"/>
          </p:cNvSpPr>
          <p:nvPr>
            <p:ph type="sldNum" sz="quarter" idx="12"/>
          </p:nvPr>
        </p:nvSpPr>
        <p:spPr>
          <a:xfrm>
            <a:off x="7880350" y="6556375"/>
            <a:ext cx="588963" cy="228600"/>
          </a:xfrm>
        </p:spPr>
        <p:txBody>
          <a:bodyPr/>
          <a:lstStyle>
            <a:lvl1pPr>
              <a:defRPr lang="en-US">
                <a:solidFill>
                  <a:srgbClr val="FFFFFF"/>
                </a:solidFill>
              </a:defRPr>
            </a:lvl1pPr>
            <a:extLst/>
          </a:lstStyle>
          <a:p>
            <a:pPr>
              <a:defRPr/>
            </a:pPr>
            <a:fld id="{FE757610-4A67-4274-84B8-8C3A9E71B47A}" type="slidenum">
              <a:rPr lang="ar-SA"/>
              <a:pPr>
                <a:defRPr/>
              </a:pPr>
              <a:t>‹#›</a:t>
            </a:fld>
            <a:endParaRPr/>
          </a:p>
        </p:txBody>
      </p:sp>
    </p:spTree>
    <p:extLst>
      <p:ext uri="{BB962C8B-B14F-4D97-AF65-F5344CB8AC3E}">
        <p14:creationId xmlns:p14="http://schemas.microsoft.com/office/powerpoint/2010/main" val="2481491845"/>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5"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6" name="Slide Number Placeholder 15"/>
          <p:cNvSpPr>
            <a:spLocks noGrp="1"/>
          </p:cNvSpPr>
          <p:nvPr>
            <p:ph type="sldNum" sz="quarter" idx="12"/>
          </p:nvPr>
        </p:nvSpPr>
        <p:spPr/>
        <p:txBody>
          <a:bodyPr/>
          <a:lstStyle>
            <a:lvl1pPr>
              <a:defRPr/>
            </a:lvl1pPr>
          </a:lstStyle>
          <a:p>
            <a:pPr>
              <a:defRPr/>
            </a:pPr>
            <a:fld id="{9B591E4D-FA5A-44CE-B380-D3A2EF76BCD2}"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39626318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endParaRPr lang="en-US">
              <a:solidFill>
                <a:srgbClr val="B13F9A"/>
              </a:solidFill>
            </a:endParaRPr>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US">
              <a:solidFill>
                <a:srgbClr val="B13F9A"/>
              </a:solidFill>
            </a:endParaRPr>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FDB7D895-5797-42BF-932E-16785C1D7EAE}"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38178518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6"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7" name="Slide Number Placeholder 15"/>
          <p:cNvSpPr>
            <a:spLocks noGrp="1"/>
          </p:cNvSpPr>
          <p:nvPr>
            <p:ph type="sldNum" sz="quarter" idx="12"/>
          </p:nvPr>
        </p:nvSpPr>
        <p:spPr/>
        <p:txBody>
          <a:bodyPr/>
          <a:lstStyle>
            <a:lvl1pPr>
              <a:defRPr/>
            </a:lvl1pPr>
          </a:lstStyle>
          <a:p>
            <a:pPr>
              <a:defRPr/>
            </a:pPr>
            <a:fld id="{12E1B82D-F3A6-4483-9556-CD53F62BD066}"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2751375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8"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9" name="Slide Number Placeholder 15"/>
          <p:cNvSpPr>
            <a:spLocks noGrp="1"/>
          </p:cNvSpPr>
          <p:nvPr>
            <p:ph type="sldNum" sz="quarter" idx="12"/>
          </p:nvPr>
        </p:nvSpPr>
        <p:spPr/>
        <p:txBody>
          <a:bodyPr/>
          <a:lstStyle>
            <a:lvl1pPr>
              <a:defRPr/>
            </a:lvl1pPr>
          </a:lstStyle>
          <a:p>
            <a:pPr>
              <a:defRPr/>
            </a:pPr>
            <a:fld id="{D5445B27-A4E4-4192-9673-3B065F5A35E8}"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2845214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5" name="Slide Number Placeholder 15"/>
          <p:cNvSpPr>
            <a:spLocks noGrp="1"/>
          </p:cNvSpPr>
          <p:nvPr>
            <p:ph type="sldNum" sz="quarter" idx="12"/>
          </p:nvPr>
        </p:nvSpPr>
        <p:spPr/>
        <p:txBody>
          <a:bodyPr/>
          <a:lstStyle>
            <a:lvl1pPr>
              <a:defRPr/>
            </a:lvl1pPr>
          </a:lstStyle>
          <a:p>
            <a:pPr>
              <a:defRPr/>
            </a:pPr>
            <a:fld id="{042D7268-49AA-4286-B30C-C7C54D25B044}"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21627424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3"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4" name="Slide Number Placeholder 15"/>
          <p:cNvSpPr>
            <a:spLocks noGrp="1"/>
          </p:cNvSpPr>
          <p:nvPr>
            <p:ph type="sldNum" sz="quarter" idx="12"/>
          </p:nvPr>
        </p:nvSpPr>
        <p:spPr/>
        <p:txBody>
          <a:bodyPr/>
          <a:lstStyle>
            <a:lvl1pPr>
              <a:defRPr/>
            </a:lvl1pPr>
          </a:lstStyle>
          <a:p>
            <a:pPr>
              <a:defRPr/>
            </a:pPr>
            <a:fld id="{E7A72086-FDF1-4E00-8677-5439A37AC3B4}"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8070223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6"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7" name="Slide Number Placeholder 15"/>
          <p:cNvSpPr>
            <a:spLocks noGrp="1"/>
          </p:cNvSpPr>
          <p:nvPr>
            <p:ph type="sldNum" sz="quarter" idx="12"/>
          </p:nvPr>
        </p:nvSpPr>
        <p:spPr/>
        <p:txBody>
          <a:bodyPr/>
          <a:lstStyle>
            <a:lvl1pPr>
              <a:defRPr/>
            </a:lvl1pPr>
          </a:lstStyle>
          <a:p>
            <a:pPr>
              <a:defRPr/>
            </a:pPr>
            <a:fld id="{7C7C26BF-18CD-4718-94E1-6FF7F62EC4A8}"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39960803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base">
              <a:spcBef>
                <a:spcPct val="0"/>
              </a:spcBef>
              <a:spcAft>
                <a:spcPct val="0"/>
              </a:spcAft>
              <a:defRPr/>
            </a:pPr>
            <a:endParaRPr lang="en-US" sz="3200">
              <a:solidFill>
                <a:prstClr val="white"/>
              </a:solidFill>
            </a:endParaRPr>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base">
              <a:spcBef>
                <a:spcPct val="0"/>
              </a:spcBef>
              <a:spcAft>
                <a:spcPct val="0"/>
              </a:spcAft>
              <a:defRPr/>
            </a:pPr>
            <a:endParaRPr lang="en-US" sz="3200">
              <a:solidFill>
                <a:prstClr val="white"/>
              </a:solidFill>
            </a:endParaRPr>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endParaRPr lang="en-US">
              <a:solidFill>
                <a:srgbClr val="F4E7ED"/>
              </a:solidFill>
            </a:endParaRPr>
          </a:p>
        </p:txBody>
      </p:sp>
      <p:sp>
        <p:nvSpPr>
          <p:cNvPr id="8" name="Footer Placeholder 5"/>
          <p:cNvSpPr>
            <a:spLocks noGrp="1"/>
          </p:cNvSpPr>
          <p:nvPr>
            <p:ph type="ftr" sz="quarter" idx="11"/>
          </p:nvPr>
        </p:nvSpPr>
        <p:spPr/>
        <p:txBody>
          <a:bodyPr/>
          <a:lstStyle>
            <a:lvl1pPr>
              <a:defRPr/>
            </a:lvl1pPr>
            <a:extLst/>
          </a:lstStyle>
          <a:p>
            <a:pPr>
              <a:defRPr/>
            </a:pPr>
            <a:endParaRPr lang="en-US">
              <a:solidFill>
                <a:srgbClr val="F4E7ED"/>
              </a:solidFill>
            </a:endParaRPr>
          </a:p>
        </p:txBody>
      </p:sp>
      <p:sp>
        <p:nvSpPr>
          <p:cNvPr id="9" name="Slide Number Placeholder 6"/>
          <p:cNvSpPr>
            <a:spLocks noGrp="1"/>
          </p:cNvSpPr>
          <p:nvPr>
            <p:ph type="sldNum" sz="quarter" idx="12"/>
          </p:nvPr>
        </p:nvSpPr>
        <p:spPr/>
        <p:txBody>
          <a:bodyPr/>
          <a:lstStyle>
            <a:lvl1pPr>
              <a:defRPr/>
            </a:lvl1pPr>
            <a:extLst/>
          </a:lstStyle>
          <a:p>
            <a:pPr>
              <a:defRPr/>
            </a:pPr>
            <a:fld id="{36DA2B80-D21E-4834-84E7-DDF5F4E6FF26}" type="slidenum">
              <a:rPr lang="ar-SA">
                <a:solidFill>
                  <a:srgbClr val="F4E7ED"/>
                </a:solidFill>
              </a:rPr>
              <a:pPr>
                <a:defRPr/>
              </a:pPr>
              <a:t>‹#›</a:t>
            </a:fld>
            <a:endParaRPr lang="en-US">
              <a:solidFill>
                <a:srgbClr val="F4E7ED"/>
              </a:solidFill>
            </a:endParaRPr>
          </a:p>
        </p:txBody>
      </p:sp>
    </p:spTree>
    <p:extLst>
      <p:ext uri="{BB962C8B-B14F-4D97-AF65-F5344CB8AC3E}">
        <p14:creationId xmlns:p14="http://schemas.microsoft.com/office/powerpoint/2010/main" val="338712581"/>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solidFill>
                <a:srgbClr val="B13F9A"/>
              </a:solidFill>
            </a:endParaRPr>
          </a:p>
        </p:txBody>
      </p:sp>
      <p:sp>
        <p:nvSpPr>
          <p:cNvPr id="5" name="Footer Placeholder 3"/>
          <p:cNvSpPr>
            <a:spLocks noGrp="1"/>
          </p:cNvSpPr>
          <p:nvPr>
            <p:ph type="ftr" sz="quarter" idx="11"/>
          </p:nvPr>
        </p:nvSpPr>
        <p:spPr/>
        <p:txBody>
          <a:bodyPr/>
          <a:lstStyle>
            <a:lvl1pPr>
              <a:defRPr/>
            </a:lvl1pPr>
          </a:lstStyle>
          <a:p>
            <a:pPr>
              <a:defRPr/>
            </a:pPr>
            <a:endParaRPr lang="en-US">
              <a:solidFill>
                <a:srgbClr val="B13F9A"/>
              </a:solidFill>
            </a:endParaRPr>
          </a:p>
        </p:txBody>
      </p:sp>
      <p:sp>
        <p:nvSpPr>
          <p:cNvPr id="6" name="Slide Number Placeholder 15"/>
          <p:cNvSpPr>
            <a:spLocks noGrp="1"/>
          </p:cNvSpPr>
          <p:nvPr>
            <p:ph type="sldNum" sz="quarter" idx="12"/>
          </p:nvPr>
        </p:nvSpPr>
        <p:spPr/>
        <p:txBody>
          <a:bodyPr/>
          <a:lstStyle>
            <a:lvl1pPr>
              <a:defRPr/>
            </a:lvl1pPr>
          </a:lstStyle>
          <a:p>
            <a:pPr>
              <a:defRPr/>
            </a:pPr>
            <a:fld id="{89933E34-2DD4-45E3-96C3-1DD3F2166D7E}"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12922018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endParaRPr lang="en-US">
              <a:solidFill>
                <a:srgbClr val="B13F9A"/>
              </a:solidFill>
            </a:endParaRPr>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US">
              <a:solidFill>
                <a:srgbClr val="B13F9A"/>
              </a:solidFill>
            </a:endParaRPr>
          </a:p>
        </p:txBody>
      </p:sp>
      <p:sp>
        <p:nvSpPr>
          <p:cNvPr id="6" name="Slide Number Placeholder 5"/>
          <p:cNvSpPr>
            <a:spLocks noGrp="1"/>
          </p:cNvSpPr>
          <p:nvPr>
            <p:ph type="sldNum" sz="quarter" idx="12"/>
          </p:nvPr>
        </p:nvSpPr>
        <p:spPr>
          <a:xfrm>
            <a:off x="6254750" y="6553200"/>
            <a:ext cx="587375" cy="228600"/>
          </a:xfrm>
        </p:spPr>
        <p:txBody>
          <a:bodyPr/>
          <a:lstStyle>
            <a:lvl1pPr>
              <a:defRPr>
                <a:solidFill>
                  <a:schemeClr val="tx2"/>
                </a:solidFill>
              </a:defRPr>
            </a:lvl1pPr>
            <a:extLst/>
          </a:lstStyle>
          <a:p>
            <a:pPr>
              <a:defRPr/>
            </a:pPr>
            <a:fld id="{9447FE05-88B1-41F0-A154-3C9E1370667B}" type="slidenum">
              <a:rPr lang="ar-SA">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32507705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0799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95402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07019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352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5665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89688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96011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33308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23291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30146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81615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1">
              <a:defRPr/>
            </a:pPr>
            <a:endParaRPr lang="en-US">
              <a:solidFill>
                <a:prstClr val="white"/>
              </a:solidFill>
            </a:endParaRPr>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algn="r" rtl="1">
              <a:defRPr/>
            </a:pPr>
            <a:endParaRPr lang="en-US">
              <a:solidFill>
                <a:prstClr val="black"/>
              </a:solidFill>
              <a:cs typeface="Arial" pitchFamily="34" charset="0"/>
            </a:endParaRPr>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a:solidFill>
                  <a:srgbClr val="FFFFFF"/>
                </a:solidFill>
              </a:defRPr>
            </a:lvl1pPr>
            <a:extLst/>
          </a:lstStyle>
          <a:p>
            <a:pPr>
              <a:defRPr/>
            </a:pPr>
            <a:fld id="{F98EEB02-FE69-4B86-93E7-895E3BBB3E2E}" type="datetimeFigureOut">
              <a:rPr lang="ar-EG"/>
              <a:pPr>
                <a:defRPr/>
              </a:pPr>
              <a:t>27/03/1442</a:t>
            </a:fld>
            <a:endParaRPr lang="ar-EG"/>
          </a:p>
        </p:txBody>
      </p:sp>
      <p:sp>
        <p:nvSpPr>
          <p:cNvPr id="7" name="Footer Placeholder 17"/>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lang="ar-EG"/>
          </a:p>
        </p:txBody>
      </p:sp>
      <p:sp>
        <p:nvSpPr>
          <p:cNvPr id="8" name="Slide Number Placeholder 28"/>
          <p:cNvSpPr>
            <a:spLocks noGrp="1"/>
          </p:cNvSpPr>
          <p:nvPr>
            <p:ph type="sldNum" sz="quarter" idx="12"/>
          </p:nvPr>
        </p:nvSpPr>
        <p:spPr>
          <a:xfrm>
            <a:off x="7880350" y="6556375"/>
            <a:ext cx="588963" cy="228600"/>
          </a:xfrm>
        </p:spPr>
        <p:txBody>
          <a:bodyPr/>
          <a:lstStyle>
            <a:lvl1pPr>
              <a:defRPr lang="en-US">
                <a:solidFill>
                  <a:srgbClr val="FFFFFF"/>
                </a:solidFill>
              </a:defRPr>
            </a:lvl1pPr>
            <a:extLst/>
          </a:lstStyle>
          <a:p>
            <a:pPr>
              <a:defRPr/>
            </a:pPr>
            <a:fld id="{8D83A92E-1194-4427-8CF0-8A0B483FC707}" type="slidenum">
              <a:rPr lang="ar-EG"/>
              <a:pPr>
                <a:defRPr/>
              </a:pPr>
              <a:t>‹#›</a:t>
            </a:fld>
            <a:endParaRPr lang="ar-EG"/>
          </a:p>
        </p:txBody>
      </p:sp>
    </p:spTree>
    <p:extLst>
      <p:ext uri="{BB962C8B-B14F-4D97-AF65-F5344CB8AC3E}">
        <p14:creationId xmlns:p14="http://schemas.microsoft.com/office/powerpoint/2010/main" val="2197314647"/>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fld id="{8797E6BC-12F3-4253-9928-6F91CFAD06CE}" type="datetimeFigureOut">
              <a:rPr lang="ar-EG">
                <a:solidFill>
                  <a:srgbClr val="B13F9A"/>
                </a:solidFill>
              </a:rPr>
              <a:pPr>
                <a:defRPr/>
              </a:pPr>
              <a:t>27/03/1442</a:t>
            </a:fld>
            <a:endParaRPr lang="ar-EG">
              <a:solidFill>
                <a:srgbClr val="B13F9A"/>
              </a:solidFill>
            </a:endParaRPr>
          </a:p>
        </p:txBody>
      </p:sp>
      <p:sp>
        <p:nvSpPr>
          <p:cNvPr id="5" name="Footer Placeholder 3"/>
          <p:cNvSpPr>
            <a:spLocks noGrp="1"/>
          </p:cNvSpPr>
          <p:nvPr>
            <p:ph type="ftr" sz="quarter" idx="11"/>
          </p:nvPr>
        </p:nvSpPr>
        <p:spPr/>
        <p:txBody>
          <a:bodyPr/>
          <a:lstStyle>
            <a:lvl1pPr>
              <a:defRPr/>
            </a:lvl1pPr>
          </a:lstStyle>
          <a:p>
            <a:pPr>
              <a:defRPr/>
            </a:pPr>
            <a:endParaRPr lang="ar-EG">
              <a:solidFill>
                <a:srgbClr val="B13F9A"/>
              </a:solidFill>
            </a:endParaRPr>
          </a:p>
        </p:txBody>
      </p:sp>
      <p:sp>
        <p:nvSpPr>
          <p:cNvPr id="6" name="Slide Number Placeholder 15"/>
          <p:cNvSpPr>
            <a:spLocks noGrp="1"/>
          </p:cNvSpPr>
          <p:nvPr>
            <p:ph type="sldNum" sz="quarter" idx="12"/>
          </p:nvPr>
        </p:nvSpPr>
        <p:spPr/>
        <p:txBody>
          <a:bodyPr/>
          <a:lstStyle>
            <a:lvl1pPr>
              <a:defRPr/>
            </a:lvl1pPr>
          </a:lstStyle>
          <a:p>
            <a:pPr>
              <a:defRPr/>
            </a:pPr>
            <a:fld id="{1D1F7F22-83CB-409F-AEB5-4FA40D01C4F7}" type="slidenum">
              <a:rPr lang="ar-EG">
                <a:solidFill>
                  <a:srgbClr val="B13F9A"/>
                </a:solidFill>
              </a:rPr>
              <a:pPr>
                <a:defRPr/>
              </a:pPr>
              <a:t>‹#›</a:t>
            </a:fld>
            <a:endParaRPr lang="ar-EG">
              <a:solidFill>
                <a:srgbClr val="B13F9A"/>
              </a:solidFill>
            </a:endParaRPr>
          </a:p>
        </p:txBody>
      </p:sp>
    </p:spTree>
    <p:extLst>
      <p:ext uri="{BB962C8B-B14F-4D97-AF65-F5344CB8AC3E}">
        <p14:creationId xmlns:p14="http://schemas.microsoft.com/office/powerpoint/2010/main" val="1950055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fld id="{DC5714FB-D8A5-4D76-B4AE-D633CE5E7143}" type="datetimeFigureOut">
              <a:rPr lang="ar-EG">
                <a:solidFill>
                  <a:srgbClr val="B13F9A"/>
                </a:solidFill>
              </a:rPr>
              <a:pPr>
                <a:defRPr/>
              </a:pPr>
              <a:t>27/03/1442</a:t>
            </a:fld>
            <a:endParaRPr lang="ar-EG">
              <a:solidFill>
                <a:srgbClr val="B13F9A"/>
              </a:solidFill>
            </a:endParaRPr>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ar-EG">
              <a:solidFill>
                <a:srgbClr val="B13F9A"/>
              </a:solidFill>
            </a:endParaRPr>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CFF66D88-E847-4CDE-8525-6ED59EBD628A}" type="slidenum">
              <a:rPr lang="ar-EG">
                <a:solidFill>
                  <a:srgbClr val="B13F9A"/>
                </a:solidFill>
              </a:rPr>
              <a:pPr>
                <a:defRPr/>
              </a:pPr>
              <a:t>‹#›</a:t>
            </a:fld>
            <a:endParaRPr lang="ar-EG">
              <a:solidFill>
                <a:srgbClr val="B13F9A"/>
              </a:solidFill>
            </a:endParaRPr>
          </a:p>
        </p:txBody>
      </p:sp>
    </p:spTree>
    <p:extLst>
      <p:ext uri="{BB962C8B-B14F-4D97-AF65-F5344CB8AC3E}">
        <p14:creationId xmlns:p14="http://schemas.microsoft.com/office/powerpoint/2010/main" val="821822235"/>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fld id="{831E8D5C-7AF4-43ED-8421-911267451120}" type="datetimeFigureOut">
              <a:rPr lang="ar-EG">
                <a:solidFill>
                  <a:srgbClr val="B13F9A"/>
                </a:solidFill>
              </a:rPr>
              <a:pPr>
                <a:defRPr/>
              </a:pPr>
              <a:t>27/03/1442</a:t>
            </a:fld>
            <a:endParaRPr lang="ar-EG">
              <a:solidFill>
                <a:srgbClr val="B13F9A"/>
              </a:solidFill>
            </a:endParaRPr>
          </a:p>
        </p:txBody>
      </p:sp>
      <p:sp>
        <p:nvSpPr>
          <p:cNvPr id="6" name="Footer Placeholder 3"/>
          <p:cNvSpPr>
            <a:spLocks noGrp="1"/>
          </p:cNvSpPr>
          <p:nvPr>
            <p:ph type="ftr" sz="quarter" idx="11"/>
          </p:nvPr>
        </p:nvSpPr>
        <p:spPr/>
        <p:txBody>
          <a:bodyPr/>
          <a:lstStyle>
            <a:lvl1pPr>
              <a:defRPr/>
            </a:lvl1pPr>
          </a:lstStyle>
          <a:p>
            <a:pPr>
              <a:defRPr/>
            </a:pPr>
            <a:endParaRPr lang="ar-EG">
              <a:solidFill>
                <a:srgbClr val="B13F9A"/>
              </a:solidFill>
            </a:endParaRPr>
          </a:p>
        </p:txBody>
      </p:sp>
      <p:sp>
        <p:nvSpPr>
          <p:cNvPr id="7" name="Slide Number Placeholder 15"/>
          <p:cNvSpPr>
            <a:spLocks noGrp="1"/>
          </p:cNvSpPr>
          <p:nvPr>
            <p:ph type="sldNum" sz="quarter" idx="12"/>
          </p:nvPr>
        </p:nvSpPr>
        <p:spPr/>
        <p:txBody>
          <a:bodyPr/>
          <a:lstStyle>
            <a:lvl1pPr>
              <a:defRPr/>
            </a:lvl1pPr>
          </a:lstStyle>
          <a:p>
            <a:pPr>
              <a:defRPr/>
            </a:pPr>
            <a:fld id="{35A26F9B-CD61-4491-AA0F-265628904C49}" type="slidenum">
              <a:rPr lang="ar-EG">
                <a:solidFill>
                  <a:srgbClr val="B13F9A"/>
                </a:solidFill>
              </a:rPr>
              <a:pPr>
                <a:defRPr/>
              </a:pPr>
              <a:t>‹#›</a:t>
            </a:fld>
            <a:endParaRPr lang="ar-EG">
              <a:solidFill>
                <a:srgbClr val="B13F9A"/>
              </a:solidFill>
            </a:endParaRPr>
          </a:p>
        </p:txBody>
      </p:sp>
    </p:spTree>
    <p:extLst>
      <p:ext uri="{BB962C8B-B14F-4D97-AF65-F5344CB8AC3E}">
        <p14:creationId xmlns:p14="http://schemas.microsoft.com/office/powerpoint/2010/main" val="22160857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fld id="{2F05D9CB-1632-43F8-A155-4ED3C38E2604}" type="datetimeFigureOut">
              <a:rPr lang="ar-EG">
                <a:solidFill>
                  <a:srgbClr val="B13F9A"/>
                </a:solidFill>
              </a:rPr>
              <a:pPr>
                <a:defRPr/>
              </a:pPr>
              <a:t>27/03/1442</a:t>
            </a:fld>
            <a:endParaRPr lang="ar-EG">
              <a:solidFill>
                <a:srgbClr val="B13F9A"/>
              </a:solidFill>
            </a:endParaRPr>
          </a:p>
        </p:txBody>
      </p:sp>
      <p:sp>
        <p:nvSpPr>
          <p:cNvPr id="8" name="Footer Placeholder 3"/>
          <p:cNvSpPr>
            <a:spLocks noGrp="1"/>
          </p:cNvSpPr>
          <p:nvPr>
            <p:ph type="ftr" sz="quarter" idx="11"/>
          </p:nvPr>
        </p:nvSpPr>
        <p:spPr/>
        <p:txBody>
          <a:bodyPr/>
          <a:lstStyle>
            <a:lvl1pPr>
              <a:defRPr/>
            </a:lvl1pPr>
          </a:lstStyle>
          <a:p>
            <a:pPr>
              <a:defRPr/>
            </a:pPr>
            <a:endParaRPr lang="ar-EG">
              <a:solidFill>
                <a:srgbClr val="B13F9A"/>
              </a:solidFill>
            </a:endParaRPr>
          </a:p>
        </p:txBody>
      </p:sp>
      <p:sp>
        <p:nvSpPr>
          <p:cNvPr id="9" name="Slide Number Placeholder 15"/>
          <p:cNvSpPr>
            <a:spLocks noGrp="1"/>
          </p:cNvSpPr>
          <p:nvPr>
            <p:ph type="sldNum" sz="quarter" idx="12"/>
          </p:nvPr>
        </p:nvSpPr>
        <p:spPr/>
        <p:txBody>
          <a:bodyPr/>
          <a:lstStyle>
            <a:lvl1pPr>
              <a:defRPr/>
            </a:lvl1pPr>
          </a:lstStyle>
          <a:p>
            <a:pPr>
              <a:defRPr/>
            </a:pPr>
            <a:fld id="{6ADB5945-E2E9-4AEB-95B3-1FCDEA516732}" type="slidenum">
              <a:rPr lang="ar-EG">
                <a:solidFill>
                  <a:srgbClr val="B13F9A"/>
                </a:solidFill>
              </a:rPr>
              <a:pPr>
                <a:defRPr/>
              </a:pPr>
              <a:t>‹#›</a:t>
            </a:fld>
            <a:endParaRPr lang="ar-EG">
              <a:solidFill>
                <a:srgbClr val="B13F9A"/>
              </a:solidFill>
            </a:endParaRPr>
          </a:p>
        </p:txBody>
      </p:sp>
    </p:spTree>
    <p:extLst>
      <p:ext uri="{BB962C8B-B14F-4D97-AF65-F5344CB8AC3E}">
        <p14:creationId xmlns:p14="http://schemas.microsoft.com/office/powerpoint/2010/main" val="38725338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fld id="{A5693FAA-B57F-4725-B3BB-408DD6CB8285}" type="datetimeFigureOut">
              <a:rPr lang="ar-EG">
                <a:solidFill>
                  <a:srgbClr val="B13F9A"/>
                </a:solidFill>
              </a:rPr>
              <a:pPr>
                <a:defRPr/>
              </a:pPr>
              <a:t>27/03/1442</a:t>
            </a:fld>
            <a:endParaRPr lang="ar-EG">
              <a:solidFill>
                <a:srgbClr val="B13F9A"/>
              </a:solidFill>
            </a:endParaRPr>
          </a:p>
        </p:txBody>
      </p:sp>
      <p:sp>
        <p:nvSpPr>
          <p:cNvPr id="4" name="Footer Placeholder 3"/>
          <p:cNvSpPr>
            <a:spLocks noGrp="1"/>
          </p:cNvSpPr>
          <p:nvPr>
            <p:ph type="ftr" sz="quarter" idx="11"/>
          </p:nvPr>
        </p:nvSpPr>
        <p:spPr/>
        <p:txBody>
          <a:bodyPr/>
          <a:lstStyle>
            <a:lvl1pPr>
              <a:defRPr/>
            </a:lvl1pPr>
          </a:lstStyle>
          <a:p>
            <a:pPr>
              <a:defRPr/>
            </a:pPr>
            <a:endParaRPr lang="ar-EG">
              <a:solidFill>
                <a:srgbClr val="B13F9A"/>
              </a:solidFill>
            </a:endParaRPr>
          </a:p>
        </p:txBody>
      </p:sp>
      <p:sp>
        <p:nvSpPr>
          <p:cNvPr id="5" name="Slide Number Placeholder 15"/>
          <p:cNvSpPr>
            <a:spLocks noGrp="1"/>
          </p:cNvSpPr>
          <p:nvPr>
            <p:ph type="sldNum" sz="quarter" idx="12"/>
          </p:nvPr>
        </p:nvSpPr>
        <p:spPr/>
        <p:txBody>
          <a:bodyPr/>
          <a:lstStyle>
            <a:lvl1pPr>
              <a:defRPr/>
            </a:lvl1pPr>
          </a:lstStyle>
          <a:p>
            <a:pPr>
              <a:defRPr/>
            </a:pPr>
            <a:fld id="{6A64BBA2-E212-41A6-80DF-1741DDC1649C}" type="slidenum">
              <a:rPr lang="ar-EG">
                <a:solidFill>
                  <a:srgbClr val="B13F9A"/>
                </a:solidFill>
              </a:rPr>
              <a:pPr>
                <a:defRPr/>
              </a:pPr>
              <a:t>‹#›</a:t>
            </a:fld>
            <a:endParaRPr lang="ar-EG">
              <a:solidFill>
                <a:srgbClr val="B13F9A"/>
              </a:solidFill>
            </a:endParaRPr>
          </a:p>
        </p:txBody>
      </p:sp>
    </p:spTree>
    <p:extLst>
      <p:ext uri="{BB962C8B-B14F-4D97-AF65-F5344CB8AC3E}">
        <p14:creationId xmlns:p14="http://schemas.microsoft.com/office/powerpoint/2010/main" val="21822848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fld id="{FBCE5494-C058-4AFF-BEC1-CA983EA60D01}" type="datetimeFigureOut">
              <a:rPr lang="ar-EG">
                <a:solidFill>
                  <a:srgbClr val="B13F9A"/>
                </a:solidFill>
              </a:rPr>
              <a:pPr>
                <a:defRPr/>
              </a:pPr>
              <a:t>27/03/1442</a:t>
            </a:fld>
            <a:endParaRPr lang="ar-EG">
              <a:solidFill>
                <a:srgbClr val="B13F9A"/>
              </a:solidFill>
            </a:endParaRPr>
          </a:p>
        </p:txBody>
      </p:sp>
      <p:sp>
        <p:nvSpPr>
          <p:cNvPr id="3" name="Footer Placeholder 3"/>
          <p:cNvSpPr>
            <a:spLocks noGrp="1"/>
          </p:cNvSpPr>
          <p:nvPr>
            <p:ph type="ftr" sz="quarter" idx="11"/>
          </p:nvPr>
        </p:nvSpPr>
        <p:spPr/>
        <p:txBody>
          <a:bodyPr/>
          <a:lstStyle>
            <a:lvl1pPr>
              <a:defRPr/>
            </a:lvl1pPr>
          </a:lstStyle>
          <a:p>
            <a:pPr>
              <a:defRPr/>
            </a:pPr>
            <a:endParaRPr lang="ar-EG">
              <a:solidFill>
                <a:srgbClr val="B13F9A"/>
              </a:solidFill>
            </a:endParaRPr>
          </a:p>
        </p:txBody>
      </p:sp>
      <p:sp>
        <p:nvSpPr>
          <p:cNvPr id="4" name="Slide Number Placeholder 15"/>
          <p:cNvSpPr>
            <a:spLocks noGrp="1"/>
          </p:cNvSpPr>
          <p:nvPr>
            <p:ph type="sldNum" sz="quarter" idx="12"/>
          </p:nvPr>
        </p:nvSpPr>
        <p:spPr/>
        <p:txBody>
          <a:bodyPr/>
          <a:lstStyle>
            <a:lvl1pPr>
              <a:defRPr/>
            </a:lvl1pPr>
          </a:lstStyle>
          <a:p>
            <a:pPr>
              <a:defRPr/>
            </a:pPr>
            <a:fld id="{EA97268F-4BD8-432B-A64C-7914C83982D6}" type="slidenum">
              <a:rPr lang="ar-EG">
                <a:solidFill>
                  <a:srgbClr val="B13F9A"/>
                </a:solidFill>
              </a:rPr>
              <a:pPr>
                <a:defRPr/>
              </a:pPr>
              <a:t>‹#›</a:t>
            </a:fld>
            <a:endParaRPr lang="ar-EG">
              <a:solidFill>
                <a:srgbClr val="B13F9A"/>
              </a:solidFill>
            </a:endParaRPr>
          </a:p>
        </p:txBody>
      </p:sp>
    </p:spTree>
    <p:extLst>
      <p:ext uri="{BB962C8B-B14F-4D97-AF65-F5344CB8AC3E}">
        <p14:creationId xmlns:p14="http://schemas.microsoft.com/office/powerpoint/2010/main" val="3686313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fld id="{536A5BA1-7C2D-4D51-9E39-22DEAC547546}" type="datetimeFigureOut">
              <a:rPr lang="ar-EG">
                <a:solidFill>
                  <a:srgbClr val="B13F9A"/>
                </a:solidFill>
              </a:rPr>
              <a:pPr>
                <a:defRPr/>
              </a:pPr>
              <a:t>27/03/1442</a:t>
            </a:fld>
            <a:endParaRPr lang="ar-EG">
              <a:solidFill>
                <a:srgbClr val="B13F9A"/>
              </a:solidFill>
            </a:endParaRPr>
          </a:p>
        </p:txBody>
      </p:sp>
      <p:sp>
        <p:nvSpPr>
          <p:cNvPr id="6" name="Footer Placeholder 3"/>
          <p:cNvSpPr>
            <a:spLocks noGrp="1"/>
          </p:cNvSpPr>
          <p:nvPr>
            <p:ph type="ftr" sz="quarter" idx="11"/>
          </p:nvPr>
        </p:nvSpPr>
        <p:spPr/>
        <p:txBody>
          <a:bodyPr/>
          <a:lstStyle>
            <a:lvl1pPr>
              <a:defRPr/>
            </a:lvl1pPr>
          </a:lstStyle>
          <a:p>
            <a:pPr>
              <a:defRPr/>
            </a:pPr>
            <a:endParaRPr lang="ar-EG">
              <a:solidFill>
                <a:srgbClr val="B13F9A"/>
              </a:solidFill>
            </a:endParaRPr>
          </a:p>
        </p:txBody>
      </p:sp>
      <p:sp>
        <p:nvSpPr>
          <p:cNvPr id="7" name="Slide Number Placeholder 15"/>
          <p:cNvSpPr>
            <a:spLocks noGrp="1"/>
          </p:cNvSpPr>
          <p:nvPr>
            <p:ph type="sldNum" sz="quarter" idx="12"/>
          </p:nvPr>
        </p:nvSpPr>
        <p:spPr/>
        <p:txBody>
          <a:bodyPr/>
          <a:lstStyle>
            <a:lvl1pPr>
              <a:defRPr/>
            </a:lvl1pPr>
          </a:lstStyle>
          <a:p>
            <a:pPr>
              <a:defRPr/>
            </a:pPr>
            <a:fld id="{C0A8B07C-EC9F-4582-9B1D-F8319B55C2A1}" type="slidenum">
              <a:rPr lang="ar-EG">
                <a:solidFill>
                  <a:srgbClr val="B13F9A"/>
                </a:solidFill>
              </a:rPr>
              <a:pPr>
                <a:defRPr/>
              </a:pPr>
              <a:t>‹#›</a:t>
            </a:fld>
            <a:endParaRPr lang="ar-EG">
              <a:solidFill>
                <a:srgbClr val="B13F9A"/>
              </a:solidFill>
            </a:endParaRPr>
          </a:p>
        </p:txBody>
      </p:sp>
    </p:spTree>
    <p:extLst>
      <p:ext uri="{BB962C8B-B14F-4D97-AF65-F5344CB8AC3E}">
        <p14:creationId xmlns:p14="http://schemas.microsoft.com/office/powerpoint/2010/main" val="9147344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1">
              <a:defRPr/>
            </a:pPr>
            <a:endParaRPr lang="en-US">
              <a:solidFill>
                <a:prstClr val="white"/>
              </a:solidFill>
            </a:endParaRPr>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1">
              <a:defRPr/>
            </a:pPr>
            <a:endParaRPr lang="en-US">
              <a:solidFill>
                <a:prstClr val="white"/>
              </a:solidFill>
            </a:endParaRPr>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fld id="{D82C648E-E367-419D-9204-BE7EE036D5FA}" type="datetimeFigureOut">
              <a:rPr lang="ar-EG">
                <a:solidFill>
                  <a:srgbClr val="F4E7ED"/>
                </a:solidFill>
              </a:rPr>
              <a:pPr>
                <a:defRPr/>
              </a:pPr>
              <a:t>27/03/1442</a:t>
            </a:fld>
            <a:endParaRPr lang="ar-EG">
              <a:solidFill>
                <a:srgbClr val="F4E7ED"/>
              </a:solidFill>
            </a:endParaRPr>
          </a:p>
        </p:txBody>
      </p:sp>
      <p:sp>
        <p:nvSpPr>
          <p:cNvPr id="8" name="Footer Placeholder 5"/>
          <p:cNvSpPr>
            <a:spLocks noGrp="1"/>
          </p:cNvSpPr>
          <p:nvPr>
            <p:ph type="ftr" sz="quarter" idx="11"/>
          </p:nvPr>
        </p:nvSpPr>
        <p:spPr/>
        <p:txBody>
          <a:bodyPr/>
          <a:lstStyle>
            <a:lvl1pPr>
              <a:defRPr/>
            </a:lvl1pPr>
            <a:extLst/>
          </a:lstStyle>
          <a:p>
            <a:pPr>
              <a:defRPr/>
            </a:pPr>
            <a:endParaRPr lang="ar-EG">
              <a:solidFill>
                <a:srgbClr val="F4E7ED"/>
              </a:solidFill>
            </a:endParaRPr>
          </a:p>
        </p:txBody>
      </p:sp>
      <p:sp>
        <p:nvSpPr>
          <p:cNvPr id="9" name="Slide Number Placeholder 6"/>
          <p:cNvSpPr>
            <a:spLocks noGrp="1"/>
          </p:cNvSpPr>
          <p:nvPr>
            <p:ph type="sldNum" sz="quarter" idx="12"/>
          </p:nvPr>
        </p:nvSpPr>
        <p:spPr/>
        <p:txBody>
          <a:bodyPr/>
          <a:lstStyle>
            <a:lvl1pPr>
              <a:defRPr/>
            </a:lvl1pPr>
            <a:extLst/>
          </a:lstStyle>
          <a:p>
            <a:pPr>
              <a:defRPr/>
            </a:pPr>
            <a:fld id="{D9AB203E-E516-4397-B4B9-D77E54AAFA64}" type="slidenum">
              <a:rPr lang="ar-EG">
                <a:solidFill>
                  <a:srgbClr val="F4E7ED"/>
                </a:solidFill>
              </a:rPr>
              <a:pPr>
                <a:defRPr/>
              </a:pPr>
              <a:t>‹#›</a:t>
            </a:fld>
            <a:endParaRPr lang="ar-EG">
              <a:solidFill>
                <a:srgbClr val="F4E7ED"/>
              </a:solidFill>
            </a:endParaRPr>
          </a:p>
        </p:txBody>
      </p:sp>
    </p:spTree>
    <p:extLst>
      <p:ext uri="{BB962C8B-B14F-4D97-AF65-F5344CB8AC3E}">
        <p14:creationId xmlns:p14="http://schemas.microsoft.com/office/powerpoint/2010/main" val="2768083075"/>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fld id="{24F02F4F-D50F-4EDF-9183-C083688EDD90}" type="datetimeFigureOut">
              <a:rPr lang="ar-EG">
                <a:solidFill>
                  <a:srgbClr val="B13F9A"/>
                </a:solidFill>
              </a:rPr>
              <a:pPr>
                <a:defRPr/>
              </a:pPr>
              <a:t>27/03/1442</a:t>
            </a:fld>
            <a:endParaRPr lang="ar-EG">
              <a:solidFill>
                <a:srgbClr val="B13F9A"/>
              </a:solidFill>
            </a:endParaRPr>
          </a:p>
        </p:txBody>
      </p:sp>
      <p:sp>
        <p:nvSpPr>
          <p:cNvPr id="5" name="Footer Placeholder 3"/>
          <p:cNvSpPr>
            <a:spLocks noGrp="1"/>
          </p:cNvSpPr>
          <p:nvPr>
            <p:ph type="ftr" sz="quarter" idx="11"/>
          </p:nvPr>
        </p:nvSpPr>
        <p:spPr/>
        <p:txBody>
          <a:bodyPr/>
          <a:lstStyle>
            <a:lvl1pPr>
              <a:defRPr/>
            </a:lvl1pPr>
          </a:lstStyle>
          <a:p>
            <a:pPr>
              <a:defRPr/>
            </a:pPr>
            <a:endParaRPr lang="ar-EG">
              <a:solidFill>
                <a:srgbClr val="B13F9A"/>
              </a:solidFill>
            </a:endParaRPr>
          </a:p>
        </p:txBody>
      </p:sp>
      <p:sp>
        <p:nvSpPr>
          <p:cNvPr id="6" name="Slide Number Placeholder 15"/>
          <p:cNvSpPr>
            <a:spLocks noGrp="1"/>
          </p:cNvSpPr>
          <p:nvPr>
            <p:ph type="sldNum" sz="quarter" idx="12"/>
          </p:nvPr>
        </p:nvSpPr>
        <p:spPr/>
        <p:txBody>
          <a:bodyPr/>
          <a:lstStyle>
            <a:lvl1pPr>
              <a:defRPr/>
            </a:lvl1pPr>
          </a:lstStyle>
          <a:p>
            <a:pPr>
              <a:defRPr/>
            </a:pPr>
            <a:fld id="{46CE77C8-D3C4-4734-9A1B-C43D9E984C1B}" type="slidenum">
              <a:rPr lang="ar-EG">
                <a:solidFill>
                  <a:srgbClr val="B13F9A"/>
                </a:solidFill>
              </a:rPr>
              <a:pPr>
                <a:defRPr/>
              </a:pPr>
              <a:t>‹#›</a:t>
            </a:fld>
            <a:endParaRPr lang="ar-EG">
              <a:solidFill>
                <a:srgbClr val="B13F9A"/>
              </a:solidFill>
            </a:endParaRPr>
          </a:p>
        </p:txBody>
      </p:sp>
    </p:spTree>
    <p:extLst>
      <p:ext uri="{BB962C8B-B14F-4D97-AF65-F5344CB8AC3E}">
        <p14:creationId xmlns:p14="http://schemas.microsoft.com/office/powerpoint/2010/main" val="22086369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fld id="{AAB71672-B450-47D2-B5F1-508816E3F109}" type="datetimeFigureOut">
              <a:rPr lang="ar-EG">
                <a:solidFill>
                  <a:srgbClr val="B13F9A"/>
                </a:solidFill>
              </a:rPr>
              <a:pPr>
                <a:defRPr/>
              </a:pPr>
              <a:t>27/03/1442</a:t>
            </a:fld>
            <a:endParaRPr lang="ar-EG">
              <a:solidFill>
                <a:srgbClr val="B13F9A"/>
              </a:solidFill>
            </a:endParaRPr>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ar-EG">
              <a:solidFill>
                <a:srgbClr val="B13F9A"/>
              </a:solidFill>
            </a:endParaRPr>
          </a:p>
        </p:txBody>
      </p:sp>
      <p:sp>
        <p:nvSpPr>
          <p:cNvPr id="6" name="Slide Number Placeholder 5"/>
          <p:cNvSpPr>
            <a:spLocks noGrp="1"/>
          </p:cNvSpPr>
          <p:nvPr>
            <p:ph type="sldNum" sz="quarter" idx="12"/>
          </p:nvPr>
        </p:nvSpPr>
        <p:spPr>
          <a:xfrm>
            <a:off x="6254750" y="6553200"/>
            <a:ext cx="587375" cy="228600"/>
          </a:xfrm>
        </p:spPr>
        <p:txBody>
          <a:bodyPr/>
          <a:lstStyle>
            <a:lvl1pPr>
              <a:defRPr>
                <a:solidFill>
                  <a:schemeClr val="tx2"/>
                </a:solidFill>
              </a:defRPr>
            </a:lvl1pPr>
            <a:extLst/>
          </a:lstStyle>
          <a:p>
            <a:pPr>
              <a:defRPr/>
            </a:pPr>
            <a:fld id="{52E740FF-BE71-44F7-A46B-3ACAD5F73C61}" type="slidenum">
              <a:rPr lang="ar-EG">
                <a:solidFill>
                  <a:srgbClr val="B13F9A"/>
                </a:solidFill>
              </a:rPr>
              <a:pPr>
                <a:defRPr/>
              </a:pPr>
              <a:t>‹#›</a:t>
            </a:fld>
            <a:endParaRPr lang="ar-EG">
              <a:solidFill>
                <a:srgbClr val="B13F9A"/>
              </a:solidFill>
            </a:endParaRPr>
          </a:p>
        </p:txBody>
      </p:sp>
    </p:spTree>
    <p:extLst>
      <p:ext uri="{BB962C8B-B14F-4D97-AF65-F5344CB8AC3E}">
        <p14:creationId xmlns:p14="http://schemas.microsoft.com/office/powerpoint/2010/main" val="21330517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985281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747151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012624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006678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0744074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22796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109714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969012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131676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610412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27/03/1442</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1576092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5" name="Footer Placeholder 4"/>
          <p:cNvSpPr>
            <a:spLocks noGrp="1"/>
          </p:cNvSpPr>
          <p:nvPr>
            <p:ph type="ftr" sz="quarter" idx="11"/>
          </p:nvPr>
        </p:nvSpPr>
        <p:spPr/>
        <p:txBody>
          <a:bodyPr/>
          <a:lstStyle/>
          <a:p>
            <a:pPr rtl="1"/>
            <a:endParaRPr lang="ar-EG">
              <a:solidFill>
                <a:srgbClr val="B13F9A"/>
              </a:solidFill>
            </a:endParaRPr>
          </a:p>
        </p:txBody>
      </p:sp>
      <p:sp>
        <p:nvSpPr>
          <p:cNvPr id="6" name="Slide Number Placeholder 5"/>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27797912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5" name="Footer Placeholder 4"/>
          <p:cNvSpPr>
            <a:spLocks noGrp="1"/>
          </p:cNvSpPr>
          <p:nvPr>
            <p:ph type="ftr" sz="quarter" idx="11"/>
          </p:nvPr>
        </p:nvSpPr>
        <p:spPr/>
        <p:txBody>
          <a:bodyPr/>
          <a:lstStyle/>
          <a:p>
            <a:pPr rtl="1"/>
            <a:endParaRPr lang="ar-EG">
              <a:solidFill>
                <a:srgbClr val="B13F9A"/>
              </a:solidFill>
            </a:endParaRPr>
          </a:p>
        </p:txBody>
      </p:sp>
      <p:sp>
        <p:nvSpPr>
          <p:cNvPr id="6" name="Slide Number Placeholder 5"/>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16317007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5" name="Footer Placeholder 4"/>
          <p:cNvSpPr>
            <a:spLocks noGrp="1"/>
          </p:cNvSpPr>
          <p:nvPr>
            <p:ph type="ftr" sz="quarter" idx="11"/>
          </p:nvPr>
        </p:nvSpPr>
        <p:spPr/>
        <p:txBody>
          <a:bodyPr/>
          <a:lstStyle/>
          <a:p>
            <a:pPr rtl="1"/>
            <a:endParaRPr lang="ar-EG">
              <a:solidFill>
                <a:srgbClr val="B13F9A"/>
              </a:solidFill>
            </a:endParaRPr>
          </a:p>
        </p:txBody>
      </p:sp>
      <p:sp>
        <p:nvSpPr>
          <p:cNvPr id="6" name="Slide Number Placeholder 5"/>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6287368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6" name="Footer Placeholder 5"/>
          <p:cNvSpPr>
            <a:spLocks noGrp="1"/>
          </p:cNvSpPr>
          <p:nvPr>
            <p:ph type="ftr" sz="quarter" idx="11"/>
          </p:nvPr>
        </p:nvSpPr>
        <p:spPr/>
        <p:txBody>
          <a:bodyPr/>
          <a:lstStyle/>
          <a:p>
            <a:pPr rtl="1"/>
            <a:endParaRPr lang="ar-EG">
              <a:solidFill>
                <a:srgbClr val="B13F9A"/>
              </a:solidFill>
            </a:endParaRPr>
          </a:p>
        </p:txBody>
      </p:sp>
      <p:sp>
        <p:nvSpPr>
          <p:cNvPr id="7" name="Slide Number Placeholder 6"/>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19004104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8" name="Footer Placeholder 7"/>
          <p:cNvSpPr>
            <a:spLocks noGrp="1"/>
          </p:cNvSpPr>
          <p:nvPr>
            <p:ph type="ftr" sz="quarter" idx="11"/>
          </p:nvPr>
        </p:nvSpPr>
        <p:spPr/>
        <p:txBody>
          <a:bodyPr/>
          <a:lstStyle/>
          <a:p>
            <a:pPr rtl="1"/>
            <a:endParaRPr lang="ar-EG">
              <a:solidFill>
                <a:srgbClr val="B13F9A"/>
              </a:solidFill>
            </a:endParaRPr>
          </a:p>
        </p:txBody>
      </p:sp>
      <p:sp>
        <p:nvSpPr>
          <p:cNvPr id="9" name="Slide Number Placeholder 8"/>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27259153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4" name="Footer Placeholder 3"/>
          <p:cNvSpPr>
            <a:spLocks noGrp="1"/>
          </p:cNvSpPr>
          <p:nvPr>
            <p:ph type="ftr" sz="quarter" idx="11"/>
          </p:nvPr>
        </p:nvSpPr>
        <p:spPr/>
        <p:txBody>
          <a:bodyPr/>
          <a:lstStyle/>
          <a:p>
            <a:pPr rtl="1"/>
            <a:endParaRPr lang="ar-EG">
              <a:solidFill>
                <a:srgbClr val="B13F9A"/>
              </a:solidFill>
            </a:endParaRPr>
          </a:p>
        </p:txBody>
      </p:sp>
      <p:sp>
        <p:nvSpPr>
          <p:cNvPr id="5" name="Slide Number Placeholder 4"/>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12448846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3" name="Footer Placeholder 2"/>
          <p:cNvSpPr>
            <a:spLocks noGrp="1"/>
          </p:cNvSpPr>
          <p:nvPr>
            <p:ph type="ftr" sz="quarter" idx="11"/>
          </p:nvPr>
        </p:nvSpPr>
        <p:spPr/>
        <p:txBody>
          <a:bodyPr/>
          <a:lstStyle/>
          <a:p>
            <a:pPr rtl="1"/>
            <a:endParaRPr lang="ar-EG">
              <a:solidFill>
                <a:srgbClr val="B13F9A"/>
              </a:solidFill>
            </a:endParaRPr>
          </a:p>
        </p:txBody>
      </p:sp>
      <p:sp>
        <p:nvSpPr>
          <p:cNvPr id="4" name="Slide Number Placeholder 3"/>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14897390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6" name="Footer Placeholder 5"/>
          <p:cNvSpPr>
            <a:spLocks noGrp="1"/>
          </p:cNvSpPr>
          <p:nvPr>
            <p:ph type="ftr" sz="quarter" idx="11"/>
          </p:nvPr>
        </p:nvSpPr>
        <p:spPr/>
        <p:txBody>
          <a:bodyPr/>
          <a:lstStyle/>
          <a:p>
            <a:pPr rtl="1"/>
            <a:endParaRPr lang="ar-EG">
              <a:solidFill>
                <a:srgbClr val="B13F9A"/>
              </a:solidFill>
            </a:endParaRPr>
          </a:p>
        </p:txBody>
      </p:sp>
      <p:sp>
        <p:nvSpPr>
          <p:cNvPr id="7" name="Slide Number Placeholder 6"/>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17923983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6" name="Footer Placeholder 5"/>
          <p:cNvSpPr>
            <a:spLocks noGrp="1"/>
          </p:cNvSpPr>
          <p:nvPr>
            <p:ph type="ftr" sz="quarter" idx="11"/>
          </p:nvPr>
        </p:nvSpPr>
        <p:spPr/>
        <p:txBody>
          <a:bodyPr/>
          <a:lstStyle/>
          <a:p>
            <a:pPr rtl="1"/>
            <a:endParaRPr lang="ar-EG">
              <a:solidFill>
                <a:srgbClr val="B13F9A"/>
              </a:solidFill>
            </a:endParaRPr>
          </a:p>
        </p:txBody>
      </p:sp>
      <p:sp>
        <p:nvSpPr>
          <p:cNvPr id="7" name="Slide Number Placeholder 6"/>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11683784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5" name="Footer Placeholder 4"/>
          <p:cNvSpPr>
            <a:spLocks noGrp="1"/>
          </p:cNvSpPr>
          <p:nvPr>
            <p:ph type="ftr" sz="quarter" idx="11"/>
          </p:nvPr>
        </p:nvSpPr>
        <p:spPr/>
        <p:txBody>
          <a:bodyPr/>
          <a:lstStyle/>
          <a:p>
            <a:pPr rtl="1"/>
            <a:endParaRPr lang="ar-EG">
              <a:solidFill>
                <a:srgbClr val="B13F9A"/>
              </a:solidFill>
            </a:endParaRPr>
          </a:p>
        </p:txBody>
      </p:sp>
      <p:sp>
        <p:nvSpPr>
          <p:cNvPr id="6" name="Slide Number Placeholder 5"/>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22436739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pPr rtl="1"/>
            <a:fld id="{113BF330-A45F-4B9A-90A4-7C7FF5F07BD1}" type="datetimeFigureOut">
              <a:rPr lang="ar-EG" smtClean="0">
                <a:solidFill>
                  <a:srgbClr val="B13F9A"/>
                </a:solidFill>
              </a:rPr>
              <a:pPr rtl="1"/>
              <a:t>27/03/1442</a:t>
            </a:fld>
            <a:endParaRPr lang="ar-EG">
              <a:solidFill>
                <a:srgbClr val="B13F9A"/>
              </a:solidFill>
            </a:endParaRPr>
          </a:p>
        </p:txBody>
      </p:sp>
      <p:sp>
        <p:nvSpPr>
          <p:cNvPr id="5" name="Footer Placeholder 4"/>
          <p:cNvSpPr>
            <a:spLocks noGrp="1"/>
          </p:cNvSpPr>
          <p:nvPr>
            <p:ph type="ftr" sz="quarter" idx="11"/>
          </p:nvPr>
        </p:nvSpPr>
        <p:spPr/>
        <p:txBody>
          <a:bodyPr/>
          <a:lstStyle/>
          <a:p>
            <a:pPr rtl="1"/>
            <a:endParaRPr lang="ar-EG">
              <a:solidFill>
                <a:srgbClr val="B13F9A"/>
              </a:solidFill>
            </a:endParaRPr>
          </a:p>
        </p:txBody>
      </p:sp>
      <p:sp>
        <p:nvSpPr>
          <p:cNvPr id="6" name="Slide Number Placeholder 5"/>
          <p:cNvSpPr>
            <a:spLocks noGrp="1"/>
          </p:cNvSpPr>
          <p:nvPr>
            <p:ph type="sldNum" sz="quarter" idx="12"/>
          </p:nvPr>
        </p:nvSpPr>
        <p:spPr/>
        <p:txBody>
          <a:bodyPr/>
          <a:lstStyle/>
          <a:p>
            <a:pPr rtl="1" fontAlgn="base">
              <a:spcBef>
                <a:spcPct val="0"/>
              </a:spcBef>
              <a:spcAft>
                <a:spcPct val="0"/>
              </a:spcAft>
            </a:pPr>
            <a:fld id="{6C728E91-A3A6-4FFA-9B52-0A9BB4C8EE44}" type="slidenum">
              <a:rPr lang="ar-EG" altLang="en-US" smtClean="0">
                <a:solidFill>
                  <a:srgbClr val="B13F9A"/>
                </a:solidFill>
              </a:rPr>
              <a:pPr rtl="1" fontAlgn="base">
                <a:spcBef>
                  <a:spcPct val="0"/>
                </a:spcBef>
                <a:spcAft>
                  <a:spcPct val="0"/>
                </a:spcAft>
              </a:pPr>
              <a:t>‹#›</a:t>
            </a:fld>
            <a:endParaRPr lang="ar-EG" altLang="en-US">
              <a:solidFill>
                <a:srgbClr val="B13F9A"/>
              </a:solidFill>
            </a:endParaRPr>
          </a:p>
        </p:txBody>
      </p:sp>
    </p:spTree>
    <p:extLst>
      <p:ext uri="{BB962C8B-B14F-4D97-AF65-F5344CB8AC3E}">
        <p14:creationId xmlns:p14="http://schemas.microsoft.com/office/powerpoint/2010/main" val="217470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sz="3200">
              <a:solidFill>
                <a:prstClr val="white"/>
              </a:solidFill>
            </a:endParaRPr>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latinLnBrk="0" hangingPunct="1">
              <a:defRPr kumimoji="0" sz="1000">
                <a:solidFill>
                  <a:schemeClr val="tx2"/>
                </a:solidFill>
              </a:defRPr>
            </a:lvl1pPr>
            <a:extLst/>
          </a:lstStyle>
          <a:p>
            <a:pPr fontAlgn="base">
              <a:spcBef>
                <a:spcPct val="0"/>
              </a:spcBef>
              <a:spcAft>
                <a:spcPct val="0"/>
              </a:spcAft>
              <a:defRPr/>
            </a:pPr>
            <a:endParaRPr lang="en-US">
              <a:solidFill>
                <a:srgbClr val="B13F9A"/>
              </a:solidFill>
              <a:latin typeface="Times New Roman" pitchFamily="18" charset="0"/>
            </a:endParaRPr>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fontAlgn="base">
              <a:spcBef>
                <a:spcPct val="0"/>
              </a:spcBef>
              <a:spcAft>
                <a:spcPct val="0"/>
              </a:spcAft>
              <a:defRPr/>
            </a:pPr>
            <a:endParaRPr lang="en-US">
              <a:solidFill>
                <a:srgbClr val="B13F9A"/>
              </a:solidFill>
              <a:latin typeface="Times New Roman" pitchFamily="18" charset="0"/>
            </a:endParaRPr>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fontAlgn="base">
              <a:spcBef>
                <a:spcPct val="0"/>
              </a:spcBef>
              <a:spcAft>
                <a:spcPct val="0"/>
              </a:spcAft>
              <a:defRPr/>
            </a:pPr>
            <a:fld id="{0B570853-FA29-4AE6-AE53-A85FBA519809}" type="slidenum">
              <a:rPr lang="ar-SA">
                <a:solidFill>
                  <a:srgbClr val="B13F9A"/>
                </a:solidFill>
                <a:latin typeface="Times New Roman" pitchFamily="18" charset="0"/>
              </a:rPr>
              <a:pPr fontAlgn="base">
                <a:spcBef>
                  <a:spcPct val="0"/>
                </a:spcBef>
                <a:spcAft>
                  <a:spcPct val="0"/>
                </a:spcAft>
                <a:defRPr/>
              </a:pPr>
              <a:t>‹#›</a:t>
            </a:fld>
            <a:endParaRPr lang="en-US">
              <a:solidFill>
                <a:srgbClr val="B13F9A"/>
              </a:solidFill>
              <a:latin typeface="Times New Roman" pitchFamily="18" charset="0"/>
            </a:endParaRPr>
          </a:p>
        </p:txBody>
      </p:sp>
    </p:spTree>
    <p:extLst>
      <p:ext uri="{BB962C8B-B14F-4D97-AF65-F5344CB8AC3E}">
        <p14:creationId xmlns:p14="http://schemas.microsoft.com/office/powerpoint/2010/main" val="1560682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eaLnBrk="0" fontAlgn="base" hangingPunct="0">
        <a:spcBef>
          <a:spcPct val="0"/>
        </a:spcBef>
        <a:spcAft>
          <a:spcPct val="0"/>
        </a:spcAft>
        <a:defRPr sz="3800" b="1">
          <a:solidFill>
            <a:schemeClr val="tx1"/>
          </a:solidFill>
          <a:latin typeface="Trebuchet MS" pitchFamily="34" charset="0"/>
        </a:defRPr>
      </a:lvl2pPr>
      <a:lvl3pPr algn="l" rtl="0" eaLnBrk="0" fontAlgn="base" hangingPunct="0">
        <a:spcBef>
          <a:spcPct val="0"/>
        </a:spcBef>
        <a:spcAft>
          <a:spcPct val="0"/>
        </a:spcAft>
        <a:defRPr sz="3800" b="1">
          <a:solidFill>
            <a:schemeClr val="tx1"/>
          </a:solidFill>
          <a:latin typeface="Trebuchet MS" pitchFamily="34" charset="0"/>
        </a:defRPr>
      </a:lvl3pPr>
      <a:lvl4pPr algn="l" rtl="0" eaLnBrk="0" fontAlgn="base" hangingPunct="0">
        <a:spcBef>
          <a:spcPct val="0"/>
        </a:spcBef>
        <a:spcAft>
          <a:spcPct val="0"/>
        </a:spcAft>
        <a:defRPr sz="3800" b="1">
          <a:solidFill>
            <a:schemeClr val="tx1"/>
          </a:solidFill>
          <a:latin typeface="Trebuchet MS" pitchFamily="34" charset="0"/>
        </a:defRPr>
      </a:lvl4pPr>
      <a:lvl5pPr algn="l" rtl="0" eaLnBrk="0" fontAlgn="base" hangingPunct="0">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eaLnBrk="0" fontAlgn="base" hangingPunct="0">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eaLnBrk="0" fontAlgn="base" hangingPunct="0">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l" rtl="0" eaLnBrk="0" fontAlgn="base" hangingPunct="0">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l" rtl="0" eaLnBrk="0" fontAlgn="base" hangingPunct="0">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l" rtl="0" eaLnBrk="0" fontAlgn="base" hangingPunct="0">
        <a:spcBef>
          <a:spcPts val="400"/>
        </a:spcBef>
        <a:spcAft>
          <a:spcPct val="0"/>
        </a:spcAft>
        <a:buClr>
          <a:srgbClr val="F9B639"/>
        </a:buClr>
        <a:buSzPct val="70000"/>
        <a:buFont typeface="Wingdings" pitchFamily="2" charset="2"/>
        <a:buChar char=""/>
        <a:defRPr sz="20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sz="3200">
              <a:solidFill>
                <a:prstClr val="white"/>
              </a:solidFill>
            </a:endParaRPr>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latinLnBrk="0" hangingPunct="1">
              <a:defRPr kumimoji="0" sz="1000">
                <a:solidFill>
                  <a:schemeClr val="tx2"/>
                </a:solidFill>
              </a:defRPr>
            </a:lvl1pPr>
            <a:extLst/>
          </a:lstStyle>
          <a:p>
            <a:pPr fontAlgn="base">
              <a:spcBef>
                <a:spcPct val="0"/>
              </a:spcBef>
              <a:spcAft>
                <a:spcPct val="0"/>
              </a:spcAft>
              <a:defRPr/>
            </a:pPr>
            <a:endParaRPr lang="en-US">
              <a:solidFill>
                <a:srgbClr val="B13F9A"/>
              </a:solidFill>
              <a:latin typeface="Times New Roman" pitchFamily="18" charset="0"/>
            </a:endParaRPr>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fontAlgn="base">
              <a:spcBef>
                <a:spcPct val="0"/>
              </a:spcBef>
              <a:spcAft>
                <a:spcPct val="0"/>
              </a:spcAft>
              <a:defRPr/>
            </a:pPr>
            <a:endParaRPr lang="en-US">
              <a:solidFill>
                <a:srgbClr val="B13F9A"/>
              </a:solidFill>
              <a:latin typeface="Times New Roman" pitchFamily="18" charset="0"/>
            </a:endParaRPr>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fontAlgn="base">
              <a:spcBef>
                <a:spcPct val="0"/>
              </a:spcBef>
              <a:spcAft>
                <a:spcPct val="0"/>
              </a:spcAft>
              <a:defRPr/>
            </a:pPr>
            <a:fld id="{1CD8B5BB-B8BF-404F-9DAE-07BC95FFC8EC}" type="slidenum">
              <a:rPr lang="ar-SA">
                <a:solidFill>
                  <a:srgbClr val="B13F9A"/>
                </a:solidFill>
                <a:latin typeface="Times New Roman" pitchFamily="18" charset="0"/>
              </a:rPr>
              <a:pPr fontAlgn="base">
                <a:spcBef>
                  <a:spcPct val="0"/>
                </a:spcBef>
                <a:spcAft>
                  <a:spcPct val="0"/>
                </a:spcAft>
                <a:defRPr/>
              </a:pPr>
              <a:t>‹#›</a:t>
            </a:fld>
            <a:endParaRPr lang="en-US">
              <a:solidFill>
                <a:srgbClr val="B13F9A"/>
              </a:solidFill>
              <a:latin typeface="Times New Roman" pitchFamily="18" charset="0"/>
            </a:endParaRPr>
          </a:p>
        </p:txBody>
      </p:sp>
    </p:spTree>
    <p:extLst>
      <p:ext uri="{BB962C8B-B14F-4D97-AF65-F5344CB8AC3E}">
        <p14:creationId xmlns:p14="http://schemas.microsoft.com/office/powerpoint/2010/main" val="68492771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rtl="0"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eaLnBrk="0" fontAlgn="base" hangingPunct="0">
        <a:spcBef>
          <a:spcPct val="0"/>
        </a:spcBef>
        <a:spcAft>
          <a:spcPct val="0"/>
        </a:spcAft>
        <a:defRPr sz="3800" b="1">
          <a:solidFill>
            <a:schemeClr val="tx1"/>
          </a:solidFill>
          <a:latin typeface="Trebuchet MS" pitchFamily="34" charset="0"/>
        </a:defRPr>
      </a:lvl2pPr>
      <a:lvl3pPr algn="l" rtl="0" eaLnBrk="0" fontAlgn="base" hangingPunct="0">
        <a:spcBef>
          <a:spcPct val="0"/>
        </a:spcBef>
        <a:spcAft>
          <a:spcPct val="0"/>
        </a:spcAft>
        <a:defRPr sz="3800" b="1">
          <a:solidFill>
            <a:schemeClr val="tx1"/>
          </a:solidFill>
          <a:latin typeface="Trebuchet MS" pitchFamily="34" charset="0"/>
        </a:defRPr>
      </a:lvl3pPr>
      <a:lvl4pPr algn="l" rtl="0" eaLnBrk="0" fontAlgn="base" hangingPunct="0">
        <a:spcBef>
          <a:spcPct val="0"/>
        </a:spcBef>
        <a:spcAft>
          <a:spcPct val="0"/>
        </a:spcAft>
        <a:defRPr sz="3800" b="1">
          <a:solidFill>
            <a:schemeClr val="tx1"/>
          </a:solidFill>
          <a:latin typeface="Trebuchet MS" pitchFamily="34" charset="0"/>
        </a:defRPr>
      </a:lvl4pPr>
      <a:lvl5pPr algn="l" rtl="0" eaLnBrk="0" fontAlgn="base" hangingPunct="0">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eaLnBrk="0" fontAlgn="base" hangingPunct="0">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eaLnBrk="0" fontAlgn="base" hangingPunct="0">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l" rtl="0" eaLnBrk="0" fontAlgn="base" hangingPunct="0">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l" rtl="0" eaLnBrk="0" fontAlgn="base" hangingPunct="0">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l" rtl="0" eaLnBrk="0" fontAlgn="base" hangingPunct="0">
        <a:spcBef>
          <a:spcPts val="400"/>
        </a:spcBef>
        <a:spcAft>
          <a:spcPct val="0"/>
        </a:spcAft>
        <a:buClr>
          <a:srgbClr val="F9B639"/>
        </a:buClr>
        <a:buSzPct val="70000"/>
        <a:buFont typeface="Wingdings" pitchFamily="2" charset="2"/>
        <a:buChar char=""/>
        <a:defRPr sz="20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11/12/2020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433465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1">
              <a:defRPr/>
            </a:pPr>
            <a:endParaRPr lang="en-US">
              <a:solidFill>
                <a:prstClr val="white"/>
              </a:solidFill>
            </a:endParaRPr>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fontAlgn="auto" latinLnBrk="0" hangingPunct="1">
              <a:spcBef>
                <a:spcPts val="0"/>
              </a:spcBef>
              <a:spcAft>
                <a:spcPts val="0"/>
              </a:spcAft>
              <a:defRPr kumimoji="0" sz="1000">
                <a:solidFill>
                  <a:schemeClr val="tx2"/>
                </a:solidFill>
                <a:latin typeface="+mn-lt"/>
                <a:cs typeface="+mn-cs"/>
              </a:defRPr>
            </a:lvl1pPr>
            <a:extLst/>
          </a:lstStyle>
          <a:p>
            <a:pPr rtl="1">
              <a:defRPr/>
            </a:pPr>
            <a:fld id="{0974A0D6-0BDE-4C22-BC95-C24AA72E953D}" type="datetimeFigureOut">
              <a:rPr lang="ar-EG">
                <a:solidFill>
                  <a:srgbClr val="B13F9A"/>
                </a:solidFill>
              </a:rPr>
              <a:pPr rtl="1">
                <a:defRPr/>
              </a:pPr>
              <a:t>27/03/1442</a:t>
            </a:fld>
            <a:endParaRPr lang="ar-EG">
              <a:solidFill>
                <a:srgbClr val="B13F9A"/>
              </a:solidFill>
            </a:endParaRPr>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fontAlgn="auto" latinLnBrk="0" hangingPunct="1">
              <a:spcBef>
                <a:spcPts val="0"/>
              </a:spcBef>
              <a:spcAft>
                <a:spcPts val="0"/>
              </a:spcAft>
              <a:defRPr kumimoji="0" sz="1000">
                <a:solidFill>
                  <a:schemeClr val="tx2"/>
                </a:solidFill>
                <a:latin typeface="+mn-lt"/>
                <a:cs typeface="+mn-cs"/>
              </a:defRPr>
            </a:lvl1pPr>
            <a:extLst/>
          </a:lstStyle>
          <a:p>
            <a:pPr rtl="1">
              <a:defRPr/>
            </a:pPr>
            <a:endParaRPr lang="ar-EG">
              <a:solidFill>
                <a:srgbClr val="B13F9A"/>
              </a:solidFill>
            </a:endParaRPr>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fontAlgn="auto" latinLnBrk="0" hangingPunct="1">
              <a:spcBef>
                <a:spcPts val="0"/>
              </a:spcBef>
              <a:spcAft>
                <a:spcPts val="0"/>
              </a:spcAft>
              <a:defRPr kumimoji="0" sz="1100">
                <a:solidFill>
                  <a:schemeClr val="tx2"/>
                </a:solidFill>
                <a:latin typeface="+mn-lt"/>
                <a:cs typeface="+mn-cs"/>
              </a:defRPr>
            </a:lvl1pPr>
            <a:extLst/>
          </a:lstStyle>
          <a:p>
            <a:pPr rtl="1">
              <a:defRPr/>
            </a:pPr>
            <a:fld id="{9B8DC6D3-5755-4AA5-A0AE-26F6DF9B5E4D}" type="slidenum">
              <a:rPr lang="ar-EG">
                <a:solidFill>
                  <a:srgbClr val="B13F9A"/>
                </a:solidFill>
              </a:rPr>
              <a:pPr rtl="1">
                <a:defRPr/>
              </a:pPr>
              <a:t>‹#›</a:t>
            </a:fld>
            <a:endParaRPr lang="ar-EG">
              <a:solidFill>
                <a:srgbClr val="B13F9A"/>
              </a:solidFill>
            </a:endParaRPr>
          </a:p>
        </p:txBody>
      </p:sp>
    </p:spTree>
    <p:extLst>
      <p:ext uri="{BB962C8B-B14F-4D97-AF65-F5344CB8AC3E}">
        <p14:creationId xmlns:p14="http://schemas.microsoft.com/office/powerpoint/2010/main" val="3264682745"/>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rtl="1"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1" eaLnBrk="0" fontAlgn="base" hangingPunct="0">
        <a:spcBef>
          <a:spcPct val="0"/>
        </a:spcBef>
        <a:spcAft>
          <a:spcPct val="0"/>
        </a:spcAft>
        <a:defRPr sz="3800" b="1">
          <a:solidFill>
            <a:schemeClr val="tx1"/>
          </a:solidFill>
          <a:latin typeface="Trebuchet MS" pitchFamily="34" charset="0"/>
          <a:cs typeface="Tahoma" pitchFamily="34" charset="0"/>
        </a:defRPr>
      </a:lvl2pPr>
      <a:lvl3pPr algn="l" rtl="1" eaLnBrk="0" fontAlgn="base" hangingPunct="0">
        <a:spcBef>
          <a:spcPct val="0"/>
        </a:spcBef>
        <a:spcAft>
          <a:spcPct val="0"/>
        </a:spcAft>
        <a:defRPr sz="3800" b="1">
          <a:solidFill>
            <a:schemeClr val="tx1"/>
          </a:solidFill>
          <a:latin typeface="Trebuchet MS" pitchFamily="34" charset="0"/>
          <a:cs typeface="Tahoma" pitchFamily="34" charset="0"/>
        </a:defRPr>
      </a:lvl3pPr>
      <a:lvl4pPr algn="l" rtl="1" eaLnBrk="0" fontAlgn="base" hangingPunct="0">
        <a:spcBef>
          <a:spcPct val="0"/>
        </a:spcBef>
        <a:spcAft>
          <a:spcPct val="0"/>
        </a:spcAft>
        <a:defRPr sz="3800" b="1">
          <a:solidFill>
            <a:schemeClr val="tx1"/>
          </a:solidFill>
          <a:latin typeface="Trebuchet MS" pitchFamily="34" charset="0"/>
          <a:cs typeface="Tahoma" pitchFamily="34" charset="0"/>
        </a:defRPr>
      </a:lvl4pPr>
      <a:lvl5pPr algn="l" rtl="1" eaLnBrk="0" fontAlgn="base" hangingPunct="0">
        <a:spcBef>
          <a:spcPct val="0"/>
        </a:spcBef>
        <a:spcAft>
          <a:spcPct val="0"/>
        </a:spcAft>
        <a:defRPr sz="3800" b="1">
          <a:solidFill>
            <a:schemeClr val="tx1"/>
          </a:solidFill>
          <a:latin typeface="Trebuchet MS" pitchFamily="34" charset="0"/>
          <a:cs typeface="Tahoma" pitchFamily="34" charset="0"/>
        </a:defRPr>
      </a:lvl5pPr>
      <a:lvl6pPr marL="457200" algn="l" rtl="1" fontAlgn="base">
        <a:spcBef>
          <a:spcPct val="0"/>
        </a:spcBef>
        <a:spcAft>
          <a:spcPct val="0"/>
        </a:spcAft>
        <a:defRPr sz="3800" b="1">
          <a:solidFill>
            <a:schemeClr val="tx1"/>
          </a:solidFill>
          <a:latin typeface="Trebuchet MS" pitchFamily="34" charset="0"/>
          <a:cs typeface="Tahoma" pitchFamily="34" charset="0"/>
        </a:defRPr>
      </a:lvl6pPr>
      <a:lvl7pPr marL="914400" algn="l" rtl="1" fontAlgn="base">
        <a:spcBef>
          <a:spcPct val="0"/>
        </a:spcBef>
        <a:spcAft>
          <a:spcPct val="0"/>
        </a:spcAft>
        <a:defRPr sz="3800" b="1">
          <a:solidFill>
            <a:schemeClr val="tx1"/>
          </a:solidFill>
          <a:latin typeface="Trebuchet MS" pitchFamily="34" charset="0"/>
          <a:cs typeface="Tahoma" pitchFamily="34" charset="0"/>
        </a:defRPr>
      </a:lvl7pPr>
      <a:lvl8pPr marL="1371600" algn="l" rtl="1" fontAlgn="base">
        <a:spcBef>
          <a:spcPct val="0"/>
        </a:spcBef>
        <a:spcAft>
          <a:spcPct val="0"/>
        </a:spcAft>
        <a:defRPr sz="3800" b="1">
          <a:solidFill>
            <a:schemeClr val="tx1"/>
          </a:solidFill>
          <a:latin typeface="Trebuchet MS" pitchFamily="34" charset="0"/>
          <a:cs typeface="Tahoma" pitchFamily="34" charset="0"/>
        </a:defRPr>
      </a:lvl8pPr>
      <a:lvl9pPr marL="1828800" algn="l" rtl="1" fontAlgn="base">
        <a:spcBef>
          <a:spcPct val="0"/>
        </a:spcBef>
        <a:spcAft>
          <a:spcPct val="0"/>
        </a:spcAft>
        <a:defRPr sz="3800" b="1">
          <a:solidFill>
            <a:schemeClr val="tx1"/>
          </a:solidFill>
          <a:latin typeface="Trebuchet MS" pitchFamily="34" charset="0"/>
          <a:cs typeface="Tahoma" pitchFamily="34" charset="0"/>
        </a:defRPr>
      </a:lvl9pPr>
      <a:extLst/>
    </p:titleStyle>
    <p:bodyStyle>
      <a:lvl1pPr marL="273050" indent="-273050" algn="r" rtl="1" eaLnBrk="0" fontAlgn="base" hangingPunct="0">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r" rtl="1" eaLnBrk="0" fontAlgn="base" hangingPunct="0">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r" rtl="1" eaLnBrk="0" fontAlgn="base" hangingPunct="0">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r" rtl="1" eaLnBrk="0" fontAlgn="base" hangingPunct="0">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r" rtl="1" eaLnBrk="0" fontAlgn="base" hangingPunct="0">
        <a:spcBef>
          <a:spcPts val="400"/>
        </a:spcBef>
        <a:spcAft>
          <a:spcPct val="0"/>
        </a:spcAft>
        <a:buClr>
          <a:srgbClr val="F9B639"/>
        </a:buClr>
        <a:buSzPct val="70000"/>
        <a:buFont typeface="Wingdings" pitchFamily="2" charset="2"/>
        <a:buChar char=""/>
        <a:defRPr sz="20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1B8ABB09-4A1D-463E-8065-109CC2B7EFAA}" type="datetimeFigureOut">
              <a:rPr lang="ar-SA" smtClean="0">
                <a:solidFill>
                  <a:prstClr val="black">
                    <a:tint val="75000"/>
                  </a:prstClr>
                </a:solidFill>
              </a:rPr>
              <a:pPr rtl="1"/>
              <a:t>27/03/1442</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0B34F065-1154-456A-91E3-76DE8E75E17B}" type="slidenum">
              <a:rPr lang="ar-SA" smtClean="0">
                <a:solidFill>
                  <a:prstClr val="black">
                    <a:tint val="75000"/>
                  </a:prstClr>
                </a:solidFill>
              </a:rPr>
              <a:pPr rtl="1"/>
              <a:t>‹#›</a:t>
            </a:fld>
            <a:endParaRPr lang="ar-SA">
              <a:solidFill>
                <a:prstClr val="black">
                  <a:tint val="75000"/>
                </a:prstClr>
              </a:solidFill>
            </a:endParaRPr>
          </a:p>
        </p:txBody>
      </p:sp>
    </p:spTree>
    <p:extLst>
      <p:ext uri="{BB962C8B-B14F-4D97-AF65-F5344CB8AC3E}">
        <p14:creationId xmlns:p14="http://schemas.microsoft.com/office/powerpoint/2010/main" val="4168143463"/>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8BD707-D9CF-40AE-B4C6-C98DA3205C09}" type="datetimeFigureOut">
              <a:rPr lang="en-US" smtClean="0"/>
              <a:pPr/>
              <a:t>11/12/2020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9960804"/>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en.wikipedia.org/wiki/Biochemistry" TargetMode="External"/><Relationship Id="rId3" Type="http://schemas.openxmlformats.org/officeDocument/2006/relationships/hyperlink" Target="https://en.wikipedia.org/wiki/Cerebrospinal_fluid" TargetMode="External"/><Relationship Id="rId7" Type="http://schemas.openxmlformats.org/officeDocument/2006/relationships/hyperlink" Target="https://en.wikipedia.org/wiki/Subarachnoid_space" TargetMode="External"/><Relationship Id="rId2" Type="http://schemas.openxmlformats.org/officeDocument/2006/relationships/hyperlink" Target="https://en.wikipedia.org/wiki/Spinal_canal" TargetMode="External"/><Relationship Id="rId1" Type="http://schemas.openxmlformats.org/officeDocument/2006/relationships/slideLayout" Target="../slideLayouts/slideLayout2.xml"/><Relationship Id="rId6" Type="http://schemas.openxmlformats.org/officeDocument/2006/relationships/hyperlink" Target="https://en.wikipedia.org/wiki/Hypodermic_needle" TargetMode="External"/><Relationship Id="rId5" Type="http://schemas.openxmlformats.org/officeDocument/2006/relationships/hyperlink" Target="https://en.wikipedia.org/wiki/Aseptic_technique" TargetMode="External"/><Relationship Id="rId10" Type="http://schemas.openxmlformats.org/officeDocument/2006/relationships/hyperlink" Target="https://en.wikipedia.org/wiki/Cytopathology" TargetMode="External"/><Relationship Id="rId4" Type="http://schemas.openxmlformats.org/officeDocument/2006/relationships/hyperlink" Target="https://en.wikipedia.org/wiki/Local_anesthesia" TargetMode="External"/><Relationship Id="rId9" Type="http://schemas.openxmlformats.org/officeDocument/2006/relationships/hyperlink" Target="https://en.wikipedia.org/wiki/Microbiology"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0.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9.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9.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6.xml.rels><?xml version="1.0" encoding="UTF-8" standalone="yes"?>
<Relationships xmlns="http://schemas.openxmlformats.org/package/2006/relationships"><Relationship Id="rId3" Type="http://schemas.openxmlformats.org/officeDocument/2006/relationships/hyperlink" Target="http://www.google.com.eg/url?sa=i&amp;rct=j&amp;q=&amp;esrc=s&amp;frm=1&amp;source=images&amp;cd=&amp;cad=rja&amp;docid=XckpoMUQ0rdizM&amp;tbnid=N8lfxvPucHrqmM:&amp;ved=0CAUQjRw&amp;url=http://thunderhouse4-yuri.blogspot.com/2011/11/streptococcus-pneumoniae.html&amp;ei=JDamUpmrGYTO0AXJioGoCQ&amp;bvm=bv.57752919,d.d2k&amp;psig=AFQjCNH3WpnHh15COon0RlK0LVHJ6oCsPA&amp;ust=1386710896742824" TargetMode="External"/><Relationship Id="rId2" Type="http://schemas.openxmlformats.org/officeDocument/2006/relationships/notesSlide" Target="../notesSlides/notesSlide4.xml"/><Relationship Id="rId1" Type="http://schemas.openxmlformats.org/officeDocument/2006/relationships/slideLayout" Target="../slideLayouts/slideLayout51.xml"/><Relationship Id="rId4" Type="http://schemas.openxmlformats.org/officeDocument/2006/relationships/image" Target="../media/image3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4.xml"/></Relationships>
</file>

<file path=ppt/slides/_rels/slide6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34975"/>
            <a:ext cx="7772400" cy="1470025"/>
          </a:xfrm>
        </p:spPr>
        <p:txBody>
          <a:bodyPr>
            <a:noAutofit/>
          </a:bodyPr>
          <a:lstStyle/>
          <a:p>
            <a:r>
              <a:rPr lang="en-US" sz="4800" b="1" i="1" dirty="0" smtClean="0">
                <a:solidFill>
                  <a:schemeClr val="tx1">
                    <a:lumMod val="95000"/>
                    <a:lumOff val="5000"/>
                  </a:schemeClr>
                </a:solidFill>
              </a:rPr>
              <a:t>Microbial infection of the CNS</a:t>
            </a:r>
            <a:endParaRPr lang="ar-EG" sz="4800" b="1" i="1" dirty="0">
              <a:solidFill>
                <a:schemeClr val="tx1">
                  <a:lumMod val="95000"/>
                  <a:lumOff val="5000"/>
                </a:schemeClr>
              </a:solidFill>
            </a:endParaRPr>
          </a:p>
        </p:txBody>
      </p:sp>
      <p:sp>
        <p:nvSpPr>
          <p:cNvPr id="3" name="Subtitle 2"/>
          <p:cNvSpPr>
            <a:spLocks noGrp="1"/>
          </p:cNvSpPr>
          <p:nvPr>
            <p:ph type="subTitle" idx="1"/>
          </p:nvPr>
        </p:nvSpPr>
        <p:spPr>
          <a:xfrm>
            <a:off x="1143000" y="4267200"/>
            <a:ext cx="6400800" cy="1752600"/>
          </a:xfrm>
        </p:spPr>
        <p:txBody>
          <a:bodyPr/>
          <a:lstStyle/>
          <a:p>
            <a:endParaRPr lang="ar-EG"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90858"/>
            <a:ext cx="9144000" cy="4967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0801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endParaRPr lang="ar-EG" dirty="0"/>
          </a:p>
        </p:txBody>
      </p:sp>
      <p:pic>
        <p:nvPicPr>
          <p:cNvPr id="952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696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smtClean="0">
                <a:solidFill>
                  <a:srgbClr val="FF0000"/>
                </a:solidFill>
              </a:rPr>
              <a:t>Method of specimen collection</a:t>
            </a:r>
            <a:endParaRPr lang="ar-EG" b="1" i="1" u="sng" dirty="0">
              <a:solidFill>
                <a:srgbClr val="FF0000"/>
              </a:solidFill>
            </a:endParaRPr>
          </a:p>
        </p:txBody>
      </p:sp>
      <p:sp>
        <p:nvSpPr>
          <p:cNvPr id="3" name="Content Placeholder 2"/>
          <p:cNvSpPr>
            <a:spLocks noGrp="1"/>
          </p:cNvSpPr>
          <p:nvPr>
            <p:ph idx="1"/>
          </p:nvPr>
        </p:nvSpPr>
        <p:spPr>
          <a:xfrm>
            <a:off x="304800" y="1371600"/>
            <a:ext cx="8382000" cy="5257800"/>
          </a:xfrm>
        </p:spPr>
        <p:txBody>
          <a:bodyPr>
            <a:normAutofit fontScale="85000" lnSpcReduction="10000"/>
          </a:bodyPr>
          <a:lstStyle/>
          <a:p>
            <a:r>
              <a:rPr lang="en-US" sz="3100" dirty="0">
                <a:latin typeface="Arial"/>
                <a:cs typeface="+mj-cs"/>
              </a:rPr>
              <a:t>Lumbar puncture (LP), </a:t>
            </a:r>
            <a:r>
              <a:rPr lang="en-US" sz="3100" dirty="0" smtClean="0">
                <a:latin typeface="Arial"/>
                <a:cs typeface="+mj-cs"/>
              </a:rPr>
              <a:t>is </a:t>
            </a:r>
            <a:r>
              <a:rPr lang="en-US" sz="3100" dirty="0">
                <a:latin typeface="Arial"/>
                <a:cs typeface="+mj-cs"/>
              </a:rPr>
              <a:t>a medical procedure in which a needle is inserted into the </a:t>
            </a:r>
            <a:r>
              <a:rPr lang="en-US" sz="3100" dirty="0">
                <a:latin typeface="Arial"/>
                <a:cs typeface="+mj-cs"/>
                <a:hlinkClick r:id="rId2" tooltip="Spinal canal"/>
              </a:rPr>
              <a:t>spinal </a:t>
            </a:r>
            <a:r>
              <a:rPr lang="en-US" sz="3100" dirty="0" smtClean="0">
                <a:latin typeface="Arial"/>
                <a:cs typeface="+mj-cs"/>
                <a:hlinkClick r:id="rId2" tooltip="Spinal canal"/>
              </a:rPr>
              <a:t>canal</a:t>
            </a:r>
            <a:r>
              <a:rPr lang="en-US" sz="3100" dirty="0" smtClean="0">
                <a:latin typeface="Arial"/>
                <a:cs typeface="+mj-cs"/>
              </a:rPr>
              <a:t>.</a:t>
            </a:r>
          </a:p>
          <a:p>
            <a:pPr marL="0" indent="0">
              <a:buNone/>
            </a:pPr>
            <a:endParaRPr lang="en-US" sz="3100" dirty="0" smtClean="0">
              <a:latin typeface="Arial"/>
              <a:cs typeface="+mj-cs"/>
            </a:endParaRPr>
          </a:p>
          <a:p>
            <a:r>
              <a:rPr lang="en-US" sz="3100" dirty="0" smtClean="0">
                <a:latin typeface="Arial"/>
                <a:cs typeface="+mj-cs"/>
              </a:rPr>
              <a:t> </a:t>
            </a:r>
            <a:r>
              <a:rPr lang="en-US" sz="3100" dirty="0">
                <a:latin typeface="Arial"/>
                <a:cs typeface="+mj-cs"/>
              </a:rPr>
              <a:t>most commonly to collect </a:t>
            </a:r>
            <a:r>
              <a:rPr lang="en-US" sz="3100" dirty="0">
                <a:latin typeface="Arial"/>
                <a:cs typeface="+mj-cs"/>
                <a:hlinkClick r:id="rId3" tooltip="Cerebrospinal fluid"/>
              </a:rPr>
              <a:t>cerebrospinal fluid</a:t>
            </a:r>
            <a:r>
              <a:rPr lang="en-US" sz="3100" dirty="0">
                <a:latin typeface="Arial"/>
                <a:cs typeface="+mj-cs"/>
              </a:rPr>
              <a:t> (CSF) for diagnostic testing. </a:t>
            </a:r>
            <a:endParaRPr lang="en-US" sz="3100" dirty="0" smtClean="0">
              <a:latin typeface="Arial"/>
              <a:cs typeface="+mj-cs"/>
            </a:endParaRPr>
          </a:p>
          <a:p>
            <a:pPr marL="0" indent="0">
              <a:buNone/>
            </a:pPr>
            <a:endParaRPr lang="en-US" sz="3100" dirty="0" smtClean="0">
              <a:latin typeface="Arial"/>
              <a:cs typeface="+mj-cs"/>
            </a:endParaRPr>
          </a:p>
          <a:p>
            <a:pPr>
              <a:lnSpc>
                <a:spcPct val="110000"/>
              </a:lnSpc>
            </a:pPr>
            <a:r>
              <a:rPr lang="en-US" sz="3100" dirty="0" smtClean="0">
                <a:latin typeface="Arial"/>
                <a:cs typeface="+mj-cs"/>
              </a:rPr>
              <a:t>The </a:t>
            </a:r>
            <a:r>
              <a:rPr lang="en-US" sz="3100" dirty="0">
                <a:latin typeface="Arial"/>
                <a:cs typeface="+mj-cs"/>
              </a:rPr>
              <a:t>procedure is typically performed under </a:t>
            </a:r>
            <a:r>
              <a:rPr lang="en-US" sz="3100" dirty="0">
                <a:latin typeface="Arial"/>
                <a:cs typeface="+mj-cs"/>
                <a:hlinkClick r:id="rId4" tooltip="Local anesthesia"/>
              </a:rPr>
              <a:t>local anesthesia</a:t>
            </a:r>
            <a:r>
              <a:rPr lang="en-US" sz="3100" dirty="0">
                <a:latin typeface="Arial"/>
                <a:cs typeface="+mj-cs"/>
              </a:rPr>
              <a:t> using a </a:t>
            </a:r>
            <a:r>
              <a:rPr lang="en-US" sz="3100" dirty="0">
                <a:latin typeface="Arial"/>
                <a:cs typeface="+mj-cs"/>
                <a:hlinkClick r:id="rId5" tooltip="Aseptic technique"/>
              </a:rPr>
              <a:t>sterile technique</a:t>
            </a:r>
            <a:r>
              <a:rPr lang="en-US" sz="3100" dirty="0">
                <a:latin typeface="Arial"/>
                <a:cs typeface="+mj-cs"/>
              </a:rPr>
              <a:t>. A </a:t>
            </a:r>
            <a:r>
              <a:rPr lang="en-US" sz="3100" dirty="0">
                <a:latin typeface="Arial"/>
                <a:cs typeface="+mj-cs"/>
                <a:hlinkClick r:id="rId6" tooltip="Hypodermic needle"/>
              </a:rPr>
              <a:t>hypodermic needle</a:t>
            </a:r>
            <a:r>
              <a:rPr lang="en-US" sz="3100" dirty="0">
                <a:latin typeface="Arial"/>
                <a:cs typeface="+mj-cs"/>
              </a:rPr>
              <a:t> is used to access the </a:t>
            </a:r>
            <a:r>
              <a:rPr lang="en-US" sz="3100" dirty="0">
                <a:latin typeface="Arial"/>
                <a:cs typeface="+mj-cs"/>
                <a:hlinkClick r:id="rId7" tooltip="Subarachnoid space"/>
              </a:rPr>
              <a:t>subarachnoid space</a:t>
            </a:r>
            <a:r>
              <a:rPr lang="en-US" sz="3100" dirty="0">
                <a:latin typeface="Arial"/>
                <a:cs typeface="+mj-cs"/>
              </a:rPr>
              <a:t> and fluid collected. Fluid may be sent for </a:t>
            </a:r>
            <a:r>
              <a:rPr lang="en-US" sz="3100" dirty="0">
                <a:latin typeface="Arial"/>
                <a:cs typeface="+mj-cs"/>
                <a:hlinkClick r:id="rId8" tooltip="Biochemistry"/>
              </a:rPr>
              <a:t>biochemical</a:t>
            </a:r>
            <a:r>
              <a:rPr lang="en-US" sz="3100" dirty="0">
                <a:latin typeface="Arial"/>
                <a:cs typeface="+mj-cs"/>
              </a:rPr>
              <a:t>, </a:t>
            </a:r>
            <a:r>
              <a:rPr lang="en-US" sz="3100" dirty="0" err="1" smtClean="0">
                <a:latin typeface="Arial"/>
                <a:cs typeface="+mj-cs"/>
                <a:hlinkClick r:id="rId9" tooltip="Microbiology"/>
              </a:rPr>
              <a:t>microbiological</a:t>
            </a:r>
            <a:r>
              <a:rPr lang="en-US" sz="3100" dirty="0" err="1" smtClean="0">
                <a:latin typeface="Arial"/>
                <a:cs typeface="+mj-cs"/>
              </a:rPr>
              <a:t>,and</a:t>
            </a:r>
            <a:r>
              <a:rPr lang="en-US" sz="3100" dirty="0">
                <a:latin typeface="Arial"/>
                <a:cs typeface="+mj-cs"/>
              </a:rPr>
              <a:t> </a:t>
            </a:r>
            <a:r>
              <a:rPr lang="en-US" sz="3100" dirty="0">
                <a:latin typeface="Arial"/>
                <a:cs typeface="+mj-cs"/>
                <a:hlinkClick r:id="rId10" tooltip="Cytopathology"/>
              </a:rPr>
              <a:t>cytological</a:t>
            </a:r>
            <a:r>
              <a:rPr lang="en-US" sz="3100" dirty="0">
                <a:latin typeface="Arial"/>
                <a:cs typeface="+mj-cs"/>
              </a:rPr>
              <a:t> analysis</a:t>
            </a:r>
            <a:r>
              <a:rPr lang="en-US" dirty="0">
                <a:latin typeface="Arial"/>
              </a:rPr>
              <a:t>. </a:t>
            </a:r>
            <a:endParaRPr lang="ar-EG" dirty="0"/>
          </a:p>
        </p:txBody>
      </p:sp>
    </p:spTree>
    <p:extLst>
      <p:ext uri="{BB962C8B-B14F-4D97-AF65-F5344CB8AC3E}">
        <p14:creationId xmlns:p14="http://schemas.microsoft.com/office/powerpoint/2010/main" val="3286069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0000"/>
                </a:solidFill>
                <a:latin typeface="Open Sans"/>
              </a:rPr>
              <a:t>Collection and transport of CSF</a:t>
            </a:r>
            <a:endParaRPr lang="ar-EG"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258145"/>
            <a:ext cx="7767910" cy="5565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5783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990600"/>
            <a:ext cx="4671544"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219200"/>
            <a:ext cx="3276599"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5544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152400" y="76200"/>
            <a:ext cx="8458200" cy="6507163"/>
          </a:xfrm>
        </p:spPr>
        <p:txBody>
          <a:bodyPr>
            <a:normAutofit fontScale="92500" lnSpcReduction="20000"/>
          </a:bodyPr>
          <a:lstStyle/>
          <a:p>
            <a:r>
              <a:rPr lang="en-US" b="1" u="sng" dirty="0" smtClean="0">
                <a:solidFill>
                  <a:srgbClr val="0070C0"/>
                </a:solidFill>
              </a:rPr>
              <a:t>Wear</a:t>
            </a:r>
            <a:r>
              <a:rPr lang="en-US" dirty="0" smtClean="0"/>
              <a:t> </a:t>
            </a:r>
            <a:r>
              <a:rPr lang="en-US" dirty="0"/>
              <a:t>surgical mask and sterile </a:t>
            </a:r>
            <a:r>
              <a:rPr lang="en-US" dirty="0" smtClean="0"/>
              <a:t>latex</a:t>
            </a:r>
            <a:endParaRPr lang="en-US" dirty="0"/>
          </a:p>
          <a:p>
            <a:r>
              <a:rPr lang="en-US" b="1" u="sng" dirty="0">
                <a:solidFill>
                  <a:srgbClr val="0070C0"/>
                </a:solidFill>
              </a:rPr>
              <a:t>Label</a:t>
            </a:r>
            <a:r>
              <a:rPr lang="en-US" dirty="0"/>
              <a:t> the collection tubes with appropriate information: patient’s name, date and time of specimen collection, and Unique Identification Number. </a:t>
            </a:r>
          </a:p>
          <a:p>
            <a:r>
              <a:rPr lang="en-US" b="1" u="sng" dirty="0">
                <a:solidFill>
                  <a:srgbClr val="0070C0"/>
                </a:solidFill>
              </a:rPr>
              <a:t>Ensure</a:t>
            </a:r>
            <a:r>
              <a:rPr lang="en-US" dirty="0"/>
              <a:t> that the patient is kept motionless during the lumbar puncture procedure, either sitting up or lying on the side, with his or her back arched forward so that the head almost touches the knees in order to separate the lumbar vertebrae during the procedure </a:t>
            </a:r>
            <a:r>
              <a:rPr lang="en-US" dirty="0" smtClean="0"/>
              <a:t>.</a:t>
            </a:r>
            <a:endParaRPr lang="en-US" dirty="0"/>
          </a:p>
          <a:p>
            <a:r>
              <a:rPr lang="en-US" b="1" u="sng" dirty="0">
                <a:solidFill>
                  <a:srgbClr val="0070C0"/>
                </a:solidFill>
              </a:rPr>
              <a:t>Disinfect</a:t>
            </a:r>
            <a:r>
              <a:rPr lang="en-US" b="1" u="sng" dirty="0"/>
              <a:t> </a:t>
            </a:r>
            <a:r>
              <a:rPr lang="en-US" dirty="0"/>
              <a:t>the skin along a line drawn between the crests of the two ilia with 70% alcohol and </a:t>
            </a:r>
            <a:r>
              <a:rPr lang="en-US" dirty="0" err="1"/>
              <a:t>povidone</a:t>
            </a:r>
            <a:r>
              <a:rPr lang="en-US" dirty="0"/>
              <a:t>-iodine </a:t>
            </a:r>
            <a:r>
              <a:rPr lang="en-US" dirty="0" smtClean="0"/>
              <a:t>.</a:t>
            </a:r>
            <a:endParaRPr lang="en-US" dirty="0"/>
          </a:p>
          <a:p>
            <a:r>
              <a:rPr lang="en-US" b="1" u="sng" dirty="0">
                <a:solidFill>
                  <a:srgbClr val="0070C0"/>
                </a:solidFill>
              </a:rPr>
              <a:t>Position the spinal needle</a:t>
            </a:r>
            <a:r>
              <a:rPr lang="en-US" dirty="0">
                <a:solidFill>
                  <a:srgbClr val="0070C0"/>
                </a:solidFill>
              </a:rPr>
              <a:t> </a:t>
            </a:r>
            <a:r>
              <a:rPr lang="en-US" dirty="0"/>
              <a:t>between the 2 vertebral spines at the L4-L5 level </a:t>
            </a:r>
            <a:r>
              <a:rPr lang="en-US" dirty="0" smtClean="0"/>
              <a:t>.</a:t>
            </a:r>
            <a:endParaRPr lang="en-US" dirty="0"/>
          </a:p>
          <a:p>
            <a:endParaRPr lang="ar-EG" dirty="0"/>
          </a:p>
        </p:txBody>
      </p:sp>
    </p:spTree>
    <p:extLst>
      <p:ext uri="{BB962C8B-B14F-4D97-AF65-F5344CB8AC3E}">
        <p14:creationId xmlns:p14="http://schemas.microsoft.com/office/powerpoint/2010/main" val="675787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0" y="152400"/>
            <a:ext cx="8686800" cy="6553200"/>
          </a:xfrm>
        </p:spPr>
        <p:txBody>
          <a:bodyPr>
            <a:normAutofit fontScale="92500" lnSpcReduction="10000"/>
          </a:bodyPr>
          <a:lstStyle/>
          <a:p>
            <a:pPr lvl="1">
              <a:buFont typeface="Arial" pitchFamily="34" charset="0"/>
              <a:buChar char="•"/>
            </a:pPr>
            <a:r>
              <a:rPr lang="en-US" sz="3200" dirty="0">
                <a:cs typeface="+mj-cs"/>
              </a:rPr>
              <a:t>Accurate placement of the needle is rewarded by a flow of fluid, which normally is clear and colorless.</a:t>
            </a:r>
          </a:p>
          <a:p>
            <a:r>
              <a:rPr lang="en-US" dirty="0">
                <a:cs typeface="+mj-cs"/>
              </a:rPr>
              <a:t>Remove CSF (1 ml minimum, 3-4 ml if possible) and collect into sterile screw-cap tubes. If 3-4 ml CSF is available, use 3 separate tubes and place approximately 1ml into each tube.</a:t>
            </a:r>
          </a:p>
          <a:p>
            <a:r>
              <a:rPr lang="en-US" dirty="0">
                <a:cs typeface="+mj-cs"/>
              </a:rPr>
              <a:t>Transport the CSF to a microbiology laboratory within 1 hour for culture and analysis.</a:t>
            </a:r>
          </a:p>
          <a:p>
            <a:pPr lvl="1"/>
            <a:r>
              <a:rPr lang="en-US" sz="3200" dirty="0">
                <a:cs typeface="+mj-cs"/>
              </a:rPr>
              <a:t>If that is not possible, inoculate CSF into T-I medium.</a:t>
            </a:r>
          </a:p>
          <a:p>
            <a:pPr lvl="1"/>
            <a:r>
              <a:rPr lang="en-US" sz="3200" dirty="0">
                <a:cs typeface="+mj-cs"/>
              </a:rPr>
              <a:t>If T-I is not available, incubate CSF at 35-37°C with ~5% CO</a:t>
            </a:r>
            <a:r>
              <a:rPr lang="en-US" sz="3200" baseline="-25000" dirty="0">
                <a:cs typeface="+mj-cs"/>
              </a:rPr>
              <a:t>2</a:t>
            </a:r>
            <a:r>
              <a:rPr lang="en-US" sz="3200" dirty="0">
                <a:cs typeface="+mj-cs"/>
              </a:rPr>
              <a:t>  and store in an approved location if the laboratory is closed.</a:t>
            </a:r>
          </a:p>
          <a:p>
            <a:endParaRPr lang="ar-EG" dirty="0"/>
          </a:p>
        </p:txBody>
      </p:sp>
    </p:spTree>
    <p:extLst>
      <p:ext uri="{BB962C8B-B14F-4D97-AF65-F5344CB8AC3E}">
        <p14:creationId xmlns:p14="http://schemas.microsoft.com/office/powerpoint/2010/main" val="2043208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1800"/>
              </a:lnSpc>
              <a:spcAft>
                <a:spcPts val="800"/>
              </a:spcAft>
            </a:pPr>
            <a:r>
              <a:rPr lang="en-US" sz="8800" b="1" dirty="0">
                <a:solidFill>
                  <a:srgbClr val="FF0000"/>
                </a:solidFill>
                <a:latin typeface="Times New Roman"/>
                <a:ea typeface="SimSun"/>
              </a:rPr>
              <a:t>Meningitis</a:t>
            </a:r>
            <a:r>
              <a:rPr lang="en-US" sz="4000" dirty="0">
                <a:latin typeface="Times New Roman"/>
                <a:ea typeface="SimSun"/>
              </a:rPr>
              <a:t/>
            </a:r>
            <a:br>
              <a:rPr lang="en-US" sz="4000" dirty="0">
                <a:latin typeface="Times New Roman"/>
                <a:ea typeface="SimSun"/>
              </a:rPr>
            </a:br>
            <a:endParaRPr lang="ar-EG" dirty="0"/>
          </a:p>
        </p:txBody>
      </p:sp>
      <p:sp>
        <p:nvSpPr>
          <p:cNvPr id="3" name="Content Placeholder 2"/>
          <p:cNvSpPr>
            <a:spLocks noGrp="1"/>
          </p:cNvSpPr>
          <p:nvPr>
            <p:ph idx="1"/>
          </p:nvPr>
        </p:nvSpPr>
        <p:spPr>
          <a:xfrm>
            <a:off x="76200" y="1295400"/>
            <a:ext cx="8915400" cy="5486400"/>
          </a:xfrm>
        </p:spPr>
        <p:txBody>
          <a:bodyPr>
            <a:normAutofit/>
          </a:bodyPr>
          <a:lstStyle/>
          <a:p>
            <a:r>
              <a:rPr lang="en-US" dirty="0">
                <a:cs typeface="+mj-cs"/>
              </a:rPr>
              <a:t>The diagnosis of meningitis is an </a:t>
            </a:r>
            <a:r>
              <a:rPr lang="en-US" b="1" u="sng" dirty="0">
                <a:solidFill>
                  <a:srgbClr val="0070C0"/>
                </a:solidFill>
                <a:cs typeface="+mj-cs"/>
              </a:rPr>
              <a:t>emergency</a:t>
            </a:r>
            <a:r>
              <a:rPr lang="en-US" u="sng" dirty="0">
                <a:solidFill>
                  <a:srgbClr val="0070C0"/>
                </a:solidFill>
                <a:cs typeface="+mj-cs"/>
              </a:rPr>
              <a:t> </a:t>
            </a:r>
            <a:r>
              <a:rPr lang="en-US" dirty="0">
                <a:cs typeface="+mj-cs"/>
              </a:rPr>
              <a:t>that requires prompt diagnosis and treatment. </a:t>
            </a:r>
            <a:endParaRPr lang="en-US" dirty="0" smtClean="0">
              <a:cs typeface="+mj-cs"/>
            </a:endParaRPr>
          </a:p>
          <a:p>
            <a:r>
              <a:rPr lang="en-US" dirty="0">
                <a:cs typeface="+mj-cs"/>
              </a:rPr>
              <a:t>Meningitis is described as </a:t>
            </a:r>
            <a:r>
              <a:rPr lang="en-US" b="1" u="sng" dirty="0">
                <a:solidFill>
                  <a:srgbClr val="0070C0"/>
                </a:solidFill>
                <a:cs typeface="+mj-cs"/>
              </a:rPr>
              <a:t>septic or pyogenic </a:t>
            </a:r>
            <a:r>
              <a:rPr lang="en-US" dirty="0">
                <a:cs typeface="+mj-cs"/>
              </a:rPr>
              <a:t>when </a:t>
            </a:r>
            <a:r>
              <a:rPr lang="en-US" dirty="0" smtClean="0">
                <a:cs typeface="+mj-cs"/>
              </a:rPr>
              <a:t>CSF </a:t>
            </a:r>
            <a:r>
              <a:rPr lang="en-US" dirty="0">
                <a:cs typeface="+mj-cs"/>
              </a:rPr>
              <a:t>contains mainly </a:t>
            </a:r>
            <a:r>
              <a:rPr lang="en-US" dirty="0" err="1">
                <a:cs typeface="+mj-cs"/>
              </a:rPr>
              <a:t>polymorphonuclear</a:t>
            </a:r>
            <a:r>
              <a:rPr lang="en-US" dirty="0">
                <a:cs typeface="+mj-cs"/>
              </a:rPr>
              <a:t> leucocytes as in bacterial meningitis</a:t>
            </a:r>
            <a:r>
              <a:rPr lang="en-US" dirty="0" smtClean="0">
                <a:cs typeface="+mj-cs"/>
              </a:rPr>
              <a:t>.</a:t>
            </a:r>
          </a:p>
          <a:p>
            <a:r>
              <a:rPr lang="en-US" dirty="0" smtClean="0">
                <a:cs typeface="+mj-cs"/>
              </a:rPr>
              <a:t> </a:t>
            </a:r>
            <a:r>
              <a:rPr lang="en-US" dirty="0">
                <a:cs typeface="+mj-cs"/>
              </a:rPr>
              <a:t>It is described as </a:t>
            </a:r>
            <a:r>
              <a:rPr lang="en-US" b="1" u="sng" dirty="0">
                <a:solidFill>
                  <a:srgbClr val="0070C0"/>
                </a:solidFill>
                <a:cs typeface="+mj-cs"/>
              </a:rPr>
              <a:t>aseptic or lymphocytic </a:t>
            </a:r>
            <a:r>
              <a:rPr lang="en-US" dirty="0">
                <a:cs typeface="+mj-cs"/>
              </a:rPr>
              <a:t>when the CSF contains mainly lymphocytes as in viral, </a:t>
            </a:r>
            <a:r>
              <a:rPr lang="en-US" dirty="0" err="1">
                <a:cs typeface="+mj-cs"/>
              </a:rPr>
              <a:t>tuberculous</a:t>
            </a:r>
            <a:r>
              <a:rPr lang="en-US" dirty="0">
                <a:cs typeface="+mj-cs"/>
              </a:rPr>
              <a:t> or fungal meningitis.</a:t>
            </a:r>
          </a:p>
          <a:p>
            <a:endParaRPr lang="ar-EG" dirty="0">
              <a:cs typeface="+mj-cs"/>
            </a:endParaRPr>
          </a:p>
        </p:txBody>
      </p:sp>
    </p:spTree>
    <p:extLst>
      <p:ext uri="{BB962C8B-B14F-4D97-AF65-F5344CB8AC3E}">
        <p14:creationId xmlns:p14="http://schemas.microsoft.com/office/powerpoint/2010/main" val="803139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Causative Agents</a:t>
            </a:r>
            <a:endParaRPr lang="ar-EG" dirty="0">
              <a:solidFill>
                <a:srgbClr val="FF0000"/>
              </a:solidFill>
            </a:endParaRPr>
          </a:p>
        </p:txBody>
      </p:sp>
      <p:sp>
        <p:nvSpPr>
          <p:cNvPr id="3" name="Content Placeholder 2"/>
          <p:cNvSpPr>
            <a:spLocks noGrp="1"/>
          </p:cNvSpPr>
          <p:nvPr>
            <p:ph idx="1"/>
          </p:nvPr>
        </p:nvSpPr>
        <p:spPr>
          <a:xfrm>
            <a:off x="304800" y="1371600"/>
            <a:ext cx="8610600" cy="5486400"/>
          </a:xfrm>
        </p:spPr>
        <p:txBody>
          <a:bodyPr>
            <a:normAutofit fontScale="92500" lnSpcReduction="10000"/>
          </a:bodyPr>
          <a:lstStyle/>
          <a:p>
            <a:pPr marL="0" indent="0">
              <a:buNone/>
            </a:pPr>
            <a:r>
              <a:rPr lang="en-US" b="1" dirty="0" smtClean="0">
                <a:solidFill>
                  <a:srgbClr val="00B0F0"/>
                </a:solidFill>
                <a:cs typeface="+mj-cs"/>
              </a:rPr>
              <a:t>1- </a:t>
            </a:r>
            <a:r>
              <a:rPr lang="en-US" b="1" dirty="0">
                <a:solidFill>
                  <a:srgbClr val="00B0F0"/>
                </a:solidFill>
                <a:cs typeface="+mj-cs"/>
              </a:rPr>
              <a:t>Bacterial meningitis </a:t>
            </a:r>
            <a:r>
              <a:rPr lang="en-US" b="1" dirty="0" smtClean="0">
                <a:solidFill>
                  <a:srgbClr val="00B0F0"/>
                </a:solidFill>
                <a:cs typeface="+mj-cs"/>
              </a:rPr>
              <a:t>caused </a:t>
            </a:r>
            <a:r>
              <a:rPr lang="en-US" b="1" dirty="0">
                <a:solidFill>
                  <a:srgbClr val="00B0F0"/>
                </a:solidFill>
                <a:cs typeface="+mj-cs"/>
              </a:rPr>
              <a:t>by:</a:t>
            </a:r>
            <a:endParaRPr lang="en-US" dirty="0">
              <a:solidFill>
                <a:srgbClr val="00B0F0"/>
              </a:solidFill>
              <a:cs typeface="+mj-cs"/>
            </a:endParaRPr>
          </a:p>
          <a:p>
            <a:pPr marL="0" indent="0">
              <a:lnSpc>
                <a:spcPct val="150000"/>
              </a:lnSpc>
              <a:buNone/>
            </a:pPr>
            <a:r>
              <a:rPr lang="en-US" dirty="0" smtClean="0">
                <a:cs typeface="+mj-cs"/>
              </a:rPr>
              <a:t>1- </a:t>
            </a:r>
            <a:r>
              <a:rPr lang="en-US" b="1" i="1" dirty="0" smtClean="0">
                <a:cs typeface="+mj-cs"/>
              </a:rPr>
              <a:t>N</a:t>
            </a:r>
            <a:r>
              <a:rPr lang="en-US" b="1" i="1" dirty="0">
                <a:cs typeface="+mj-cs"/>
              </a:rPr>
              <a:t>. </a:t>
            </a:r>
            <a:r>
              <a:rPr lang="en-US" b="1" i="1" dirty="0" err="1">
                <a:cs typeface="+mj-cs"/>
              </a:rPr>
              <a:t>meningitidis</a:t>
            </a:r>
            <a:r>
              <a:rPr lang="en-US" b="1" i="1" dirty="0">
                <a:cs typeface="+mj-cs"/>
              </a:rPr>
              <a:t>, H, </a:t>
            </a:r>
            <a:r>
              <a:rPr lang="en-US" b="1" i="1" dirty="0" err="1">
                <a:cs typeface="+mj-cs"/>
              </a:rPr>
              <a:t>influenzae</a:t>
            </a:r>
            <a:r>
              <a:rPr lang="en-US" b="1" i="1" dirty="0">
                <a:cs typeface="+mj-cs"/>
              </a:rPr>
              <a:t> </a:t>
            </a:r>
            <a:r>
              <a:rPr lang="en-US" b="1" dirty="0">
                <a:cs typeface="+mj-cs"/>
              </a:rPr>
              <a:t>and</a:t>
            </a:r>
            <a:r>
              <a:rPr lang="en-US" b="1" i="1" dirty="0">
                <a:cs typeface="+mj-cs"/>
              </a:rPr>
              <a:t> Str. pneumoniae</a:t>
            </a:r>
            <a:r>
              <a:rPr lang="en-US" b="1" dirty="0">
                <a:cs typeface="+mj-cs"/>
              </a:rPr>
              <a:t> </a:t>
            </a:r>
            <a:r>
              <a:rPr lang="en-US" dirty="0">
                <a:cs typeface="+mj-cs"/>
              </a:rPr>
              <a:t>are the commonest cause of pyogenic meningitis.</a:t>
            </a:r>
          </a:p>
          <a:p>
            <a:pPr marL="0" indent="0">
              <a:lnSpc>
                <a:spcPct val="150000"/>
              </a:lnSpc>
              <a:buNone/>
            </a:pPr>
            <a:r>
              <a:rPr lang="en-US" dirty="0" smtClean="0">
                <a:cs typeface="+mj-cs"/>
              </a:rPr>
              <a:t>2- </a:t>
            </a:r>
            <a:r>
              <a:rPr lang="en-US" b="1" i="1" dirty="0" smtClean="0">
                <a:cs typeface="+mj-cs"/>
              </a:rPr>
              <a:t>M</a:t>
            </a:r>
            <a:r>
              <a:rPr lang="en-US" b="1" i="1" dirty="0">
                <a:cs typeface="+mj-cs"/>
              </a:rPr>
              <a:t>. tuberculosis</a:t>
            </a:r>
            <a:r>
              <a:rPr lang="en-US" b="1" dirty="0">
                <a:cs typeface="+mj-cs"/>
              </a:rPr>
              <a:t> </a:t>
            </a:r>
            <a:r>
              <a:rPr lang="en-US" dirty="0">
                <a:cs typeface="+mj-cs"/>
              </a:rPr>
              <a:t>meningitis.</a:t>
            </a:r>
          </a:p>
          <a:p>
            <a:pPr marL="0" indent="0">
              <a:lnSpc>
                <a:spcPct val="150000"/>
              </a:lnSpc>
              <a:buNone/>
            </a:pPr>
            <a:r>
              <a:rPr lang="en-US" dirty="0" smtClean="0">
                <a:cs typeface="+mj-cs"/>
              </a:rPr>
              <a:t>3- </a:t>
            </a:r>
            <a:r>
              <a:rPr lang="en-US" b="1" i="1" dirty="0" smtClean="0">
                <a:cs typeface="+mj-cs"/>
              </a:rPr>
              <a:t>Staphylococci</a:t>
            </a:r>
            <a:r>
              <a:rPr lang="en-US" b="1" i="1" dirty="0">
                <a:cs typeface="+mj-cs"/>
              </a:rPr>
              <a:t>, streptococci, pneumococci, E. coli, </a:t>
            </a:r>
            <a:r>
              <a:rPr lang="en-US" b="1" i="1" dirty="0" err="1">
                <a:cs typeface="+mj-cs"/>
              </a:rPr>
              <a:t>klebsiella</a:t>
            </a:r>
            <a:r>
              <a:rPr lang="en-US" b="1" i="1" dirty="0">
                <a:cs typeface="+mj-cs"/>
              </a:rPr>
              <a:t>, </a:t>
            </a:r>
            <a:r>
              <a:rPr lang="en-US" b="1" i="1" dirty="0" err="1">
                <a:cs typeface="+mj-cs"/>
              </a:rPr>
              <a:t>proteus</a:t>
            </a:r>
            <a:r>
              <a:rPr lang="en-US" b="1" i="1" dirty="0">
                <a:cs typeface="+mj-cs"/>
              </a:rPr>
              <a:t>, pseudomonas</a:t>
            </a:r>
            <a:r>
              <a:rPr lang="en-US" b="1" dirty="0">
                <a:cs typeface="+mj-cs"/>
              </a:rPr>
              <a:t> or </a:t>
            </a:r>
            <a:r>
              <a:rPr lang="en-US" b="1" dirty="0" smtClean="0">
                <a:cs typeface="+mj-cs"/>
              </a:rPr>
              <a:t>anaerobes</a:t>
            </a:r>
            <a:r>
              <a:rPr lang="en-US" dirty="0" smtClean="0">
                <a:cs typeface="+mj-cs"/>
              </a:rPr>
              <a:t>.</a:t>
            </a:r>
            <a:endParaRPr lang="en-US" dirty="0">
              <a:cs typeface="+mj-cs"/>
            </a:endParaRPr>
          </a:p>
          <a:p>
            <a:pPr marL="0" indent="0">
              <a:lnSpc>
                <a:spcPct val="150000"/>
              </a:lnSpc>
              <a:buNone/>
            </a:pPr>
            <a:r>
              <a:rPr lang="en-US" dirty="0" smtClean="0">
                <a:cs typeface="+mj-cs"/>
              </a:rPr>
              <a:t>4- </a:t>
            </a:r>
            <a:r>
              <a:rPr lang="en-US" i="1" dirty="0" smtClean="0">
                <a:cs typeface="+mj-cs"/>
              </a:rPr>
              <a:t>Spirochetes</a:t>
            </a:r>
            <a:r>
              <a:rPr lang="en-US" i="1" dirty="0">
                <a:cs typeface="+mj-cs"/>
              </a:rPr>
              <a:t>; syphilis and leptospirosis</a:t>
            </a:r>
            <a:r>
              <a:rPr lang="en-US" dirty="0">
                <a:cs typeface="+mj-cs"/>
              </a:rPr>
              <a:t> are </a:t>
            </a:r>
            <a:r>
              <a:rPr lang="en-US" b="1" dirty="0">
                <a:cs typeface="+mj-cs"/>
              </a:rPr>
              <a:t>rare</a:t>
            </a:r>
            <a:r>
              <a:rPr lang="en-US" dirty="0">
                <a:cs typeface="+mj-cs"/>
              </a:rPr>
              <a:t> causes</a:t>
            </a:r>
            <a:r>
              <a:rPr lang="en-US" dirty="0" smtClean="0">
                <a:cs typeface="+mj-cs"/>
              </a:rPr>
              <a:t>.</a:t>
            </a:r>
            <a:r>
              <a:rPr lang="en-US" dirty="0">
                <a:cs typeface="+mj-cs"/>
              </a:rPr>
              <a:t>	</a:t>
            </a:r>
          </a:p>
          <a:p>
            <a:pPr>
              <a:lnSpc>
                <a:spcPct val="150000"/>
              </a:lnSpc>
            </a:pPr>
            <a:endParaRPr lang="ar-EG" dirty="0"/>
          </a:p>
        </p:txBody>
      </p:sp>
    </p:spTree>
    <p:extLst>
      <p:ext uri="{BB962C8B-B14F-4D97-AF65-F5344CB8AC3E}">
        <p14:creationId xmlns:p14="http://schemas.microsoft.com/office/powerpoint/2010/main" val="1030061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152400" y="152400"/>
            <a:ext cx="8534400" cy="6629400"/>
          </a:xfrm>
        </p:spPr>
        <p:txBody>
          <a:bodyPr>
            <a:normAutofit/>
          </a:bodyPr>
          <a:lstStyle/>
          <a:p>
            <a:r>
              <a:rPr lang="en-US" sz="3600" b="1" u="sng" dirty="0">
                <a:solidFill>
                  <a:srgbClr val="00B0F0"/>
                </a:solidFill>
              </a:rPr>
              <a:t>Neonatal meningitis </a:t>
            </a:r>
            <a:r>
              <a:rPr lang="en-US" sz="3600" dirty="0">
                <a:solidFill>
                  <a:prstClr val="black"/>
                </a:solidFill>
              </a:rPr>
              <a:t>is caused </a:t>
            </a:r>
            <a:r>
              <a:rPr lang="en-US" sz="3600" dirty="0" smtClean="0">
                <a:solidFill>
                  <a:prstClr val="black"/>
                </a:solidFill>
              </a:rPr>
              <a:t>by </a:t>
            </a:r>
            <a:r>
              <a:rPr lang="en-US" sz="3600" dirty="0">
                <a:solidFill>
                  <a:prstClr val="black"/>
                </a:solidFill>
              </a:rPr>
              <a:t>group B </a:t>
            </a:r>
            <a:r>
              <a:rPr lang="en-US" sz="3600" dirty="0" err="1">
                <a:solidFill>
                  <a:prstClr val="black"/>
                </a:solidFill>
              </a:rPr>
              <a:t>haemblytic</a:t>
            </a:r>
            <a:r>
              <a:rPr lang="en-US" sz="3600" dirty="0">
                <a:solidFill>
                  <a:prstClr val="black"/>
                </a:solidFill>
              </a:rPr>
              <a:t> streptococci </a:t>
            </a:r>
            <a:r>
              <a:rPr lang="en-US" sz="3600" dirty="0">
                <a:solidFill>
                  <a:srgbClr val="FF0000"/>
                </a:solidFill>
              </a:rPr>
              <a:t>(</a:t>
            </a:r>
            <a:r>
              <a:rPr lang="en-US" sz="3600" i="1" dirty="0" err="1">
                <a:solidFill>
                  <a:srgbClr val="FF0000"/>
                </a:solidFill>
              </a:rPr>
              <a:t>Strept</a:t>
            </a:r>
            <a:r>
              <a:rPr lang="en-US" sz="3600" i="1" dirty="0">
                <a:solidFill>
                  <a:srgbClr val="FF0000"/>
                </a:solidFill>
              </a:rPr>
              <a:t>. </a:t>
            </a:r>
            <a:r>
              <a:rPr lang="en-US" sz="3600" i="1" dirty="0" err="1">
                <a:solidFill>
                  <a:srgbClr val="FF0000"/>
                </a:solidFill>
              </a:rPr>
              <a:t>agalactia</a:t>
            </a:r>
            <a:r>
              <a:rPr lang="en-US" sz="3600" dirty="0">
                <a:solidFill>
                  <a:srgbClr val="FF0000"/>
                </a:solidFill>
              </a:rPr>
              <a:t>)</a:t>
            </a:r>
            <a:r>
              <a:rPr lang="en-US" sz="3600" dirty="0">
                <a:solidFill>
                  <a:prstClr val="black"/>
                </a:solidFill>
              </a:rPr>
              <a:t>, </a:t>
            </a:r>
            <a:r>
              <a:rPr lang="en-US" sz="3600" i="1" dirty="0" err="1">
                <a:solidFill>
                  <a:prstClr val="black"/>
                </a:solidFill>
              </a:rPr>
              <a:t>Esch</a:t>
            </a:r>
            <a:r>
              <a:rPr lang="en-US" sz="3600" i="1" dirty="0">
                <a:solidFill>
                  <a:prstClr val="black"/>
                </a:solidFill>
              </a:rPr>
              <a:t>. coli</a:t>
            </a:r>
            <a:r>
              <a:rPr lang="en-US" sz="3600" dirty="0">
                <a:solidFill>
                  <a:prstClr val="black"/>
                </a:solidFill>
              </a:rPr>
              <a:t> and other intestinal flora e.g. </a:t>
            </a:r>
            <a:r>
              <a:rPr lang="en-US" sz="3600" i="1" dirty="0" err="1">
                <a:solidFill>
                  <a:prstClr val="black"/>
                </a:solidFill>
              </a:rPr>
              <a:t>klebsiella</a:t>
            </a:r>
            <a:r>
              <a:rPr lang="en-US" sz="3600" i="1" dirty="0">
                <a:solidFill>
                  <a:prstClr val="black"/>
                </a:solidFill>
              </a:rPr>
              <a:t> and </a:t>
            </a:r>
            <a:r>
              <a:rPr lang="en-US" sz="3600" i="1" dirty="0" err="1">
                <a:solidFill>
                  <a:prstClr val="black"/>
                </a:solidFill>
              </a:rPr>
              <a:t>proteus</a:t>
            </a:r>
            <a:r>
              <a:rPr lang="en-US" sz="3600" dirty="0" smtClean="0">
                <a:solidFill>
                  <a:prstClr val="black"/>
                </a:solidFill>
              </a:rPr>
              <a:t>.</a:t>
            </a:r>
          </a:p>
          <a:p>
            <a:pPr marL="0" indent="0">
              <a:buNone/>
            </a:pPr>
            <a:r>
              <a:rPr lang="en-US" sz="3600" dirty="0" smtClean="0">
                <a:solidFill>
                  <a:prstClr val="black"/>
                </a:solidFill>
              </a:rPr>
              <a:t> </a:t>
            </a:r>
          </a:p>
          <a:p>
            <a:r>
              <a:rPr lang="en-US" sz="3600" i="1" dirty="0" smtClean="0">
                <a:solidFill>
                  <a:srgbClr val="FF0000"/>
                </a:solidFill>
              </a:rPr>
              <a:t>Listeria </a:t>
            </a:r>
            <a:r>
              <a:rPr lang="en-US" sz="3600" i="1" dirty="0" err="1">
                <a:solidFill>
                  <a:srgbClr val="FF0000"/>
                </a:solidFill>
              </a:rPr>
              <a:t>monocytogenes</a:t>
            </a:r>
            <a:r>
              <a:rPr lang="en-US" sz="3600" dirty="0">
                <a:solidFill>
                  <a:srgbClr val="FF0000"/>
                </a:solidFill>
              </a:rPr>
              <a:t> </a:t>
            </a:r>
            <a:r>
              <a:rPr lang="en-US" sz="3600" dirty="0">
                <a:solidFill>
                  <a:prstClr val="black"/>
                </a:solidFill>
              </a:rPr>
              <a:t>is a less common cause</a:t>
            </a:r>
            <a:r>
              <a:rPr lang="en-US" sz="3600" dirty="0" smtClean="0">
                <a:solidFill>
                  <a:prstClr val="black"/>
                </a:solidFill>
              </a:rPr>
              <a:t>.</a:t>
            </a:r>
          </a:p>
          <a:p>
            <a:pPr marL="0" indent="0">
              <a:buNone/>
            </a:pPr>
            <a:endParaRPr lang="en-US" sz="3600" dirty="0" smtClean="0">
              <a:solidFill>
                <a:prstClr val="black"/>
              </a:solidFill>
            </a:endParaRPr>
          </a:p>
          <a:p>
            <a:r>
              <a:rPr lang="en-US" sz="3600" dirty="0" smtClean="0">
                <a:solidFill>
                  <a:srgbClr val="FF0000"/>
                </a:solidFill>
              </a:rPr>
              <a:t> </a:t>
            </a:r>
            <a:r>
              <a:rPr lang="en-US" sz="3600" i="1" dirty="0">
                <a:solidFill>
                  <a:srgbClr val="FF0000"/>
                </a:solidFill>
              </a:rPr>
              <a:t>H. </a:t>
            </a:r>
            <a:r>
              <a:rPr lang="en-US" sz="3600" i="1" dirty="0" err="1">
                <a:solidFill>
                  <a:srgbClr val="FF0000"/>
                </a:solidFill>
              </a:rPr>
              <a:t>influenzae</a:t>
            </a:r>
            <a:r>
              <a:rPr lang="en-US" sz="3600" dirty="0">
                <a:solidFill>
                  <a:srgbClr val="FF0000"/>
                </a:solidFill>
              </a:rPr>
              <a:t> </a:t>
            </a:r>
            <a:r>
              <a:rPr lang="en-US" sz="3600" dirty="0">
                <a:solidFill>
                  <a:prstClr val="black"/>
                </a:solidFill>
              </a:rPr>
              <a:t>is the commonest cause in infants 2-5 years.</a:t>
            </a:r>
            <a:endParaRPr lang="ar-EG" sz="3600" dirty="0"/>
          </a:p>
        </p:txBody>
      </p:sp>
    </p:spTree>
    <p:extLst>
      <p:ext uri="{BB962C8B-B14F-4D97-AF65-F5344CB8AC3E}">
        <p14:creationId xmlns:p14="http://schemas.microsoft.com/office/powerpoint/2010/main" val="1875702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152400" y="609600"/>
            <a:ext cx="8534400" cy="6096000"/>
          </a:xfrm>
        </p:spPr>
        <p:txBody>
          <a:bodyPr/>
          <a:lstStyle/>
          <a:p>
            <a:pPr marL="0" indent="0">
              <a:buNone/>
            </a:pPr>
            <a:r>
              <a:rPr lang="en-US" b="1" dirty="0">
                <a:solidFill>
                  <a:srgbClr val="00B0F0"/>
                </a:solidFill>
              </a:rPr>
              <a:t>2- Viral meningitis (aseptic meningitis):</a:t>
            </a:r>
            <a:endParaRPr lang="en-US" dirty="0">
              <a:solidFill>
                <a:srgbClr val="00B0F0"/>
              </a:solidFill>
            </a:endParaRPr>
          </a:p>
          <a:p>
            <a:r>
              <a:rPr lang="en-US" dirty="0" err="1"/>
              <a:t>Enteroviruses</a:t>
            </a:r>
            <a:r>
              <a:rPr lang="en-US" dirty="0"/>
              <a:t> i.e. </a:t>
            </a:r>
            <a:r>
              <a:rPr lang="en-US" i="1" dirty="0" err="1"/>
              <a:t>coxsackie</a:t>
            </a:r>
            <a:r>
              <a:rPr lang="en-US" i="1" dirty="0"/>
              <a:t> virus, echo virus, poliovirus and mumps virus</a:t>
            </a:r>
            <a:r>
              <a:rPr lang="en-US" dirty="0"/>
              <a:t> are the main viral causes. </a:t>
            </a:r>
            <a:endParaRPr lang="en-US" dirty="0" smtClean="0"/>
          </a:p>
          <a:p>
            <a:r>
              <a:rPr lang="en-US" i="1" dirty="0" err="1" smtClean="0"/>
              <a:t>Arboviruses</a:t>
            </a:r>
            <a:r>
              <a:rPr lang="en-US" i="1" dirty="0"/>
              <a:t>, </a:t>
            </a:r>
            <a:r>
              <a:rPr lang="en-US" i="1" dirty="0" err="1"/>
              <a:t>herpesviruses</a:t>
            </a:r>
            <a:r>
              <a:rPr lang="en-US" i="1" dirty="0"/>
              <a:t>, rubella, CMV, rabies</a:t>
            </a:r>
            <a:r>
              <a:rPr lang="en-US" dirty="0"/>
              <a:t> and many other viral agents can cause meningitis and encephalitis.</a:t>
            </a:r>
          </a:p>
          <a:p>
            <a:pPr marL="0" indent="0">
              <a:buNone/>
            </a:pPr>
            <a:endParaRPr lang="en-US" b="1" dirty="0" smtClean="0">
              <a:solidFill>
                <a:srgbClr val="00B0F0"/>
              </a:solidFill>
            </a:endParaRPr>
          </a:p>
          <a:p>
            <a:pPr marL="0" indent="0">
              <a:buNone/>
            </a:pPr>
            <a:endParaRPr lang="en-US" b="1" dirty="0">
              <a:solidFill>
                <a:srgbClr val="00B0F0"/>
              </a:solidFill>
            </a:endParaRPr>
          </a:p>
          <a:p>
            <a:pPr marL="0" indent="0">
              <a:buNone/>
            </a:pPr>
            <a:r>
              <a:rPr lang="en-US" b="1" dirty="0" smtClean="0">
                <a:solidFill>
                  <a:srgbClr val="00B0F0"/>
                </a:solidFill>
              </a:rPr>
              <a:t>3- </a:t>
            </a:r>
            <a:r>
              <a:rPr lang="en-US" b="1" dirty="0">
                <a:solidFill>
                  <a:srgbClr val="00B0F0"/>
                </a:solidFill>
              </a:rPr>
              <a:t>Fungal meningitis:</a:t>
            </a:r>
            <a:r>
              <a:rPr lang="en-US" dirty="0">
                <a:solidFill>
                  <a:srgbClr val="00B0F0"/>
                </a:solidFill>
              </a:rPr>
              <a:t> </a:t>
            </a:r>
            <a:r>
              <a:rPr lang="pt-BR" i="1" dirty="0"/>
              <a:t>Cryptococcus neoformans</a:t>
            </a:r>
            <a:r>
              <a:rPr lang="pt-BR" dirty="0"/>
              <a:t>. </a:t>
            </a:r>
            <a:endParaRPr lang="en-US" dirty="0"/>
          </a:p>
          <a:p>
            <a:endParaRPr lang="ar-EG" dirty="0"/>
          </a:p>
        </p:txBody>
      </p:sp>
    </p:spTree>
    <p:extLst>
      <p:ext uri="{BB962C8B-B14F-4D97-AF65-F5344CB8AC3E}">
        <p14:creationId xmlns:p14="http://schemas.microsoft.com/office/powerpoint/2010/main" val="4291854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i="1" dirty="0" smtClean="0">
                <a:solidFill>
                  <a:srgbClr val="FF0000"/>
                </a:solidFill>
              </a:rPr>
              <a:t>Diagnosis</a:t>
            </a:r>
            <a:r>
              <a:rPr lang="en-US" sz="6000" dirty="0"/>
              <a:t/>
            </a:r>
            <a:br>
              <a:rPr lang="en-US" sz="6000" dirty="0"/>
            </a:br>
            <a:endParaRPr lang="ar-EG" sz="6000" dirty="0"/>
          </a:p>
        </p:txBody>
      </p:sp>
      <p:sp>
        <p:nvSpPr>
          <p:cNvPr id="3" name="Content Placeholder 2"/>
          <p:cNvSpPr>
            <a:spLocks noGrp="1"/>
          </p:cNvSpPr>
          <p:nvPr>
            <p:ph idx="1"/>
          </p:nvPr>
        </p:nvSpPr>
        <p:spPr>
          <a:xfrm>
            <a:off x="304800" y="1295400"/>
            <a:ext cx="8382000" cy="5257800"/>
          </a:xfrm>
        </p:spPr>
        <p:txBody>
          <a:bodyPr>
            <a:normAutofit lnSpcReduction="10000"/>
          </a:bodyPr>
          <a:lstStyle/>
          <a:p>
            <a:r>
              <a:rPr lang="en-US" dirty="0" smtClean="0"/>
              <a:t>CSF </a:t>
            </a:r>
            <a:r>
              <a:rPr lang="en-US" dirty="0"/>
              <a:t>is obtained by lumbar puncture under complete aseptic conditions in 2-3 sterile tubes. It should be immediately examined as follows:</a:t>
            </a:r>
          </a:p>
          <a:p>
            <a:r>
              <a:rPr lang="en-US" b="1" u="sng" dirty="0">
                <a:solidFill>
                  <a:schemeClr val="tx2">
                    <a:lumMod val="60000"/>
                    <a:lumOff val="40000"/>
                  </a:schemeClr>
                </a:solidFill>
              </a:rPr>
              <a:t>Physical examination:</a:t>
            </a:r>
            <a:r>
              <a:rPr lang="en-US" u="sng" dirty="0">
                <a:solidFill>
                  <a:schemeClr val="tx2">
                    <a:lumMod val="60000"/>
                    <a:lumOff val="40000"/>
                  </a:schemeClr>
                </a:solidFill>
              </a:rPr>
              <a:t> </a:t>
            </a:r>
            <a:r>
              <a:rPr lang="en-US" dirty="0"/>
              <a:t>In septic pyogenic meningitis the CSF is turbid and under tension due to the large number of pus cells. In aseptic viral meningitis it is clear or slightly turbid due to small numbers of lymphocytes. In </a:t>
            </a:r>
            <a:r>
              <a:rPr lang="en-US" dirty="0" err="1"/>
              <a:t>tuberculous</a:t>
            </a:r>
            <a:r>
              <a:rPr lang="en-US" dirty="0"/>
              <a:t> meningitis, a coagulum forms on standing</a:t>
            </a:r>
            <a:r>
              <a:rPr lang="en-US" dirty="0" smtClean="0"/>
              <a:t>.</a:t>
            </a:r>
            <a:endParaRPr lang="en-US" dirty="0"/>
          </a:p>
        </p:txBody>
      </p:sp>
    </p:spTree>
    <p:extLst>
      <p:ext uri="{BB962C8B-B14F-4D97-AF65-F5344CB8AC3E}">
        <p14:creationId xmlns:p14="http://schemas.microsoft.com/office/powerpoint/2010/main" val="2644694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304800" y="1066800"/>
            <a:ext cx="8610600" cy="5410200"/>
          </a:xfrm>
        </p:spPr>
        <p:txBody>
          <a:bodyPr>
            <a:normAutofit/>
          </a:bodyPr>
          <a:lstStyle/>
          <a:p>
            <a:pPr lvl="0"/>
            <a:r>
              <a:rPr lang="en-US" sz="2800" b="1" u="sng" dirty="0">
                <a:solidFill>
                  <a:schemeClr val="tx2">
                    <a:lumMod val="60000"/>
                    <a:lumOff val="40000"/>
                  </a:schemeClr>
                </a:solidFill>
              </a:rPr>
              <a:t>Chemical examination</a:t>
            </a:r>
            <a:r>
              <a:rPr lang="en-US" sz="2800" u="sng" dirty="0">
                <a:solidFill>
                  <a:schemeClr val="tx2">
                    <a:lumMod val="60000"/>
                    <a:lumOff val="40000"/>
                  </a:schemeClr>
                </a:solidFill>
              </a:rPr>
              <a:t>: </a:t>
            </a:r>
            <a:r>
              <a:rPr lang="en-US" sz="2800" dirty="0">
                <a:solidFill>
                  <a:prstClr val="black"/>
                </a:solidFill>
              </a:rPr>
              <a:t>for the level of proteins and glucose. </a:t>
            </a:r>
            <a:endParaRPr lang="en-US" sz="2800" dirty="0" smtClean="0">
              <a:solidFill>
                <a:prstClr val="black"/>
              </a:solidFill>
            </a:endParaRPr>
          </a:p>
          <a:p>
            <a:pPr lvl="1"/>
            <a:r>
              <a:rPr lang="en-US" sz="2400" dirty="0" smtClean="0">
                <a:solidFill>
                  <a:prstClr val="black"/>
                </a:solidFill>
              </a:rPr>
              <a:t>In </a:t>
            </a:r>
            <a:r>
              <a:rPr lang="en-US" sz="2400" dirty="0">
                <a:solidFill>
                  <a:prstClr val="black"/>
                </a:solidFill>
              </a:rPr>
              <a:t>pyogenic meningitis and TB proteins are markedly increased while the glucose is reduced</a:t>
            </a:r>
            <a:r>
              <a:rPr lang="en-US" sz="2400" dirty="0" smtClean="0">
                <a:solidFill>
                  <a:prstClr val="black"/>
                </a:solidFill>
              </a:rPr>
              <a:t>.</a:t>
            </a:r>
          </a:p>
          <a:p>
            <a:pPr lvl="1"/>
            <a:r>
              <a:rPr lang="en-US" sz="2400" dirty="0" smtClean="0">
                <a:solidFill>
                  <a:prstClr val="black"/>
                </a:solidFill>
              </a:rPr>
              <a:t> </a:t>
            </a:r>
            <a:r>
              <a:rPr lang="en-US" sz="2400" dirty="0">
                <a:solidFill>
                  <a:prstClr val="black"/>
                </a:solidFill>
              </a:rPr>
              <a:t>In viral meningitis, proteins are slightly increased while the glucose is normal.</a:t>
            </a:r>
          </a:p>
          <a:p>
            <a:pPr lvl="0"/>
            <a:r>
              <a:rPr lang="en-US" sz="2800" b="1" u="sng" dirty="0">
                <a:solidFill>
                  <a:schemeClr val="tx2">
                    <a:lumMod val="60000"/>
                    <a:lumOff val="40000"/>
                  </a:schemeClr>
                </a:solidFill>
              </a:rPr>
              <a:t>Cytological examination</a:t>
            </a:r>
            <a:r>
              <a:rPr lang="en-US" sz="2800" b="1" u="sng" dirty="0" smtClean="0">
                <a:solidFill>
                  <a:schemeClr val="tx2">
                    <a:lumMod val="60000"/>
                    <a:lumOff val="40000"/>
                  </a:schemeClr>
                </a:solidFill>
              </a:rPr>
              <a:t>:  </a:t>
            </a:r>
            <a:r>
              <a:rPr lang="en-US" sz="2800" u="sng" dirty="0" smtClean="0">
                <a:solidFill>
                  <a:schemeClr val="tx2">
                    <a:lumMod val="60000"/>
                    <a:lumOff val="40000"/>
                  </a:schemeClr>
                </a:solidFill>
              </a:rPr>
              <a:t> </a:t>
            </a:r>
            <a:r>
              <a:rPr lang="en-US" sz="2800" dirty="0">
                <a:solidFill>
                  <a:srgbClr val="FF0000"/>
                </a:solidFill>
              </a:rPr>
              <a:t>Normal cell count in CSF is 0-5/</a:t>
            </a:r>
            <a:r>
              <a:rPr lang="en-US" sz="2800" dirty="0" err="1">
                <a:solidFill>
                  <a:srgbClr val="FF0000"/>
                </a:solidFill>
              </a:rPr>
              <a:t>cmm</a:t>
            </a:r>
            <a:r>
              <a:rPr lang="en-US" sz="2800" dirty="0" smtClean="0">
                <a:solidFill>
                  <a:srgbClr val="FF0000"/>
                </a:solidFill>
              </a:rPr>
              <a:t>.</a:t>
            </a:r>
          </a:p>
          <a:p>
            <a:pPr lvl="1"/>
            <a:r>
              <a:rPr lang="en-US" sz="2400" dirty="0" smtClean="0">
                <a:solidFill>
                  <a:prstClr val="black"/>
                </a:solidFill>
              </a:rPr>
              <a:t> </a:t>
            </a:r>
            <a:r>
              <a:rPr lang="en-US" sz="2400" dirty="0">
                <a:solidFill>
                  <a:prstClr val="black"/>
                </a:solidFill>
              </a:rPr>
              <a:t>In pyogenic meningitis, the number of cells may be 20,000/</a:t>
            </a:r>
            <a:r>
              <a:rPr lang="en-US" sz="2400" dirty="0" err="1">
                <a:solidFill>
                  <a:prstClr val="black"/>
                </a:solidFill>
              </a:rPr>
              <a:t>cmm</a:t>
            </a:r>
            <a:r>
              <a:rPr lang="en-US" sz="2400" dirty="0">
                <a:solidFill>
                  <a:prstClr val="black"/>
                </a:solidFill>
              </a:rPr>
              <a:t> or higher and </a:t>
            </a:r>
            <a:r>
              <a:rPr lang="en-US" sz="2400" dirty="0" smtClean="0">
                <a:solidFill>
                  <a:prstClr val="black"/>
                </a:solidFill>
              </a:rPr>
              <a:t>are </a:t>
            </a:r>
            <a:r>
              <a:rPr lang="en-US" sz="2400" dirty="0">
                <a:solidFill>
                  <a:prstClr val="black"/>
                </a:solidFill>
              </a:rPr>
              <a:t>mainly polymorphs</a:t>
            </a:r>
            <a:r>
              <a:rPr lang="en-US" sz="2400" dirty="0" smtClean="0">
                <a:solidFill>
                  <a:prstClr val="black"/>
                </a:solidFill>
              </a:rPr>
              <a:t>.</a:t>
            </a:r>
          </a:p>
          <a:p>
            <a:pPr lvl="1"/>
            <a:r>
              <a:rPr lang="en-US" sz="2400" dirty="0" smtClean="0">
                <a:solidFill>
                  <a:prstClr val="black"/>
                </a:solidFill>
              </a:rPr>
              <a:t> </a:t>
            </a:r>
            <a:r>
              <a:rPr lang="en-US" sz="2400" dirty="0">
                <a:solidFill>
                  <a:prstClr val="black"/>
                </a:solidFill>
              </a:rPr>
              <a:t>In </a:t>
            </a:r>
            <a:r>
              <a:rPr lang="en-US" sz="2400" dirty="0" err="1">
                <a:solidFill>
                  <a:prstClr val="black"/>
                </a:solidFill>
              </a:rPr>
              <a:t>tuberculous</a:t>
            </a:r>
            <a:r>
              <a:rPr lang="en-US" sz="2400" dirty="0">
                <a:solidFill>
                  <a:prstClr val="black"/>
                </a:solidFill>
              </a:rPr>
              <a:t> or viral meningitis the number of cells does not exceed 1000/</a:t>
            </a:r>
            <a:r>
              <a:rPr lang="en-US" sz="2400" dirty="0" err="1">
                <a:solidFill>
                  <a:prstClr val="black"/>
                </a:solidFill>
              </a:rPr>
              <a:t>cmm</a:t>
            </a:r>
            <a:r>
              <a:rPr lang="en-US" sz="2400" dirty="0">
                <a:solidFill>
                  <a:prstClr val="black"/>
                </a:solidFill>
              </a:rPr>
              <a:t> and are mainly lymphocytes.</a:t>
            </a:r>
            <a:endParaRPr lang="ar-EG" sz="2400" dirty="0">
              <a:solidFill>
                <a:prstClr val="black"/>
              </a:solidFill>
            </a:endParaRPr>
          </a:p>
          <a:p>
            <a:endParaRPr lang="ar-EG" sz="2800" dirty="0"/>
          </a:p>
        </p:txBody>
      </p:sp>
    </p:spTree>
    <p:extLst>
      <p:ext uri="{BB962C8B-B14F-4D97-AF65-F5344CB8AC3E}">
        <p14:creationId xmlns:p14="http://schemas.microsoft.com/office/powerpoint/2010/main" val="989301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76200" y="152400"/>
            <a:ext cx="8991600" cy="6705600"/>
          </a:xfrm>
        </p:spPr>
        <p:txBody>
          <a:bodyPr>
            <a:normAutofit lnSpcReduction="10000"/>
          </a:bodyPr>
          <a:lstStyle/>
          <a:p>
            <a:r>
              <a:rPr lang="en-US" b="1" dirty="0">
                <a:solidFill>
                  <a:srgbClr val="FF0000"/>
                </a:solidFill>
              </a:rPr>
              <a:t>Bacteriologic examination:</a:t>
            </a:r>
            <a:r>
              <a:rPr lang="en-US" dirty="0">
                <a:solidFill>
                  <a:srgbClr val="FF0000"/>
                </a:solidFill>
              </a:rPr>
              <a:t> </a:t>
            </a:r>
            <a:r>
              <a:rPr lang="en-US" dirty="0"/>
              <a:t>CSF is centrifuged and the deposit is examined by:</a:t>
            </a:r>
          </a:p>
          <a:p>
            <a:pPr marL="0" indent="0">
              <a:buNone/>
            </a:pPr>
            <a:r>
              <a:rPr lang="en-US" dirty="0" smtClean="0">
                <a:solidFill>
                  <a:srgbClr val="00B0F0"/>
                </a:solidFill>
              </a:rPr>
              <a:t>1-Direct </a:t>
            </a:r>
            <a:r>
              <a:rPr lang="en-US" dirty="0">
                <a:solidFill>
                  <a:srgbClr val="00B0F0"/>
                </a:solidFill>
              </a:rPr>
              <a:t>smears </a:t>
            </a:r>
            <a:r>
              <a:rPr lang="en-US" dirty="0"/>
              <a:t>stained by gram and by </a:t>
            </a:r>
            <a:r>
              <a:rPr lang="en-US" dirty="0" err="1"/>
              <a:t>Ziehl</a:t>
            </a:r>
            <a:r>
              <a:rPr lang="en-US" dirty="0"/>
              <a:t> </a:t>
            </a:r>
            <a:r>
              <a:rPr lang="en-US" dirty="0" err="1"/>
              <a:t>Neelsen</a:t>
            </a:r>
            <a:r>
              <a:rPr lang="en-US" dirty="0"/>
              <a:t> if indicated or by India ink if </a:t>
            </a:r>
            <a:r>
              <a:rPr lang="en-US" dirty="0" err="1"/>
              <a:t>cryptococcosis</a:t>
            </a:r>
            <a:r>
              <a:rPr lang="en-US" dirty="0"/>
              <a:t> is suspected. Due to the need for rapid results to start treatment, a tentative report can be given on the basis of gram stain.</a:t>
            </a:r>
          </a:p>
          <a:p>
            <a:pPr marL="0" indent="0">
              <a:buNone/>
            </a:pPr>
            <a:r>
              <a:rPr lang="en-US" dirty="0" smtClean="0">
                <a:solidFill>
                  <a:srgbClr val="00B0F0"/>
                </a:solidFill>
              </a:rPr>
              <a:t>2- Cultures </a:t>
            </a:r>
            <a:r>
              <a:rPr lang="en-US" dirty="0"/>
              <a:t>are made on blood and chocolate agar and incubated aerobically and at 5-10% CO</a:t>
            </a:r>
            <a:r>
              <a:rPr lang="en-US" baseline="-25000" dirty="0"/>
              <a:t>2</a:t>
            </a:r>
            <a:r>
              <a:rPr lang="en-US" dirty="0"/>
              <a:t> atmosphere. Culture for tuberculosis is done if indicated. Cultures for fungi or </a:t>
            </a:r>
            <a:r>
              <a:rPr lang="en-US" dirty="0" err="1"/>
              <a:t>leptospira</a:t>
            </a:r>
            <a:r>
              <a:rPr lang="en-US" dirty="0"/>
              <a:t> may be needed.</a:t>
            </a:r>
          </a:p>
          <a:p>
            <a:pPr marL="0" indent="0">
              <a:buNone/>
            </a:pPr>
            <a:r>
              <a:rPr lang="en-US" dirty="0"/>
              <a:t>	</a:t>
            </a:r>
            <a:endParaRPr lang="ar-EG" dirty="0"/>
          </a:p>
        </p:txBody>
      </p:sp>
    </p:spTree>
    <p:extLst>
      <p:ext uri="{BB962C8B-B14F-4D97-AF65-F5344CB8AC3E}">
        <p14:creationId xmlns:p14="http://schemas.microsoft.com/office/powerpoint/2010/main" val="2739180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76200" y="152400"/>
            <a:ext cx="8610600" cy="6705600"/>
          </a:xfrm>
        </p:spPr>
        <p:txBody>
          <a:bodyPr>
            <a:normAutofit/>
          </a:bodyPr>
          <a:lstStyle/>
          <a:p>
            <a:pPr lvl="0"/>
            <a:r>
              <a:rPr lang="en-US" sz="2400" dirty="0">
                <a:solidFill>
                  <a:srgbClr val="00B0F0"/>
                </a:solidFill>
                <a:cs typeface="+mj-cs"/>
              </a:rPr>
              <a:t>Detection of bacterial antigens </a:t>
            </a:r>
            <a:r>
              <a:rPr lang="en-US" sz="2400" dirty="0">
                <a:solidFill>
                  <a:prstClr val="black"/>
                </a:solidFill>
                <a:cs typeface="+mj-cs"/>
              </a:rPr>
              <a:t>in CSF by </a:t>
            </a:r>
            <a:r>
              <a:rPr lang="en-US" sz="2400" dirty="0" err="1">
                <a:solidFill>
                  <a:prstClr val="black"/>
                </a:solidFill>
                <a:cs typeface="+mj-cs"/>
              </a:rPr>
              <a:t>coagglutination</a:t>
            </a:r>
            <a:r>
              <a:rPr lang="en-US" sz="2400" dirty="0">
                <a:solidFill>
                  <a:prstClr val="black"/>
                </a:solidFill>
                <a:cs typeface="+mj-cs"/>
              </a:rPr>
              <a:t> and latex agglutination using antisera to the three </a:t>
            </a:r>
            <a:r>
              <a:rPr lang="en-US" sz="2400" dirty="0" smtClean="0">
                <a:solidFill>
                  <a:prstClr val="black"/>
                </a:solidFill>
                <a:cs typeface="+mj-cs"/>
              </a:rPr>
              <a:t>common organisms </a:t>
            </a:r>
            <a:r>
              <a:rPr lang="en-US" sz="2400" dirty="0">
                <a:solidFill>
                  <a:prstClr val="black"/>
                </a:solidFill>
                <a:cs typeface="+mj-cs"/>
              </a:rPr>
              <a:t>i.e. </a:t>
            </a:r>
            <a:r>
              <a:rPr lang="en-US" sz="2400" i="1" dirty="0">
                <a:solidFill>
                  <a:prstClr val="black"/>
                </a:solidFill>
                <a:cs typeface="+mj-cs"/>
              </a:rPr>
              <a:t>N. meningitides, H. </a:t>
            </a:r>
            <a:r>
              <a:rPr lang="en-US" sz="2400" i="1" dirty="0" err="1">
                <a:solidFill>
                  <a:prstClr val="black"/>
                </a:solidFill>
                <a:cs typeface="+mj-cs"/>
              </a:rPr>
              <a:t>influenzae</a:t>
            </a:r>
            <a:r>
              <a:rPr lang="en-US" sz="2400" i="1" dirty="0">
                <a:solidFill>
                  <a:prstClr val="black"/>
                </a:solidFill>
                <a:cs typeface="+mj-cs"/>
              </a:rPr>
              <a:t> </a:t>
            </a:r>
            <a:r>
              <a:rPr lang="en-US" sz="2400" dirty="0">
                <a:solidFill>
                  <a:prstClr val="black"/>
                </a:solidFill>
                <a:cs typeface="+mj-cs"/>
              </a:rPr>
              <a:t>and</a:t>
            </a:r>
            <a:r>
              <a:rPr lang="en-US" sz="2400" i="1" dirty="0">
                <a:solidFill>
                  <a:prstClr val="black"/>
                </a:solidFill>
                <a:cs typeface="+mj-cs"/>
              </a:rPr>
              <a:t> Str. pneumoniae</a:t>
            </a:r>
            <a:r>
              <a:rPr lang="en-US" sz="2400" dirty="0">
                <a:solidFill>
                  <a:prstClr val="black"/>
                </a:solidFill>
                <a:cs typeface="+mj-cs"/>
              </a:rPr>
              <a:t>. </a:t>
            </a:r>
            <a:r>
              <a:rPr lang="en-US" sz="2400" dirty="0" err="1">
                <a:solidFill>
                  <a:prstClr val="black"/>
                </a:solidFill>
                <a:cs typeface="+mj-cs"/>
              </a:rPr>
              <a:t>Cryptoccocal</a:t>
            </a:r>
            <a:r>
              <a:rPr lang="en-US" sz="2400" dirty="0">
                <a:solidFill>
                  <a:prstClr val="black"/>
                </a:solidFill>
                <a:cs typeface="+mj-cs"/>
              </a:rPr>
              <a:t> antigens can be detected by latex agglutination</a:t>
            </a:r>
            <a:r>
              <a:rPr lang="en-US" sz="2400" dirty="0" smtClean="0">
                <a:solidFill>
                  <a:prstClr val="black"/>
                </a:solidFill>
                <a:cs typeface="+mj-cs"/>
              </a:rPr>
              <a:t>.</a:t>
            </a:r>
          </a:p>
          <a:p>
            <a:pPr marL="0" lvl="0" indent="0">
              <a:buNone/>
            </a:pPr>
            <a:endParaRPr lang="en-US" sz="2400" dirty="0">
              <a:solidFill>
                <a:prstClr val="black"/>
              </a:solidFill>
              <a:cs typeface="+mj-cs"/>
            </a:endParaRPr>
          </a:p>
          <a:p>
            <a:pPr marL="0" lvl="0" indent="0">
              <a:buNone/>
            </a:pPr>
            <a:r>
              <a:rPr lang="en-US" sz="2400" dirty="0" smtClean="0">
                <a:solidFill>
                  <a:srgbClr val="00B0F0"/>
                </a:solidFill>
                <a:cs typeface="+mj-cs"/>
              </a:rPr>
              <a:t>      4-</a:t>
            </a:r>
            <a:r>
              <a:rPr lang="en-US" sz="2400" dirty="0">
                <a:solidFill>
                  <a:srgbClr val="00B0F0"/>
                </a:solidFill>
                <a:cs typeface="+mj-cs"/>
              </a:rPr>
              <a:t>	Blood cultures </a:t>
            </a:r>
            <a:r>
              <a:rPr lang="en-US" sz="2400" dirty="0">
                <a:solidFill>
                  <a:prstClr val="black"/>
                </a:solidFill>
                <a:cs typeface="+mj-cs"/>
              </a:rPr>
              <a:t>should be done at the same time since </a:t>
            </a:r>
            <a:r>
              <a:rPr lang="en-US" sz="2400" dirty="0" err="1">
                <a:solidFill>
                  <a:prstClr val="black"/>
                </a:solidFill>
                <a:cs typeface="+mj-cs"/>
              </a:rPr>
              <a:t>bacteraemia</a:t>
            </a:r>
            <a:r>
              <a:rPr lang="en-US" sz="2400" dirty="0">
                <a:solidFill>
                  <a:prstClr val="black"/>
                </a:solidFill>
                <a:cs typeface="+mj-cs"/>
              </a:rPr>
              <a:t> frequently occurs in pyogenic meningitis</a:t>
            </a:r>
            <a:r>
              <a:rPr lang="en-US" sz="2400" dirty="0" smtClean="0">
                <a:solidFill>
                  <a:prstClr val="black"/>
                </a:solidFill>
                <a:cs typeface="+mj-cs"/>
              </a:rPr>
              <a:t>.</a:t>
            </a:r>
          </a:p>
          <a:p>
            <a:pPr marL="0" lvl="0" indent="0">
              <a:buNone/>
            </a:pPr>
            <a:endParaRPr lang="en-US" sz="2400" dirty="0">
              <a:solidFill>
                <a:prstClr val="black"/>
              </a:solidFill>
              <a:cs typeface="+mj-cs"/>
            </a:endParaRPr>
          </a:p>
          <a:p>
            <a:pPr marL="0" lvl="0" indent="0">
              <a:buNone/>
            </a:pPr>
            <a:r>
              <a:rPr lang="en-US" sz="2400" dirty="0" smtClean="0">
                <a:solidFill>
                  <a:srgbClr val="00B0F0"/>
                </a:solidFill>
                <a:cs typeface="+mj-cs"/>
              </a:rPr>
              <a:t>       5-</a:t>
            </a:r>
            <a:r>
              <a:rPr lang="en-US" sz="2400" dirty="0">
                <a:solidFill>
                  <a:srgbClr val="00B0F0"/>
                </a:solidFill>
                <a:cs typeface="+mj-cs"/>
              </a:rPr>
              <a:t>	PCR </a:t>
            </a:r>
            <a:r>
              <a:rPr lang="en-US" sz="2400" dirty="0">
                <a:solidFill>
                  <a:prstClr val="black"/>
                </a:solidFill>
                <a:cs typeface="+mj-cs"/>
              </a:rPr>
              <a:t>may be used for detection of viral or bacterial nucleic acids in CSF or blood for rapid diagnosis</a:t>
            </a:r>
            <a:r>
              <a:rPr lang="en-US" sz="2400" dirty="0" smtClean="0">
                <a:solidFill>
                  <a:prstClr val="black"/>
                </a:solidFill>
                <a:cs typeface="+mj-cs"/>
              </a:rPr>
              <a:t>.</a:t>
            </a:r>
          </a:p>
          <a:p>
            <a:pPr marL="0" lvl="0" indent="0">
              <a:buNone/>
            </a:pPr>
            <a:endParaRPr lang="en-US" sz="2400" dirty="0">
              <a:solidFill>
                <a:prstClr val="black"/>
              </a:solidFill>
              <a:cs typeface="+mj-cs"/>
            </a:endParaRPr>
          </a:p>
          <a:p>
            <a:pPr marL="0" lvl="0" indent="0">
              <a:buNone/>
            </a:pPr>
            <a:r>
              <a:rPr lang="en-US" sz="2400" dirty="0" smtClean="0">
                <a:solidFill>
                  <a:srgbClr val="00B0F0"/>
                </a:solidFill>
                <a:cs typeface="+mj-cs"/>
              </a:rPr>
              <a:t>       6-</a:t>
            </a:r>
            <a:r>
              <a:rPr lang="en-US" sz="2400" dirty="0">
                <a:solidFill>
                  <a:srgbClr val="00B0F0"/>
                </a:solidFill>
                <a:cs typeface="+mj-cs"/>
              </a:rPr>
              <a:t>	Serologic </a:t>
            </a:r>
            <a:r>
              <a:rPr lang="en-US" sz="2400" dirty="0">
                <a:solidFill>
                  <a:prstClr val="black"/>
                </a:solidFill>
                <a:cs typeface="+mj-cs"/>
              </a:rPr>
              <a:t>diagnosis of viral causes by detecting </a:t>
            </a:r>
            <a:r>
              <a:rPr lang="en-US" sz="2400" dirty="0" err="1">
                <a:solidFill>
                  <a:prstClr val="black"/>
                </a:solidFill>
                <a:cs typeface="+mj-cs"/>
              </a:rPr>
              <a:t>IgM</a:t>
            </a:r>
            <a:r>
              <a:rPr lang="en-US" sz="2400" dirty="0">
                <a:solidFill>
                  <a:prstClr val="black"/>
                </a:solidFill>
                <a:cs typeface="+mj-cs"/>
              </a:rPr>
              <a:t> or </a:t>
            </a:r>
            <a:r>
              <a:rPr lang="en-US" sz="2400" dirty="0" err="1">
                <a:solidFill>
                  <a:prstClr val="black"/>
                </a:solidFill>
                <a:cs typeface="+mj-cs"/>
              </a:rPr>
              <a:t>IgG</a:t>
            </a:r>
            <a:r>
              <a:rPr lang="en-US" sz="2400" dirty="0">
                <a:solidFill>
                  <a:prstClr val="black"/>
                </a:solidFill>
                <a:cs typeface="+mj-cs"/>
              </a:rPr>
              <a:t> rising titre.</a:t>
            </a:r>
          </a:p>
          <a:p>
            <a:pPr marL="0" lvl="0" indent="0">
              <a:buNone/>
            </a:pPr>
            <a:r>
              <a:rPr lang="en-US" sz="2400" b="1" dirty="0">
                <a:solidFill>
                  <a:prstClr val="black"/>
                </a:solidFill>
                <a:cs typeface="+mj-cs"/>
              </a:rPr>
              <a:t> </a:t>
            </a:r>
            <a:endParaRPr lang="en-US" sz="2400" dirty="0">
              <a:solidFill>
                <a:prstClr val="black"/>
              </a:solidFill>
              <a:cs typeface="+mj-cs"/>
            </a:endParaRPr>
          </a:p>
          <a:p>
            <a:endParaRPr lang="ar-EG" dirty="0"/>
          </a:p>
        </p:txBody>
      </p:sp>
    </p:spTree>
    <p:extLst>
      <p:ext uri="{BB962C8B-B14F-4D97-AF65-F5344CB8AC3E}">
        <p14:creationId xmlns:p14="http://schemas.microsoft.com/office/powerpoint/2010/main" val="4246340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9"/>
          <p:cNvGrpSpPr>
            <a:grpSpLocks/>
          </p:cNvGrpSpPr>
          <p:nvPr/>
        </p:nvGrpSpPr>
        <p:grpSpPr bwMode="auto">
          <a:xfrm>
            <a:off x="762000" y="1905000"/>
            <a:ext cx="7543800" cy="2133600"/>
            <a:chOff x="480" y="624"/>
            <a:chExt cx="4752" cy="1344"/>
          </a:xfrm>
        </p:grpSpPr>
        <p:sp>
          <p:nvSpPr>
            <p:cNvPr id="7171" name="Rectangle 2"/>
            <p:cNvSpPr>
              <a:spLocks noChangeArrowheads="1"/>
            </p:cNvSpPr>
            <p:nvPr/>
          </p:nvSpPr>
          <p:spPr bwMode="auto">
            <a:xfrm>
              <a:off x="480" y="624"/>
              <a:ext cx="4752" cy="911"/>
            </a:xfrm>
            <a:prstGeom prst="rect">
              <a:avLst/>
            </a:prstGeom>
            <a:noFill/>
            <a:ln w="9525">
              <a:noFill/>
              <a:miter lim="800000"/>
              <a:headEnd/>
              <a:tailEnd/>
            </a:ln>
          </p:spPr>
          <p:txBody>
            <a:bodyPr>
              <a:spAutoFit/>
            </a:bodyPr>
            <a:lstStyle/>
            <a:p>
              <a:pPr algn="ctr" fontAlgn="base">
                <a:spcBef>
                  <a:spcPct val="0"/>
                </a:spcBef>
                <a:spcAft>
                  <a:spcPct val="0"/>
                </a:spcAft>
                <a:defRPr/>
              </a:pPr>
              <a:endParaRPr lang="en-US" sz="1600" dirty="0">
                <a:solidFill>
                  <a:srgbClr val="CC0000"/>
                </a:solidFill>
                <a:latin typeface="Times New Roman" pitchFamily="18" charset="0"/>
              </a:endParaRPr>
            </a:p>
            <a:p>
              <a:pPr algn="ctr" fontAlgn="base">
                <a:spcBef>
                  <a:spcPct val="0"/>
                </a:spcBef>
                <a:spcAft>
                  <a:spcPct val="0"/>
                </a:spcAft>
                <a:defRPr/>
              </a:pPr>
              <a:r>
                <a:rPr lang="en-US" sz="7200" b="1" i="1" u="heavy" dirty="0" err="1">
                  <a:solidFill>
                    <a:srgbClr val="F4E7ED">
                      <a:lumMod val="50000"/>
                    </a:srgbClr>
                  </a:solidFill>
                  <a:latin typeface="Times New Roman" pitchFamily="18" charset="0"/>
                </a:rPr>
                <a:t>Neisseria</a:t>
              </a:r>
              <a:endParaRPr lang="en-US" sz="7200" b="1" i="1" u="heavy" dirty="0">
                <a:solidFill>
                  <a:srgbClr val="F4E7ED">
                    <a:lumMod val="50000"/>
                  </a:srgbClr>
                </a:solidFill>
                <a:latin typeface="Times New Roman" pitchFamily="18" charset="0"/>
              </a:endParaRPr>
            </a:p>
          </p:txBody>
        </p:sp>
        <p:sp>
          <p:nvSpPr>
            <p:cNvPr id="6148" name="Rectangle 3"/>
            <p:cNvSpPr>
              <a:spLocks noChangeArrowheads="1"/>
            </p:cNvSpPr>
            <p:nvPr/>
          </p:nvSpPr>
          <p:spPr bwMode="auto">
            <a:xfrm>
              <a:off x="588" y="1248"/>
              <a:ext cx="4482" cy="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ar-EG" sz="3200" smtClean="0">
                <a:solidFill>
                  <a:prstClr val="black"/>
                </a:solidFill>
                <a:latin typeface="Times New Roman" pitchFamily="18" charset="0"/>
              </a:endParaRPr>
            </a:p>
          </p:txBody>
        </p:sp>
        <p:sp>
          <p:nvSpPr>
            <p:cNvPr id="6149" name="Rectangle 4"/>
            <p:cNvSpPr>
              <a:spLocks noChangeArrowheads="1"/>
            </p:cNvSpPr>
            <p:nvPr/>
          </p:nvSpPr>
          <p:spPr bwMode="auto">
            <a:xfrm>
              <a:off x="528" y="720"/>
              <a:ext cx="4644" cy="1248"/>
            </a:xfrm>
            <a:prstGeom prst="rect">
              <a:avLst/>
            </a:prstGeom>
            <a:noFill/>
            <a:ln w="114300">
              <a:pattFill prst="pct60">
                <a:fgClr>
                  <a:srgbClr val="14078B"/>
                </a:fgClr>
                <a:bgClr>
                  <a:srgbClr val="FFFFFF"/>
                </a:bgClr>
              </a:patt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ar-EG" sz="3200" smtClean="0">
                <a:solidFill>
                  <a:prstClr val="black"/>
                </a:solidFill>
                <a:latin typeface="Times New Roman" pitchFamily="18" charset="0"/>
              </a:endParaRPr>
            </a:p>
          </p:txBody>
        </p:sp>
      </p:grpSp>
    </p:spTree>
    <p:extLst>
      <p:ext uri="{BB962C8B-B14F-4D97-AF65-F5344CB8AC3E}">
        <p14:creationId xmlns:p14="http://schemas.microsoft.com/office/powerpoint/2010/main" val="359479080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85800" y="228600"/>
            <a:ext cx="7772400" cy="914400"/>
          </a:xfrm>
        </p:spPr>
        <p:txBody>
          <a:bodyPr/>
          <a:lstStyle/>
          <a:p>
            <a:pPr eaLnBrk="1" fontAlgn="auto" hangingPunct="1">
              <a:spcAft>
                <a:spcPts val="0"/>
              </a:spcAft>
              <a:defRPr/>
            </a:pPr>
            <a:r>
              <a:rPr lang="en-US" smtClean="0"/>
              <a:t>Family Neisseriaceae</a:t>
            </a:r>
          </a:p>
        </p:txBody>
      </p:sp>
      <p:sp>
        <p:nvSpPr>
          <p:cNvPr id="2" name="Rectangle 3"/>
          <p:cNvSpPr>
            <a:spLocks noGrp="1" noChangeArrowheads="1"/>
          </p:cNvSpPr>
          <p:nvPr>
            <p:ph idx="1"/>
          </p:nvPr>
        </p:nvSpPr>
        <p:spPr>
          <a:xfrm>
            <a:off x="172995" y="1295400"/>
            <a:ext cx="7980405" cy="5303108"/>
          </a:xfrm>
        </p:spPr>
        <p:txBody>
          <a:bodyPr/>
          <a:lstStyle/>
          <a:p>
            <a:pPr eaLnBrk="1" hangingPunct="1">
              <a:lnSpc>
                <a:spcPct val="90000"/>
              </a:lnSpc>
              <a:buFont typeface="Wingdings" pitchFamily="2" charset="2"/>
              <a:buChar char="§"/>
            </a:pPr>
            <a:r>
              <a:rPr lang="en-US" sz="4000" dirty="0" smtClean="0">
                <a:solidFill>
                  <a:srgbClr val="002060"/>
                </a:solidFill>
                <a:latin typeface="Times New Roman" pitchFamily="18" charset="0"/>
                <a:cs typeface="Times New Roman" pitchFamily="18" charset="0"/>
              </a:rPr>
              <a:t>Gram-negative cocci</a:t>
            </a:r>
          </a:p>
          <a:p>
            <a:pPr eaLnBrk="1" hangingPunct="1">
              <a:lnSpc>
                <a:spcPct val="90000"/>
              </a:lnSpc>
              <a:buFont typeface="Wingdings" pitchFamily="2" charset="2"/>
              <a:buChar char="§"/>
            </a:pPr>
            <a:r>
              <a:rPr lang="en-US" sz="4000" dirty="0" smtClean="0">
                <a:solidFill>
                  <a:srgbClr val="002060"/>
                </a:solidFill>
                <a:latin typeface="Times New Roman" pitchFamily="18" charset="0"/>
                <a:cs typeface="Times New Roman" pitchFamily="18" charset="0"/>
              </a:rPr>
              <a:t>2 primary human pathogens:</a:t>
            </a:r>
          </a:p>
          <a:p>
            <a:pPr lvl="1" eaLnBrk="1" hangingPunct="1">
              <a:lnSpc>
                <a:spcPct val="90000"/>
              </a:lnSpc>
              <a:buFont typeface="Wingdings" pitchFamily="2" charset="2"/>
              <a:buChar char="§"/>
            </a:pPr>
            <a:r>
              <a:rPr lang="en-US" sz="4000" i="1" dirty="0" smtClean="0">
                <a:solidFill>
                  <a:srgbClr val="002060"/>
                </a:solidFill>
                <a:latin typeface="Times New Roman" pitchFamily="18" charset="0"/>
                <a:cs typeface="Times New Roman" pitchFamily="18" charset="0"/>
              </a:rPr>
              <a:t>Neisseria </a:t>
            </a:r>
            <a:r>
              <a:rPr lang="en-US" sz="4000" i="1" dirty="0" err="1" smtClean="0">
                <a:solidFill>
                  <a:srgbClr val="002060"/>
                </a:solidFill>
                <a:latin typeface="Times New Roman" pitchFamily="18" charset="0"/>
                <a:cs typeface="Times New Roman" pitchFamily="18" charset="0"/>
              </a:rPr>
              <a:t>gonorrhoeae</a:t>
            </a:r>
            <a:endParaRPr lang="en-US" sz="4000" i="1" dirty="0" smtClean="0">
              <a:solidFill>
                <a:srgbClr val="002060"/>
              </a:solidFill>
              <a:latin typeface="Times New Roman" pitchFamily="18" charset="0"/>
              <a:cs typeface="Times New Roman" pitchFamily="18" charset="0"/>
            </a:endParaRPr>
          </a:p>
          <a:p>
            <a:pPr lvl="1" eaLnBrk="1" hangingPunct="1">
              <a:lnSpc>
                <a:spcPct val="90000"/>
              </a:lnSpc>
              <a:buFont typeface="Wingdings" pitchFamily="2" charset="2"/>
              <a:buChar char="§"/>
            </a:pPr>
            <a:r>
              <a:rPr lang="en-US" sz="4000" i="1" dirty="0" smtClean="0">
                <a:solidFill>
                  <a:srgbClr val="002060"/>
                </a:solidFill>
                <a:latin typeface="Times New Roman" pitchFamily="18" charset="0"/>
                <a:cs typeface="Times New Roman" pitchFamily="18" charset="0"/>
              </a:rPr>
              <a:t>Neisseria </a:t>
            </a:r>
            <a:r>
              <a:rPr lang="en-US" sz="4000" i="1" dirty="0" err="1" smtClean="0">
                <a:solidFill>
                  <a:srgbClr val="002060"/>
                </a:solidFill>
                <a:latin typeface="Times New Roman" pitchFamily="18" charset="0"/>
                <a:cs typeface="Times New Roman" pitchFamily="18" charset="0"/>
              </a:rPr>
              <a:t>meningitidis</a:t>
            </a:r>
            <a:endParaRPr lang="en-US" sz="4000" i="1" dirty="0" smtClean="0">
              <a:solidFill>
                <a:srgbClr val="002060"/>
              </a:solidFill>
              <a:latin typeface="Times New Roman" pitchFamily="18" charset="0"/>
              <a:cs typeface="Times New Roman" pitchFamily="18" charset="0"/>
            </a:endParaRPr>
          </a:p>
          <a:p>
            <a:pPr eaLnBrk="1" hangingPunct="1">
              <a:lnSpc>
                <a:spcPct val="90000"/>
              </a:lnSpc>
              <a:buFont typeface="Wingdings" pitchFamily="2" charset="2"/>
              <a:buChar char="§"/>
            </a:pPr>
            <a:r>
              <a:rPr lang="en-US" sz="4300" i="1" dirty="0" smtClean="0">
                <a:solidFill>
                  <a:srgbClr val="002060"/>
                </a:solidFill>
                <a:latin typeface="Times New Roman" pitchFamily="18" charset="0"/>
                <a:cs typeface="Times New Roman" pitchFamily="18" charset="0"/>
              </a:rPr>
              <a:t> </a:t>
            </a:r>
            <a:r>
              <a:rPr lang="en-US" sz="4300" i="1" dirty="0" err="1" smtClean="0">
                <a:solidFill>
                  <a:srgbClr val="002060"/>
                </a:solidFill>
                <a:latin typeface="Times New Roman" pitchFamily="18" charset="0"/>
                <a:cs typeface="Times New Roman" pitchFamily="18" charset="0"/>
              </a:rPr>
              <a:t>N.flavescens</a:t>
            </a:r>
            <a:r>
              <a:rPr lang="en-US" sz="4300" i="1" dirty="0" smtClean="0">
                <a:solidFill>
                  <a:srgbClr val="002060"/>
                </a:solidFill>
                <a:latin typeface="Times New Roman" pitchFamily="18" charset="0"/>
                <a:cs typeface="Times New Roman" pitchFamily="18" charset="0"/>
              </a:rPr>
              <a:t> and </a:t>
            </a:r>
            <a:r>
              <a:rPr lang="en-US" sz="4300" i="1" dirty="0" err="1" smtClean="0">
                <a:solidFill>
                  <a:srgbClr val="002060"/>
                </a:solidFill>
                <a:latin typeface="Times New Roman" pitchFamily="18" charset="0"/>
                <a:cs typeface="Times New Roman" pitchFamily="18" charset="0"/>
              </a:rPr>
              <a:t>N.sicca</a:t>
            </a:r>
            <a:r>
              <a:rPr lang="en-US" sz="4300" i="1" dirty="0" smtClean="0">
                <a:solidFill>
                  <a:srgbClr val="002060"/>
                </a:solidFill>
                <a:latin typeface="Times New Roman" pitchFamily="18" charset="0"/>
                <a:cs typeface="Times New Roman" pitchFamily="18" charset="0"/>
              </a:rPr>
              <a:t> are commensals</a:t>
            </a:r>
            <a:endParaRPr lang="en-US" sz="4300" dirty="0" smtClean="0">
              <a:solidFill>
                <a:srgbClr val="002060"/>
              </a:solidFill>
              <a:latin typeface="Times New Roman" pitchFamily="18" charset="0"/>
              <a:cs typeface="Times New Roman" pitchFamily="18" charset="0"/>
            </a:endParaRPr>
          </a:p>
        </p:txBody>
      </p:sp>
      <p:sp>
        <p:nvSpPr>
          <p:cNvPr id="819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algn="l" rtl="0" eaLnBrk="0" fontAlgn="base" hangingPunct="0">
              <a:spcBef>
                <a:spcPct val="0"/>
              </a:spcBef>
              <a:spcAft>
                <a:spcPct val="0"/>
              </a:spcAft>
              <a:defRPr sz="3200">
                <a:solidFill>
                  <a:schemeClr val="tx1"/>
                </a:solidFill>
                <a:latin typeface="Times New Roman" pitchFamily="18" charset="0"/>
              </a:defRPr>
            </a:lvl6pPr>
            <a:lvl7pPr marL="2971800" indent="-228600" algn="l" rtl="0" eaLnBrk="0" fontAlgn="base" hangingPunct="0">
              <a:spcBef>
                <a:spcPct val="0"/>
              </a:spcBef>
              <a:spcAft>
                <a:spcPct val="0"/>
              </a:spcAft>
              <a:defRPr sz="3200">
                <a:solidFill>
                  <a:schemeClr val="tx1"/>
                </a:solidFill>
                <a:latin typeface="Times New Roman" pitchFamily="18" charset="0"/>
              </a:defRPr>
            </a:lvl7pPr>
            <a:lvl8pPr marL="3429000" indent="-228600" algn="l" rtl="0" eaLnBrk="0" fontAlgn="base" hangingPunct="0">
              <a:spcBef>
                <a:spcPct val="0"/>
              </a:spcBef>
              <a:spcAft>
                <a:spcPct val="0"/>
              </a:spcAft>
              <a:defRPr sz="3200">
                <a:solidFill>
                  <a:schemeClr val="tx1"/>
                </a:solidFill>
                <a:latin typeface="Times New Roman" pitchFamily="18" charset="0"/>
              </a:defRPr>
            </a:lvl8pPr>
            <a:lvl9pPr marL="3886200" indent="-228600" algn="l" rtl="0" eaLnBrk="0" fontAlgn="base" hangingPunct="0">
              <a:spcBef>
                <a:spcPct val="0"/>
              </a:spcBef>
              <a:spcAft>
                <a:spcPct val="0"/>
              </a:spcAft>
              <a:defRPr sz="3200">
                <a:solidFill>
                  <a:schemeClr val="tx1"/>
                </a:solidFill>
                <a:latin typeface="Times New Roman" pitchFamily="18" charset="0"/>
              </a:defRPr>
            </a:lvl9pPr>
          </a:lstStyle>
          <a:p>
            <a:pPr eaLnBrk="1" hangingPunct="1"/>
            <a:fld id="{F7E77FA4-1ADD-4ED7-9B32-1D726CD52B6F}" type="slidenum">
              <a:rPr lang="en-US" sz="1100" smtClean="0">
                <a:solidFill>
                  <a:srgbClr val="B13F9A"/>
                </a:solidFill>
              </a:rPr>
              <a:pPr eaLnBrk="1" hangingPunct="1"/>
              <a:t>17</a:t>
            </a:fld>
            <a:endParaRPr lang="en-US" sz="1100" smtClean="0">
              <a:solidFill>
                <a:srgbClr val="B13F9A"/>
              </a:solidFill>
            </a:endParaRPr>
          </a:p>
        </p:txBody>
      </p:sp>
    </p:spTree>
    <p:extLst>
      <p:ext uri="{BB962C8B-B14F-4D97-AF65-F5344CB8AC3E}">
        <p14:creationId xmlns:p14="http://schemas.microsoft.com/office/powerpoint/2010/main" val="83509431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5"/>
          <p:cNvSpPr txBox="1">
            <a:spLocks noChangeArrowheads="1"/>
          </p:cNvSpPr>
          <p:nvPr/>
        </p:nvSpPr>
        <p:spPr bwMode="auto">
          <a:xfrm>
            <a:off x="0" y="1066800"/>
            <a:ext cx="82296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1379538" indent="-630238"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algn="l" rtl="0" eaLnBrk="0" fontAlgn="base" hangingPunct="0">
              <a:spcBef>
                <a:spcPct val="0"/>
              </a:spcBef>
              <a:spcAft>
                <a:spcPct val="0"/>
              </a:spcAft>
              <a:defRPr sz="3200">
                <a:solidFill>
                  <a:schemeClr val="tx1"/>
                </a:solidFill>
                <a:latin typeface="Times New Roman" pitchFamily="18" charset="0"/>
              </a:defRPr>
            </a:lvl6pPr>
            <a:lvl7pPr marL="2971800" indent="-228600" algn="l" rtl="0" eaLnBrk="0" fontAlgn="base" hangingPunct="0">
              <a:spcBef>
                <a:spcPct val="0"/>
              </a:spcBef>
              <a:spcAft>
                <a:spcPct val="0"/>
              </a:spcAft>
              <a:defRPr sz="3200">
                <a:solidFill>
                  <a:schemeClr val="tx1"/>
                </a:solidFill>
                <a:latin typeface="Times New Roman" pitchFamily="18" charset="0"/>
              </a:defRPr>
            </a:lvl7pPr>
            <a:lvl8pPr marL="3429000" indent="-228600" algn="l" rtl="0" eaLnBrk="0" fontAlgn="base" hangingPunct="0">
              <a:spcBef>
                <a:spcPct val="0"/>
              </a:spcBef>
              <a:spcAft>
                <a:spcPct val="0"/>
              </a:spcAft>
              <a:defRPr sz="3200">
                <a:solidFill>
                  <a:schemeClr val="tx1"/>
                </a:solidFill>
                <a:latin typeface="Times New Roman" pitchFamily="18" charset="0"/>
              </a:defRPr>
            </a:lvl8pPr>
            <a:lvl9pPr marL="3886200" indent="-228600" algn="l" rtl="0" eaLnBrk="0" fontAlgn="base" hangingPunct="0">
              <a:spcBef>
                <a:spcPct val="0"/>
              </a:spcBef>
              <a:spcAft>
                <a:spcPct val="0"/>
              </a:spcAft>
              <a:defRPr sz="3200">
                <a:solidFill>
                  <a:schemeClr val="tx1"/>
                </a:solidFill>
                <a:latin typeface="Times New Roman" pitchFamily="18" charset="0"/>
              </a:defRPr>
            </a:lvl9pPr>
          </a:lstStyle>
          <a:p>
            <a:pPr eaLnBrk="1" fontAlgn="base" hangingPunct="1">
              <a:spcBef>
                <a:spcPct val="0"/>
              </a:spcBef>
              <a:spcAft>
                <a:spcPct val="0"/>
              </a:spcAft>
            </a:pPr>
            <a:r>
              <a:rPr lang="en-US" sz="3600" u="sng" dirty="0" smtClean="0">
                <a:solidFill>
                  <a:srgbClr val="FF0000"/>
                </a:solidFill>
              </a:rPr>
              <a:t>Morphology</a:t>
            </a:r>
          </a:p>
          <a:p>
            <a:pPr eaLnBrk="1" fontAlgn="base" hangingPunct="1">
              <a:spcBef>
                <a:spcPct val="0"/>
              </a:spcBef>
              <a:spcAft>
                <a:spcPct val="0"/>
              </a:spcAft>
              <a:buFont typeface="Wingdings" pitchFamily="2" charset="2"/>
              <a:buChar char="Ø"/>
            </a:pPr>
            <a:r>
              <a:rPr lang="en-US" sz="3600" dirty="0" smtClean="0">
                <a:solidFill>
                  <a:srgbClr val="002060"/>
                </a:solidFill>
              </a:rPr>
              <a:t>Gram-negative </a:t>
            </a:r>
            <a:r>
              <a:rPr lang="en-US" sz="3600" dirty="0" err="1" smtClean="0">
                <a:solidFill>
                  <a:srgbClr val="002060"/>
                </a:solidFill>
              </a:rPr>
              <a:t>cocci</a:t>
            </a:r>
            <a:r>
              <a:rPr lang="en-US" sz="3600" dirty="0" smtClean="0">
                <a:solidFill>
                  <a:srgbClr val="002060"/>
                </a:solidFill>
              </a:rPr>
              <a:t> often </a:t>
            </a:r>
          </a:p>
          <a:p>
            <a:pPr eaLnBrk="1" fontAlgn="base" hangingPunct="1">
              <a:spcBef>
                <a:spcPct val="0"/>
              </a:spcBef>
              <a:spcAft>
                <a:spcPct val="0"/>
              </a:spcAft>
            </a:pPr>
            <a:r>
              <a:rPr lang="en-US" sz="3600" dirty="0" smtClean="0">
                <a:solidFill>
                  <a:srgbClr val="002060"/>
                </a:solidFill>
              </a:rPr>
              <a:t>arranged in pairs (</a:t>
            </a:r>
            <a:r>
              <a:rPr lang="en-US" sz="3600" dirty="0" err="1" smtClean="0">
                <a:solidFill>
                  <a:srgbClr val="002060"/>
                </a:solidFill>
              </a:rPr>
              <a:t>diplococci</a:t>
            </a:r>
            <a:r>
              <a:rPr lang="en-US" sz="3600" dirty="0" smtClean="0">
                <a:solidFill>
                  <a:srgbClr val="002060"/>
                </a:solidFill>
              </a:rPr>
              <a:t>) with </a:t>
            </a:r>
          </a:p>
          <a:p>
            <a:pPr eaLnBrk="1" fontAlgn="base" hangingPunct="1">
              <a:spcBef>
                <a:spcPct val="0"/>
              </a:spcBef>
              <a:spcAft>
                <a:spcPct val="0"/>
              </a:spcAft>
            </a:pPr>
            <a:r>
              <a:rPr lang="en-US" sz="3600" dirty="0" smtClean="0">
                <a:solidFill>
                  <a:srgbClr val="002060"/>
                </a:solidFill>
              </a:rPr>
              <a:t>adjacent sides flattened (like coffee beans)</a:t>
            </a:r>
          </a:p>
          <a:p>
            <a:pPr eaLnBrk="1" fontAlgn="base" hangingPunct="1">
              <a:spcBef>
                <a:spcPct val="0"/>
              </a:spcBef>
              <a:spcAft>
                <a:spcPct val="0"/>
              </a:spcAft>
            </a:pPr>
            <a:endParaRPr lang="en-US" sz="3600" dirty="0" smtClean="0">
              <a:solidFill>
                <a:srgbClr val="002060"/>
              </a:solidFill>
            </a:endParaRPr>
          </a:p>
          <a:p>
            <a:pPr eaLnBrk="1" fontAlgn="base" hangingPunct="1">
              <a:spcBef>
                <a:spcPct val="0"/>
              </a:spcBef>
              <a:spcAft>
                <a:spcPct val="0"/>
              </a:spcAft>
              <a:buFont typeface="Wingdings" pitchFamily="2" charset="2"/>
              <a:buChar char="Ø"/>
            </a:pPr>
            <a:r>
              <a:rPr lang="en-US" sz="3600" dirty="0" smtClean="0">
                <a:solidFill>
                  <a:srgbClr val="002060"/>
                </a:solidFill>
              </a:rPr>
              <a:t>In pathological specimens </a:t>
            </a:r>
            <a:r>
              <a:rPr lang="en-US" sz="3600" dirty="0" err="1" smtClean="0">
                <a:solidFill>
                  <a:srgbClr val="002060"/>
                </a:solidFill>
              </a:rPr>
              <a:t>N.meningitidis</a:t>
            </a:r>
            <a:r>
              <a:rPr lang="en-US" sz="3600" dirty="0" smtClean="0">
                <a:solidFill>
                  <a:srgbClr val="002060"/>
                </a:solidFill>
              </a:rPr>
              <a:t> and </a:t>
            </a:r>
            <a:r>
              <a:rPr lang="en-US" sz="3600" dirty="0" err="1" smtClean="0">
                <a:solidFill>
                  <a:srgbClr val="002060"/>
                </a:solidFill>
              </a:rPr>
              <a:t>N.gonorrheae</a:t>
            </a:r>
            <a:r>
              <a:rPr lang="en-US" sz="3600" dirty="0" smtClean="0">
                <a:solidFill>
                  <a:srgbClr val="002060"/>
                </a:solidFill>
              </a:rPr>
              <a:t> </a:t>
            </a:r>
            <a:r>
              <a:rPr lang="en-US" sz="3600" dirty="0" err="1" smtClean="0">
                <a:solidFill>
                  <a:srgbClr val="002060"/>
                </a:solidFill>
              </a:rPr>
              <a:t>ocurr</a:t>
            </a:r>
            <a:r>
              <a:rPr lang="en-US" sz="3600" dirty="0" smtClean="0">
                <a:solidFill>
                  <a:srgbClr val="002060"/>
                </a:solidFill>
              </a:rPr>
              <a:t> </a:t>
            </a:r>
            <a:r>
              <a:rPr lang="en-US" sz="3600" dirty="0" err="1" smtClean="0">
                <a:solidFill>
                  <a:srgbClr val="002060"/>
                </a:solidFill>
              </a:rPr>
              <a:t>intracellulary</a:t>
            </a:r>
            <a:r>
              <a:rPr lang="en-US" sz="3600" dirty="0" smtClean="0">
                <a:solidFill>
                  <a:srgbClr val="002060"/>
                </a:solidFill>
              </a:rPr>
              <a:t> in pus cells</a:t>
            </a:r>
          </a:p>
        </p:txBody>
      </p:sp>
      <p:sp>
        <p:nvSpPr>
          <p:cNvPr id="9219" name="Text Box 6"/>
          <p:cNvSpPr txBox="1">
            <a:spLocks noChangeArrowheads="1"/>
          </p:cNvSpPr>
          <p:nvPr/>
        </p:nvSpPr>
        <p:spPr bwMode="auto">
          <a:xfrm>
            <a:off x="-228600" y="76200"/>
            <a:ext cx="9512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algn="l" rtl="0" eaLnBrk="0" fontAlgn="base" hangingPunct="0">
              <a:spcBef>
                <a:spcPct val="0"/>
              </a:spcBef>
              <a:spcAft>
                <a:spcPct val="0"/>
              </a:spcAft>
              <a:defRPr sz="3200">
                <a:solidFill>
                  <a:schemeClr val="tx1"/>
                </a:solidFill>
                <a:latin typeface="Times New Roman" pitchFamily="18" charset="0"/>
              </a:defRPr>
            </a:lvl6pPr>
            <a:lvl7pPr marL="2971800" indent="-228600" algn="l" rtl="0" eaLnBrk="0" fontAlgn="base" hangingPunct="0">
              <a:spcBef>
                <a:spcPct val="0"/>
              </a:spcBef>
              <a:spcAft>
                <a:spcPct val="0"/>
              </a:spcAft>
              <a:defRPr sz="3200">
                <a:solidFill>
                  <a:schemeClr val="tx1"/>
                </a:solidFill>
                <a:latin typeface="Times New Roman" pitchFamily="18" charset="0"/>
              </a:defRPr>
            </a:lvl7pPr>
            <a:lvl8pPr marL="3429000" indent="-228600" algn="l" rtl="0" eaLnBrk="0" fontAlgn="base" hangingPunct="0">
              <a:spcBef>
                <a:spcPct val="0"/>
              </a:spcBef>
              <a:spcAft>
                <a:spcPct val="0"/>
              </a:spcAft>
              <a:defRPr sz="3200">
                <a:solidFill>
                  <a:schemeClr val="tx1"/>
                </a:solidFill>
                <a:latin typeface="Times New Roman" pitchFamily="18" charset="0"/>
              </a:defRPr>
            </a:lvl8pPr>
            <a:lvl9pPr marL="3886200" indent="-228600" algn="l" rtl="0" eaLnBrk="0" fontAlgn="base" hangingPunct="0">
              <a:spcBef>
                <a:spcPct val="0"/>
              </a:spcBef>
              <a:spcAft>
                <a:spcPct val="0"/>
              </a:spcAft>
              <a:defRPr sz="3200">
                <a:solidFill>
                  <a:schemeClr val="tx1"/>
                </a:solidFill>
                <a:latin typeface="Times New Roman" pitchFamily="18" charset="0"/>
              </a:defRPr>
            </a:lvl9pPr>
          </a:lstStyle>
          <a:p>
            <a:pPr algn="ctr" eaLnBrk="1" fontAlgn="base" hangingPunct="1">
              <a:spcBef>
                <a:spcPct val="50000"/>
              </a:spcBef>
              <a:spcAft>
                <a:spcPct val="0"/>
              </a:spcAft>
            </a:pPr>
            <a:r>
              <a:rPr lang="en-US" sz="4000" b="1" i="1" dirty="0" smtClean="0">
                <a:solidFill>
                  <a:srgbClr val="7030A0"/>
                </a:solidFill>
              </a:rPr>
              <a:t>General Characteristics of Neisseria spp.</a:t>
            </a:r>
          </a:p>
        </p:txBody>
      </p:sp>
    </p:spTree>
    <p:extLst>
      <p:ext uri="{BB962C8B-B14F-4D97-AF65-F5344CB8AC3E}">
        <p14:creationId xmlns:p14="http://schemas.microsoft.com/office/powerpoint/2010/main" val="66446567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9274"/>
            <a:ext cx="9144000" cy="615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2350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descr="J:\Microb Practical\DSCN88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7848600"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3521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75" y="920750"/>
            <a:ext cx="6715125" cy="5693866"/>
          </a:xfrm>
          <a:prstGeom prst="rect">
            <a:avLst/>
          </a:prstGeom>
        </p:spPr>
        <p:txBody>
          <a:bodyPr>
            <a:spAutoFit/>
          </a:bodyPr>
          <a:lstStyle/>
          <a:p>
            <a:pPr marL="630238" indent="-404813" fontAlgn="base">
              <a:spcBef>
                <a:spcPct val="0"/>
              </a:spcBef>
              <a:spcAft>
                <a:spcPct val="0"/>
              </a:spcAft>
              <a:defRPr/>
            </a:pPr>
            <a:r>
              <a:rPr lang="en-US" sz="4400" dirty="0">
                <a:solidFill>
                  <a:srgbClr val="FF0000"/>
                </a:solidFill>
                <a:latin typeface="Times New Roman" pitchFamily="18" charset="0"/>
              </a:rPr>
              <a:t>Cultural characters</a:t>
            </a:r>
          </a:p>
          <a:p>
            <a:pPr marL="630238" indent="-404813" fontAlgn="base">
              <a:spcBef>
                <a:spcPct val="0"/>
              </a:spcBef>
              <a:spcAft>
                <a:spcPct val="0"/>
              </a:spcAft>
              <a:defRPr/>
            </a:pPr>
            <a:endParaRPr lang="en-US" sz="3200" dirty="0">
              <a:solidFill>
                <a:srgbClr val="002060"/>
              </a:solidFill>
              <a:latin typeface="Times New Roman" pitchFamily="18" charset="0"/>
            </a:endParaRPr>
          </a:p>
          <a:p>
            <a:pPr marL="739775" indent="-514350" fontAlgn="base">
              <a:spcBef>
                <a:spcPct val="0"/>
              </a:spcBef>
              <a:spcAft>
                <a:spcPct val="0"/>
              </a:spcAft>
              <a:buFont typeface="Wingdings" pitchFamily="2" charset="2"/>
              <a:buChar char="Ø"/>
              <a:defRPr/>
            </a:pPr>
            <a:r>
              <a:rPr lang="en-US" sz="3200" dirty="0">
                <a:solidFill>
                  <a:srgbClr val="002060"/>
                </a:solidFill>
                <a:latin typeface="Times New Roman" pitchFamily="18" charset="0"/>
              </a:rPr>
              <a:t>non-selective media (chocolate agar</a:t>
            </a:r>
            <a:r>
              <a:rPr lang="en-US" sz="3200" dirty="0" smtClean="0">
                <a:solidFill>
                  <a:srgbClr val="002060"/>
                </a:solidFill>
                <a:latin typeface="Times New Roman" pitchFamily="18" charset="0"/>
              </a:rPr>
              <a:t>)</a:t>
            </a:r>
          </a:p>
          <a:p>
            <a:pPr marL="225425" fontAlgn="base">
              <a:spcBef>
                <a:spcPct val="0"/>
              </a:spcBef>
              <a:spcAft>
                <a:spcPct val="0"/>
              </a:spcAft>
              <a:defRPr/>
            </a:pPr>
            <a:endParaRPr lang="en-US" sz="3200" dirty="0">
              <a:solidFill>
                <a:srgbClr val="002060"/>
              </a:solidFill>
              <a:latin typeface="Times New Roman" pitchFamily="18" charset="0"/>
            </a:endParaRPr>
          </a:p>
          <a:p>
            <a:pPr marL="739775" indent="-514350" fontAlgn="base">
              <a:spcBef>
                <a:spcPct val="0"/>
              </a:spcBef>
              <a:spcAft>
                <a:spcPct val="0"/>
              </a:spcAft>
              <a:buFont typeface="Wingdings" pitchFamily="2" charset="2"/>
              <a:buChar char="Ø"/>
              <a:defRPr/>
            </a:pPr>
            <a:r>
              <a:rPr lang="en-US" sz="3200" dirty="0">
                <a:solidFill>
                  <a:srgbClr val="002060"/>
                </a:solidFill>
                <a:latin typeface="Times New Roman" pitchFamily="18" charset="0"/>
              </a:rPr>
              <a:t>specimen onto selective media., modified Thayer-Martin</a:t>
            </a:r>
          </a:p>
          <a:p>
            <a:pPr marL="739775" indent="-514350" fontAlgn="base">
              <a:spcBef>
                <a:spcPct val="0"/>
              </a:spcBef>
              <a:spcAft>
                <a:spcPct val="0"/>
              </a:spcAft>
              <a:buFont typeface="Wingdings" pitchFamily="2" charset="2"/>
              <a:buChar char="Ø"/>
              <a:defRPr/>
            </a:pPr>
            <a:endParaRPr lang="en-US" sz="3200" dirty="0">
              <a:solidFill>
                <a:srgbClr val="002060"/>
              </a:solidFill>
              <a:latin typeface="Times New Roman" pitchFamily="18" charset="0"/>
            </a:endParaRPr>
          </a:p>
          <a:p>
            <a:pPr marL="739775" indent="-514350" fontAlgn="base">
              <a:spcBef>
                <a:spcPct val="0"/>
              </a:spcBef>
              <a:spcAft>
                <a:spcPct val="0"/>
              </a:spcAft>
              <a:buFont typeface="Wingdings" pitchFamily="2" charset="2"/>
              <a:buChar char="Ø"/>
              <a:defRPr/>
            </a:pPr>
            <a:r>
              <a:rPr lang="en-US" sz="3200" dirty="0">
                <a:solidFill>
                  <a:srgbClr val="002060"/>
                </a:solidFill>
                <a:latin typeface="Times New Roman" pitchFamily="18" charset="0"/>
              </a:rPr>
              <a:t>Colony is smooth and non pigmented</a:t>
            </a:r>
          </a:p>
          <a:p>
            <a:pPr marL="739775" indent="-514350" fontAlgn="base">
              <a:spcBef>
                <a:spcPct val="0"/>
              </a:spcBef>
              <a:spcAft>
                <a:spcPct val="0"/>
              </a:spcAft>
              <a:defRPr/>
            </a:pPr>
            <a:r>
              <a:rPr lang="en-US" sz="3200" dirty="0">
                <a:solidFill>
                  <a:srgbClr val="002060"/>
                </a:solidFill>
                <a:latin typeface="Times New Roman" pitchFamily="18" charset="0"/>
              </a:rPr>
              <a:t> </a:t>
            </a:r>
          </a:p>
        </p:txBody>
      </p:sp>
    </p:spTree>
    <p:extLst>
      <p:ext uri="{BB962C8B-B14F-4D97-AF65-F5344CB8AC3E}">
        <p14:creationId xmlns:p14="http://schemas.microsoft.com/office/powerpoint/2010/main" val="35446007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ocolate Agar Plate, Chemical Laboratory, Rs 23 /plate Labline Trading Co.  | ID: 130675771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52500"/>
            <a:ext cx="5905500" cy="5905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85750" y="-968375"/>
            <a:ext cx="7315200" cy="1920875"/>
          </a:xfrm>
        </p:spPr>
        <p:txBody>
          <a:bodyPr/>
          <a:lstStyle/>
          <a:p>
            <a:pPr algn="ctr"/>
            <a:r>
              <a:rPr lang="en-US" dirty="0" err="1" smtClean="0">
                <a:latin typeface="Arial Rounded MT Bold" pitchFamily="34" charset="0"/>
              </a:rPr>
              <a:t>Chocolet</a:t>
            </a:r>
            <a:r>
              <a:rPr lang="en-US" dirty="0" smtClean="0">
                <a:latin typeface="Arial Rounded MT Bold" pitchFamily="34" charset="0"/>
              </a:rPr>
              <a:t> agar</a:t>
            </a:r>
            <a:endParaRPr lang="ar-EG" dirty="0">
              <a:latin typeface="Arial Rounded MT Bold" pitchFamily="34" charset="0"/>
            </a:endParaRPr>
          </a:p>
        </p:txBody>
      </p:sp>
      <p:sp>
        <p:nvSpPr>
          <p:cNvPr id="3" name="Content Placeholder 2"/>
          <p:cNvSpPr>
            <a:spLocks noGrp="1"/>
          </p:cNvSpPr>
          <p:nvPr>
            <p:ph idx="1"/>
          </p:nvPr>
        </p:nvSpPr>
        <p:spPr>
          <a:xfrm>
            <a:off x="533400" y="2590800"/>
            <a:ext cx="6096000" cy="3865562"/>
          </a:xfrm>
        </p:spPr>
        <p:txBody>
          <a:bodyPr/>
          <a:lstStyle/>
          <a:p>
            <a:endParaRPr lang="ar-EG" dirty="0"/>
          </a:p>
        </p:txBody>
      </p:sp>
    </p:spTree>
    <p:extLst>
      <p:ext uri="{BB962C8B-B14F-4D97-AF65-F5344CB8AC3E}">
        <p14:creationId xmlns:p14="http://schemas.microsoft.com/office/powerpoint/2010/main" val="227704231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22654" y="152400"/>
            <a:ext cx="7643813"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379538" indent="-630238" fontAlgn="base">
              <a:spcBef>
                <a:spcPct val="0"/>
              </a:spcBef>
              <a:spcAft>
                <a:spcPct val="0"/>
              </a:spcAft>
            </a:pPr>
            <a:r>
              <a:rPr lang="en-US" sz="4400" dirty="0" smtClean="0">
                <a:solidFill>
                  <a:srgbClr val="FF0000"/>
                </a:solidFill>
                <a:latin typeface="Times New Roman" pitchFamily="18" charset="0"/>
              </a:rPr>
              <a:t>Biochemical reactions</a:t>
            </a:r>
          </a:p>
          <a:p>
            <a:pPr marL="1379538" indent="-630238" fontAlgn="base">
              <a:spcBef>
                <a:spcPct val="0"/>
              </a:spcBef>
              <a:spcAft>
                <a:spcPct val="0"/>
              </a:spcAft>
              <a:buFont typeface="Wingdings" pitchFamily="2" charset="2"/>
              <a:buChar char="Ø"/>
            </a:pPr>
            <a:endParaRPr lang="en-US" sz="4400" dirty="0" smtClean="0">
              <a:solidFill>
                <a:srgbClr val="002060"/>
              </a:solidFill>
              <a:latin typeface="Times New Roman" pitchFamily="18" charset="0"/>
            </a:endParaRPr>
          </a:p>
          <a:p>
            <a:pPr marL="1379538" indent="-630238" fontAlgn="base">
              <a:spcBef>
                <a:spcPct val="0"/>
              </a:spcBef>
              <a:spcAft>
                <a:spcPct val="0"/>
              </a:spcAft>
              <a:buFont typeface="Wingdings" pitchFamily="2" charset="2"/>
              <a:buChar char="Ø"/>
            </a:pPr>
            <a:r>
              <a:rPr lang="en-US" sz="4400" dirty="0" smtClean="0">
                <a:solidFill>
                  <a:srgbClr val="002060"/>
                </a:solidFill>
                <a:latin typeface="Times New Roman" pitchFamily="18" charset="0"/>
              </a:rPr>
              <a:t>Oxidase positive</a:t>
            </a:r>
          </a:p>
          <a:p>
            <a:pPr marL="749300" fontAlgn="base">
              <a:spcBef>
                <a:spcPct val="0"/>
              </a:spcBef>
              <a:spcAft>
                <a:spcPct val="0"/>
              </a:spcAft>
            </a:pPr>
            <a:endParaRPr lang="en-US" sz="4400" dirty="0" smtClean="0">
              <a:solidFill>
                <a:srgbClr val="002060"/>
              </a:solidFill>
              <a:latin typeface="Times New Roman" pitchFamily="18" charset="0"/>
            </a:endParaRPr>
          </a:p>
          <a:p>
            <a:pPr marL="1379538" indent="-630238" fontAlgn="base">
              <a:spcBef>
                <a:spcPct val="0"/>
              </a:spcBef>
              <a:spcAft>
                <a:spcPct val="0"/>
              </a:spcAft>
              <a:buFont typeface="Wingdings" pitchFamily="2" charset="2"/>
              <a:buChar char="Ø"/>
            </a:pPr>
            <a:r>
              <a:rPr lang="en-US" sz="4400" dirty="0" smtClean="0">
                <a:solidFill>
                  <a:srgbClr val="002060"/>
                </a:solidFill>
                <a:latin typeface="Times New Roman" pitchFamily="18" charset="0"/>
              </a:rPr>
              <a:t>Most catalase positive</a:t>
            </a:r>
          </a:p>
          <a:p>
            <a:pPr marL="749300" fontAlgn="base">
              <a:spcBef>
                <a:spcPct val="0"/>
              </a:spcBef>
              <a:spcAft>
                <a:spcPct val="0"/>
              </a:spcAft>
            </a:pPr>
            <a:endParaRPr lang="en-US" sz="4400" dirty="0" smtClean="0">
              <a:solidFill>
                <a:srgbClr val="002060"/>
              </a:solidFill>
              <a:latin typeface="Times New Roman" pitchFamily="18" charset="0"/>
            </a:endParaRPr>
          </a:p>
          <a:p>
            <a:pPr marL="1379538" indent="-630238" fontAlgn="base">
              <a:spcBef>
                <a:spcPct val="0"/>
              </a:spcBef>
              <a:spcAft>
                <a:spcPct val="0"/>
              </a:spcAft>
              <a:buFont typeface="Wingdings" pitchFamily="2" charset="2"/>
              <a:buChar char="Ø"/>
            </a:pPr>
            <a:r>
              <a:rPr lang="en-US" sz="4400" dirty="0" smtClean="0">
                <a:solidFill>
                  <a:srgbClr val="002060"/>
                </a:solidFill>
                <a:latin typeface="Times New Roman" pitchFamily="18" charset="0"/>
              </a:rPr>
              <a:t>Acid from sugars </a:t>
            </a:r>
          </a:p>
          <a:p>
            <a:pPr marL="749300" fontAlgn="base">
              <a:spcBef>
                <a:spcPct val="0"/>
              </a:spcBef>
              <a:spcAft>
                <a:spcPct val="0"/>
              </a:spcAft>
            </a:pPr>
            <a:r>
              <a:rPr lang="en-US" sz="4400" dirty="0" smtClean="0">
                <a:solidFill>
                  <a:srgbClr val="002060"/>
                </a:solidFill>
                <a:latin typeface="Times New Roman" pitchFamily="18" charset="0"/>
              </a:rPr>
              <a:t>differentiate pathogenic and commensals</a:t>
            </a:r>
          </a:p>
        </p:txBody>
      </p:sp>
    </p:spTree>
    <p:extLst>
      <p:ext uri="{BB962C8B-B14F-4D97-AF65-F5344CB8AC3E}">
        <p14:creationId xmlns:p14="http://schemas.microsoft.com/office/powerpoint/2010/main" val="33953677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024063"/>
            <a:ext cx="8077200"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211285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0" y="288925"/>
            <a:ext cx="8153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algn="l" rtl="0" eaLnBrk="0" fontAlgn="base" hangingPunct="0">
              <a:spcBef>
                <a:spcPct val="0"/>
              </a:spcBef>
              <a:spcAft>
                <a:spcPct val="0"/>
              </a:spcAft>
              <a:defRPr sz="3200">
                <a:solidFill>
                  <a:schemeClr val="tx1"/>
                </a:solidFill>
                <a:latin typeface="Times New Roman" pitchFamily="18" charset="0"/>
              </a:defRPr>
            </a:lvl6pPr>
            <a:lvl7pPr marL="2971800" indent="-228600" algn="l" rtl="0" eaLnBrk="0" fontAlgn="base" hangingPunct="0">
              <a:spcBef>
                <a:spcPct val="0"/>
              </a:spcBef>
              <a:spcAft>
                <a:spcPct val="0"/>
              </a:spcAft>
              <a:defRPr sz="3200">
                <a:solidFill>
                  <a:schemeClr val="tx1"/>
                </a:solidFill>
                <a:latin typeface="Times New Roman" pitchFamily="18" charset="0"/>
              </a:defRPr>
            </a:lvl7pPr>
            <a:lvl8pPr marL="3429000" indent="-228600" algn="l" rtl="0" eaLnBrk="0" fontAlgn="base" hangingPunct="0">
              <a:spcBef>
                <a:spcPct val="0"/>
              </a:spcBef>
              <a:spcAft>
                <a:spcPct val="0"/>
              </a:spcAft>
              <a:defRPr sz="3200">
                <a:solidFill>
                  <a:schemeClr val="tx1"/>
                </a:solidFill>
                <a:latin typeface="Times New Roman" pitchFamily="18" charset="0"/>
              </a:defRPr>
            </a:lvl8pPr>
            <a:lvl9pPr marL="3886200" indent="-228600" algn="l" rtl="0" eaLnBrk="0" fontAlgn="base" hangingPunct="0">
              <a:spcBef>
                <a:spcPct val="0"/>
              </a:spcBef>
              <a:spcAft>
                <a:spcPct val="0"/>
              </a:spcAft>
              <a:defRPr sz="3200">
                <a:solidFill>
                  <a:schemeClr val="tx1"/>
                </a:solidFill>
                <a:latin typeface="Times New Roman" pitchFamily="18" charset="0"/>
              </a:defRPr>
            </a:lvl9pPr>
          </a:lstStyle>
          <a:p>
            <a:pPr algn="ctr" eaLnBrk="1" fontAlgn="base" hangingPunct="1">
              <a:spcBef>
                <a:spcPct val="50000"/>
              </a:spcBef>
              <a:spcAft>
                <a:spcPct val="0"/>
              </a:spcAft>
            </a:pPr>
            <a:r>
              <a:rPr lang="en-US" sz="4000" b="1" i="1" dirty="0" smtClean="0">
                <a:solidFill>
                  <a:srgbClr val="FF0000"/>
                </a:solidFill>
              </a:rPr>
              <a:t>Differential Characteristics of Commonly Isolated Neisseria spp.</a:t>
            </a:r>
          </a:p>
        </p:txBody>
      </p:sp>
      <p:graphicFrame>
        <p:nvGraphicFramePr>
          <p:cNvPr id="6" name="Table 5"/>
          <p:cNvGraphicFramePr>
            <a:graphicFrameLocks noGrp="1"/>
          </p:cNvGraphicFramePr>
          <p:nvPr>
            <p:extLst>
              <p:ext uri="{D42A27DB-BD31-4B8C-83A1-F6EECF244321}">
                <p14:modId xmlns:p14="http://schemas.microsoft.com/office/powerpoint/2010/main" val="3929664259"/>
              </p:ext>
            </p:extLst>
          </p:nvPr>
        </p:nvGraphicFramePr>
        <p:xfrm>
          <a:off x="152400" y="1905000"/>
          <a:ext cx="7848601" cy="4724400"/>
        </p:xfrm>
        <a:graphic>
          <a:graphicData uri="http://schemas.openxmlformats.org/drawingml/2006/table">
            <a:tbl>
              <a:tblPr firstRow="1" bandRow="1">
                <a:tableStyleId>{5DA37D80-6434-44D0-A028-1B22A696006F}</a:tableStyleId>
              </a:tblPr>
              <a:tblGrid>
                <a:gridCol w="2176748"/>
                <a:gridCol w="1747553"/>
                <a:gridCol w="1962150"/>
                <a:gridCol w="1962150"/>
              </a:tblGrid>
              <a:tr h="944880">
                <a:tc>
                  <a:txBody>
                    <a:bodyPr/>
                    <a:lstStyle/>
                    <a:p>
                      <a:endParaRPr lang="en-US" sz="1800" dirty="0"/>
                    </a:p>
                  </a:txBody>
                  <a:tcPr/>
                </a:tc>
                <a:tc>
                  <a:txBody>
                    <a:bodyPr/>
                    <a:lstStyle/>
                    <a:p>
                      <a:r>
                        <a:rPr lang="en-US" sz="1800" dirty="0" smtClean="0"/>
                        <a:t>glucose</a:t>
                      </a:r>
                      <a:endParaRPr lang="en-US" sz="1800" dirty="0"/>
                    </a:p>
                  </a:txBody>
                  <a:tcPr/>
                </a:tc>
                <a:tc>
                  <a:txBody>
                    <a:bodyPr/>
                    <a:lstStyle/>
                    <a:p>
                      <a:r>
                        <a:rPr lang="en-US" sz="1800" dirty="0" smtClean="0"/>
                        <a:t>maltose</a:t>
                      </a:r>
                      <a:endParaRPr lang="en-US" sz="1800" dirty="0"/>
                    </a:p>
                  </a:txBody>
                  <a:tcPr/>
                </a:tc>
                <a:tc>
                  <a:txBody>
                    <a:bodyPr/>
                    <a:lstStyle/>
                    <a:p>
                      <a:r>
                        <a:rPr lang="en-US" sz="1800" dirty="0" smtClean="0"/>
                        <a:t>sucrose</a:t>
                      </a:r>
                      <a:endParaRPr lang="en-US" sz="1800" dirty="0"/>
                    </a:p>
                  </a:txBody>
                  <a:tcPr/>
                </a:tc>
              </a:tr>
              <a:tr h="944880">
                <a:tc>
                  <a:txBody>
                    <a:bodyPr/>
                    <a:lstStyle/>
                    <a:p>
                      <a:r>
                        <a:rPr lang="en-US" sz="1800" dirty="0" err="1" smtClean="0"/>
                        <a:t>N.meningitidis</a:t>
                      </a:r>
                      <a:endParaRPr lang="en-US" sz="1800" dirty="0"/>
                    </a:p>
                  </a:txBody>
                  <a:tcPr/>
                </a:tc>
                <a:tc>
                  <a:txBody>
                    <a:bodyPr/>
                    <a:lstStyle/>
                    <a:p>
                      <a:r>
                        <a:rPr lang="en-US" sz="1800" dirty="0" smtClean="0"/>
                        <a:t>+</a:t>
                      </a:r>
                      <a:endParaRPr lang="en-US" sz="1800" dirty="0"/>
                    </a:p>
                  </a:txBody>
                  <a:tcPr/>
                </a:tc>
                <a:tc>
                  <a:txBody>
                    <a:bodyPr/>
                    <a:lstStyle/>
                    <a:p>
                      <a:r>
                        <a:rPr lang="en-US" sz="1800" dirty="0" smtClean="0"/>
                        <a:t>+</a:t>
                      </a:r>
                      <a:endParaRPr lang="en-US" sz="1800" dirty="0"/>
                    </a:p>
                  </a:txBody>
                  <a:tcPr/>
                </a:tc>
                <a:tc>
                  <a:txBody>
                    <a:bodyPr/>
                    <a:lstStyle/>
                    <a:p>
                      <a:r>
                        <a:rPr lang="en-US" sz="1800" dirty="0" smtClean="0"/>
                        <a:t>-</a:t>
                      </a:r>
                      <a:endParaRPr lang="en-US" sz="1800" dirty="0"/>
                    </a:p>
                  </a:txBody>
                  <a:tcPr/>
                </a:tc>
              </a:tr>
              <a:tr h="944880">
                <a:tc>
                  <a:txBody>
                    <a:bodyPr/>
                    <a:lstStyle/>
                    <a:p>
                      <a:r>
                        <a:rPr lang="en-US" sz="1800" dirty="0" err="1" smtClean="0"/>
                        <a:t>N.gonorrhoea</a:t>
                      </a:r>
                      <a:endParaRPr lang="en-US" sz="1800" dirty="0"/>
                    </a:p>
                  </a:txBody>
                  <a:tcPr/>
                </a:tc>
                <a:tc>
                  <a:txBody>
                    <a:bodyPr/>
                    <a:lstStyle/>
                    <a:p>
                      <a:r>
                        <a:rPr lang="en-US" sz="1800" dirty="0" smtClean="0"/>
                        <a:t>+</a:t>
                      </a:r>
                      <a:endParaRPr lang="en-US" sz="1800" dirty="0"/>
                    </a:p>
                  </a:txBody>
                  <a:tcPr/>
                </a:tc>
                <a:tc>
                  <a:txBody>
                    <a:bodyPr/>
                    <a:lstStyle/>
                    <a:p>
                      <a:r>
                        <a:rPr lang="en-US" sz="1800" dirty="0" smtClean="0"/>
                        <a:t>-</a:t>
                      </a:r>
                      <a:endParaRPr lang="en-US" sz="1800" dirty="0"/>
                    </a:p>
                  </a:txBody>
                  <a:tcPr/>
                </a:tc>
                <a:tc>
                  <a:txBody>
                    <a:bodyPr/>
                    <a:lstStyle/>
                    <a:p>
                      <a:r>
                        <a:rPr lang="en-US" sz="1800" dirty="0" smtClean="0"/>
                        <a:t>-</a:t>
                      </a:r>
                      <a:endParaRPr lang="en-US" sz="1800" dirty="0"/>
                    </a:p>
                  </a:txBody>
                  <a:tcPr/>
                </a:tc>
              </a:tr>
              <a:tr h="944880">
                <a:tc>
                  <a:txBody>
                    <a:bodyPr/>
                    <a:lstStyle/>
                    <a:p>
                      <a:r>
                        <a:rPr lang="en-US" sz="1800" dirty="0" smtClean="0"/>
                        <a:t>N. </a:t>
                      </a:r>
                      <a:r>
                        <a:rPr lang="en-US" sz="1800" dirty="0" err="1" smtClean="0"/>
                        <a:t>flavescens</a:t>
                      </a:r>
                      <a:endParaRPr lang="en-US" sz="1800" dirty="0"/>
                    </a:p>
                  </a:txBody>
                  <a:tcPr/>
                </a:tc>
                <a:tc>
                  <a:txBody>
                    <a:bodyPr/>
                    <a:lstStyle/>
                    <a:p>
                      <a:r>
                        <a:rPr lang="en-US" sz="1800" dirty="0" smtClean="0"/>
                        <a:t>-</a:t>
                      </a:r>
                      <a:endParaRPr lang="en-US" sz="1800" dirty="0"/>
                    </a:p>
                  </a:txBody>
                  <a:tcPr/>
                </a:tc>
                <a:tc>
                  <a:txBody>
                    <a:bodyPr/>
                    <a:lstStyle/>
                    <a:p>
                      <a:r>
                        <a:rPr lang="en-US" sz="1800" dirty="0" smtClean="0"/>
                        <a:t>-</a:t>
                      </a:r>
                      <a:endParaRPr lang="en-US" sz="1800" dirty="0"/>
                    </a:p>
                  </a:txBody>
                  <a:tcPr/>
                </a:tc>
                <a:tc>
                  <a:txBody>
                    <a:bodyPr/>
                    <a:lstStyle/>
                    <a:p>
                      <a:r>
                        <a:rPr lang="en-US" sz="1800" dirty="0" smtClean="0"/>
                        <a:t>-</a:t>
                      </a:r>
                      <a:endParaRPr lang="en-US" sz="1800" dirty="0"/>
                    </a:p>
                  </a:txBody>
                  <a:tcPr/>
                </a:tc>
              </a:tr>
              <a:tr h="944880">
                <a:tc>
                  <a:txBody>
                    <a:bodyPr/>
                    <a:lstStyle/>
                    <a:p>
                      <a:r>
                        <a:rPr lang="en-US" sz="1800" dirty="0" smtClean="0"/>
                        <a:t>N. </a:t>
                      </a:r>
                      <a:r>
                        <a:rPr lang="en-US" sz="1800" dirty="0" err="1" smtClean="0"/>
                        <a:t>Sicca</a:t>
                      </a:r>
                      <a:endParaRPr lang="en-US" sz="1800" dirty="0"/>
                    </a:p>
                  </a:txBody>
                  <a:tcPr/>
                </a:tc>
                <a:tc>
                  <a:txBody>
                    <a:bodyPr/>
                    <a:lstStyle/>
                    <a:p>
                      <a:r>
                        <a:rPr lang="en-US" sz="1800" dirty="0" smtClean="0"/>
                        <a:t>+</a:t>
                      </a:r>
                      <a:endParaRPr lang="en-US" sz="1800" dirty="0"/>
                    </a:p>
                  </a:txBody>
                  <a:tcPr/>
                </a:tc>
                <a:tc>
                  <a:txBody>
                    <a:bodyPr/>
                    <a:lstStyle/>
                    <a:p>
                      <a:r>
                        <a:rPr lang="en-US" sz="1800" dirty="0" smtClean="0"/>
                        <a:t>+</a:t>
                      </a:r>
                      <a:endParaRPr lang="en-US" sz="1800" dirty="0"/>
                    </a:p>
                  </a:txBody>
                  <a:tcPr/>
                </a:tc>
                <a:tc>
                  <a:txBody>
                    <a:bodyPr/>
                    <a:lstStyle/>
                    <a:p>
                      <a:r>
                        <a:rPr lang="en-US" sz="1800" dirty="0" smtClean="0"/>
                        <a:t>+</a:t>
                      </a:r>
                      <a:endParaRPr lang="en-US" sz="1800" dirty="0"/>
                    </a:p>
                  </a:txBody>
                  <a:tcPr/>
                </a:tc>
              </a:tr>
            </a:tbl>
          </a:graphicData>
        </a:graphic>
      </p:graphicFrame>
    </p:spTree>
    <p:extLst>
      <p:ext uri="{BB962C8B-B14F-4D97-AF65-F5344CB8AC3E}">
        <p14:creationId xmlns:p14="http://schemas.microsoft.com/office/powerpoint/2010/main" val="117538792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228600" y="0"/>
            <a:ext cx="7772400" cy="1143000"/>
          </a:xfrm>
        </p:spPr>
        <p:txBody>
          <a:bodyPr/>
          <a:lstStyle/>
          <a:p>
            <a:pPr algn="ctr" eaLnBrk="1" fontAlgn="auto" hangingPunct="1">
              <a:spcAft>
                <a:spcPts val="0"/>
              </a:spcAft>
              <a:defRPr/>
            </a:pPr>
            <a:r>
              <a:rPr lang="en-US" dirty="0" smtClean="0"/>
              <a:t>Neisseria( 2 Tubes)</a:t>
            </a:r>
          </a:p>
        </p:txBody>
      </p:sp>
      <p:pic>
        <p:nvPicPr>
          <p:cNvPr id="17411" name="Picture 2" descr="F:\microb parasite\DSCN8963.JP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196013" y="3575050"/>
            <a:ext cx="2947987" cy="2128838"/>
          </a:xfrm>
        </p:spPr>
      </p:pic>
      <p:sp>
        <p:nvSpPr>
          <p:cNvPr id="4" name="Down Arrow 3"/>
          <p:cNvSpPr/>
          <p:nvPr/>
        </p:nvSpPr>
        <p:spPr>
          <a:xfrm rot="2189852">
            <a:off x="2909888" y="1266825"/>
            <a:ext cx="485775" cy="9794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 name="Down Arrow 4"/>
          <p:cNvSpPr/>
          <p:nvPr/>
        </p:nvSpPr>
        <p:spPr>
          <a:xfrm rot="19881289">
            <a:off x="5386388" y="1274763"/>
            <a:ext cx="484187" cy="9794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7414" name="Picture 3" descr="F:\microb parasite\DSCN89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352800"/>
            <a:ext cx="3121025"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Box 7"/>
          <p:cNvSpPr txBox="1">
            <a:spLocks noChangeArrowheads="1"/>
          </p:cNvSpPr>
          <p:nvPr/>
        </p:nvSpPr>
        <p:spPr bwMode="auto">
          <a:xfrm>
            <a:off x="685800" y="2133600"/>
            <a:ext cx="2971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algn="l" rtl="0" eaLnBrk="0" fontAlgn="base" hangingPunct="0">
              <a:spcBef>
                <a:spcPct val="0"/>
              </a:spcBef>
              <a:spcAft>
                <a:spcPct val="0"/>
              </a:spcAft>
              <a:defRPr sz="3200">
                <a:solidFill>
                  <a:schemeClr val="tx1"/>
                </a:solidFill>
                <a:latin typeface="Times New Roman" pitchFamily="18" charset="0"/>
              </a:defRPr>
            </a:lvl6pPr>
            <a:lvl7pPr marL="2971800" indent="-228600" algn="l" rtl="0" eaLnBrk="0" fontAlgn="base" hangingPunct="0">
              <a:spcBef>
                <a:spcPct val="0"/>
              </a:spcBef>
              <a:spcAft>
                <a:spcPct val="0"/>
              </a:spcAft>
              <a:defRPr sz="3200">
                <a:solidFill>
                  <a:schemeClr val="tx1"/>
                </a:solidFill>
                <a:latin typeface="Times New Roman" pitchFamily="18" charset="0"/>
              </a:defRPr>
            </a:lvl7pPr>
            <a:lvl8pPr marL="3429000" indent="-228600" algn="l" rtl="0" eaLnBrk="0" fontAlgn="base" hangingPunct="0">
              <a:spcBef>
                <a:spcPct val="0"/>
              </a:spcBef>
              <a:spcAft>
                <a:spcPct val="0"/>
              </a:spcAft>
              <a:defRPr sz="3200">
                <a:solidFill>
                  <a:schemeClr val="tx1"/>
                </a:solidFill>
                <a:latin typeface="Times New Roman" pitchFamily="18" charset="0"/>
              </a:defRPr>
            </a:lvl8pPr>
            <a:lvl9pPr marL="3886200" indent="-228600" algn="l" rtl="0" eaLnBrk="0" fontAlgn="base" hangingPunct="0">
              <a:spcBef>
                <a:spcPct val="0"/>
              </a:spcBef>
              <a:spcAft>
                <a:spcPct val="0"/>
              </a:spcAft>
              <a:defRPr sz="3200">
                <a:solidFill>
                  <a:schemeClr val="tx1"/>
                </a:solidFill>
                <a:latin typeface="Times New Roman" pitchFamily="18" charset="0"/>
              </a:defRPr>
            </a:lvl9pPr>
          </a:lstStyle>
          <a:p>
            <a:pPr eaLnBrk="1" fontAlgn="base" hangingPunct="1">
              <a:spcBef>
                <a:spcPct val="0"/>
              </a:spcBef>
              <a:spcAft>
                <a:spcPct val="0"/>
              </a:spcAft>
            </a:pPr>
            <a:r>
              <a:rPr lang="en-US" sz="1800" smtClean="0">
                <a:solidFill>
                  <a:prstClr val="black"/>
                </a:solidFill>
                <a:latin typeface="Calibri" pitchFamily="34" charset="0"/>
              </a:rPr>
              <a:t>Ferment glucose and maltose with acid prod. only</a:t>
            </a:r>
          </a:p>
          <a:p>
            <a:pPr eaLnBrk="1" fontAlgn="base" hangingPunct="1">
              <a:spcBef>
                <a:spcPct val="0"/>
              </a:spcBef>
              <a:spcAft>
                <a:spcPct val="0"/>
              </a:spcAft>
            </a:pPr>
            <a:r>
              <a:rPr lang="en-US" sz="1800" smtClean="0">
                <a:solidFill>
                  <a:prstClr val="black"/>
                </a:solidFill>
                <a:latin typeface="Calibri" pitchFamily="34" charset="0"/>
              </a:rPr>
              <a:t>-2 red tubes</a:t>
            </a:r>
          </a:p>
        </p:txBody>
      </p:sp>
      <p:sp>
        <p:nvSpPr>
          <p:cNvPr id="17416" name="TextBox 8"/>
          <p:cNvSpPr txBox="1">
            <a:spLocks noChangeArrowheads="1"/>
          </p:cNvSpPr>
          <p:nvPr/>
        </p:nvSpPr>
        <p:spPr bwMode="auto">
          <a:xfrm>
            <a:off x="5410200" y="2286000"/>
            <a:ext cx="3048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algn="l" rtl="0" eaLnBrk="0" fontAlgn="base" hangingPunct="0">
              <a:spcBef>
                <a:spcPct val="0"/>
              </a:spcBef>
              <a:spcAft>
                <a:spcPct val="0"/>
              </a:spcAft>
              <a:defRPr sz="3200">
                <a:solidFill>
                  <a:schemeClr val="tx1"/>
                </a:solidFill>
                <a:latin typeface="Times New Roman" pitchFamily="18" charset="0"/>
              </a:defRPr>
            </a:lvl6pPr>
            <a:lvl7pPr marL="2971800" indent="-228600" algn="l" rtl="0" eaLnBrk="0" fontAlgn="base" hangingPunct="0">
              <a:spcBef>
                <a:spcPct val="0"/>
              </a:spcBef>
              <a:spcAft>
                <a:spcPct val="0"/>
              </a:spcAft>
              <a:defRPr sz="3200">
                <a:solidFill>
                  <a:schemeClr val="tx1"/>
                </a:solidFill>
                <a:latin typeface="Times New Roman" pitchFamily="18" charset="0"/>
              </a:defRPr>
            </a:lvl7pPr>
            <a:lvl8pPr marL="3429000" indent="-228600" algn="l" rtl="0" eaLnBrk="0" fontAlgn="base" hangingPunct="0">
              <a:spcBef>
                <a:spcPct val="0"/>
              </a:spcBef>
              <a:spcAft>
                <a:spcPct val="0"/>
              </a:spcAft>
              <a:defRPr sz="3200">
                <a:solidFill>
                  <a:schemeClr val="tx1"/>
                </a:solidFill>
                <a:latin typeface="Times New Roman" pitchFamily="18" charset="0"/>
              </a:defRPr>
            </a:lvl8pPr>
            <a:lvl9pPr marL="3886200" indent="-228600" algn="l" rtl="0" eaLnBrk="0" fontAlgn="base" hangingPunct="0">
              <a:spcBef>
                <a:spcPct val="0"/>
              </a:spcBef>
              <a:spcAft>
                <a:spcPct val="0"/>
              </a:spcAft>
              <a:defRPr sz="3200">
                <a:solidFill>
                  <a:schemeClr val="tx1"/>
                </a:solidFill>
                <a:latin typeface="Times New Roman" pitchFamily="18" charset="0"/>
              </a:defRPr>
            </a:lvl9pPr>
          </a:lstStyle>
          <a:p>
            <a:pPr eaLnBrk="1" fontAlgn="base" hangingPunct="1">
              <a:spcBef>
                <a:spcPct val="0"/>
              </a:spcBef>
              <a:spcAft>
                <a:spcPct val="0"/>
              </a:spcAft>
            </a:pPr>
            <a:r>
              <a:rPr lang="en-US" sz="1800" smtClean="0">
                <a:solidFill>
                  <a:prstClr val="black"/>
                </a:solidFill>
                <a:latin typeface="Calibri" pitchFamily="34" charset="0"/>
              </a:rPr>
              <a:t>Ferment Glucose with acid prod. Only</a:t>
            </a:r>
          </a:p>
          <a:p>
            <a:pPr eaLnBrk="1" fontAlgn="base" hangingPunct="1">
              <a:spcBef>
                <a:spcPct val="0"/>
              </a:spcBef>
              <a:spcAft>
                <a:spcPct val="0"/>
              </a:spcAft>
            </a:pPr>
            <a:r>
              <a:rPr lang="en-US" sz="1800" smtClean="0">
                <a:solidFill>
                  <a:prstClr val="black"/>
                </a:solidFill>
                <a:latin typeface="Calibri" pitchFamily="34" charset="0"/>
              </a:rPr>
              <a:t>-1 red tube &amp; 1 white tube</a:t>
            </a:r>
          </a:p>
        </p:txBody>
      </p:sp>
    </p:spTree>
    <p:extLst>
      <p:ext uri="{BB962C8B-B14F-4D97-AF65-F5344CB8AC3E}">
        <p14:creationId xmlns:p14="http://schemas.microsoft.com/office/powerpoint/2010/main" val="34114189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0" y="990600"/>
            <a:ext cx="8153400" cy="3539430"/>
          </a:xfrm>
          <a:prstGeom prst="rect">
            <a:avLst/>
          </a:prstGeom>
          <a:noFill/>
          <a:ln w="9525" algn="ctr">
            <a:noFill/>
            <a:miter lim="800000"/>
            <a:headEnd/>
            <a:tailEnd/>
          </a:ln>
        </p:spPr>
        <p:txBody>
          <a:bodyPr wrap="square">
            <a:spAutoFit/>
          </a:bodyPr>
          <a:lstStyle/>
          <a:p>
            <a:pPr marL="688975" indent="-404813" fontAlgn="base">
              <a:spcBef>
                <a:spcPct val="0"/>
              </a:spcBef>
              <a:spcAft>
                <a:spcPct val="0"/>
              </a:spcAft>
              <a:buFont typeface="Arial" pitchFamily="34" charset="0"/>
              <a:buChar char="•"/>
              <a:defRPr/>
            </a:pPr>
            <a:endParaRPr lang="en-US" sz="2800" b="1" dirty="0" smtClean="0">
              <a:solidFill>
                <a:srgbClr val="F4E7ED">
                  <a:lumMod val="50000"/>
                </a:srgbClr>
              </a:solidFill>
              <a:latin typeface="Times New Roman" pitchFamily="18" charset="0"/>
            </a:endParaRPr>
          </a:p>
          <a:p>
            <a:pPr marL="284162" fontAlgn="base">
              <a:spcBef>
                <a:spcPct val="0"/>
              </a:spcBef>
              <a:spcAft>
                <a:spcPct val="0"/>
              </a:spcAft>
              <a:defRPr/>
            </a:pPr>
            <a:r>
              <a:rPr lang="en-US" sz="2800" b="1" dirty="0" smtClean="0">
                <a:solidFill>
                  <a:srgbClr val="0070C0"/>
                </a:solidFill>
                <a:latin typeface="Times New Roman" pitchFamily="18" charset="0"/>
              </a:rPr>
              <a:t>ACUTE </a:t>
            </a:r>
            <a:r>
              <a:rPr lang="en-US" sz="2800" b="1" dirty="0">
                <a:solidFill>
                  <a:srgbClr val="0070C0"/>
                </a:solidFill>
                <a:latin typeface="Times New Roman" pitchFamily="18" charset="0"/>
              </a:rPr>
              <a:t>BACTERIAL (Pyogenic) MENINGITIS</a:t>
            </a:r>
          </a:p>
          <a:p>
            <a:pPr marL="688975" indent="-404813" fontAlgn="base">
              <a:spcBef>
                <a:spcPct val="0"/>
              </a:spcBef>
              <a:spcAft>
                <a:spcPct val="0"/>
              </a:spcAft>
              <a:defRPr/>
            </a:pPr>
            <a:endParaRPr lang="en-US" sz="2800" dirty="0">
              <a:solidFill>
                <a:srgbClr val="000099"/>
              </a:solidFill>
              <a:latin typeface="Times New Roman" pitchFamily="18" charset="0"/>
            </a:endParaRPr>
          </a:p>
          <a:p>
            <a:pPr marL="688975" indent="-404813" fontAlgn="base">
              <a:spcBef>
                <a:spcPct val="0"/>
              </a:spcBef>
              <a:spcAft>
                <a:spcPct val="0"/>
              </a:spcAft>
              <a:buFont typeface="Arial" pitchFamily="34" charset="0"/>
              <a:buChar char="•"/>
              <a:defRPr/>
            </a:pPr>
            <a:r>
              <a:rPr lang="en-US" sz="2800" dirty="0">
                <a:latin typeface="Times New Roman" pitchFamily="18" charset="0"/>
              </a:rPr>
              <a:t>Person-to-person transmission by </a:t>
            </a:r>
            <a:r>
              <a:rPr lang="en-US" sz="2800" dirty="0" err="1">
                <a:latin typeface="Times New Roman" pitchFamily="18" charset="0"/>
              </a:rPr>
              <a:t>aerosolization</a:t>
            </a:r>
            <a:r>
              <a:rPr lang="en-US" sz="2800" dirty="0">
                <a:latin typeface="Times New Roman" pitchFamily="18" charset="0"/>
              </a:rPr>
              <a:t> of respiratory tract secretions </a:t>
            </a:r>
            <a:r>
              <a:rPr lang="en-US" sz="2800" dirty="0" smtClean="0">
                <a:latin typeface="Times New Roman" pitchFamily="18" charset="0"/>
              </a:rPr>
              <a:t>,Commonly </a:t>
            </a:r>
            <a:r>
              <a:rPr lang="en-US" sz="2800" dirty="0">
                <a:latin typeface="Times New Roman" pitchFamily="18" charset="0"/>
              </a:rPr>
              <a:t>colonize </a:t>
            </a:r>
            <a:r>
              <a:rPr lang="en-US" sz="2800" dirty="0" err="1">
                <a:latin typeface="Times New Roman" pitchFamily="18" charset="0"/>
              </a:rPr>
              <a:t>nasopharynx</a:t>
            </a:r>
            <a:r>
              <a:rPr lang="en-US" sz="2800" dirty="0">
                <a:latin typeface="Times New Roman" pitchFamily="18" charset="0"/>
              </a:rPr>
              <a:t> of </a:t>
            </a:r>
            <a:r>
              <a:rPr lang="en-US" sz="2800" dirty="0" smtClean="0">
                <a:latin typeface="Times New Roman" pitchFamily="18" charset="0"/>
              </a:rPr>
              <a:t>health </a:t>
            </a:r>
            <a:r>
              <a:rPr lang="en-US" sz="2800" dirty="0">
                <a:latin typeface="Times New Roman" pitchFamily="18" charset="0"/>
              </a:rPr>
              <a:t>individuals;  highest  oral and nasopharyngeal </a:t>
            </a:r>
            <a:r>
              <a:rPr lang="en-US" sz="2800" dirty="0" smtClean="0">
                <a:latin typeface="Times New Roman" pitchFamily="18" charset="0"/>
              </a:rPr>
              <a:t>carriage.</a:t>
            </a:r>
            <a:endParaRPr lang="en-US" sz="2800" dirty="0">
              <a:latin typeface="Times New Roman" pitchFamily="18" charset="0"/>
            </a:endParaRPr>
          </a:p>
          <a:p>
            <a:pPr marL="688975" indent="-404813" fontAlgn="base">
              <a:spcBef>
                <a:spcPct val="0"/>
              </a:spcBef>
              <a:spcAft>
                <a:spcPct val="0"/>
              </a:spcAft>
              <a:defRPr/>
            </a:pPr>
            <a:r>
              <a:rPr lang="en-US" sz="2800" dirty="0">
                <a:latin typeface="Times New Roman" pitchFamily="18" charset="0"/>
              </a:rPr>
              <a:t> </a:t>
            </a:r>
          </a:p>
        </p:txBody>
      </p:sp>
      <p:sp>
        <p:nvSpPr>
          <p:cNvPr id="19459" name="Rectangle 3"/>
          <p:cNvSpPr>
            <a:spLocks noChangeArrowheads="1"/>
          </p:cNvSpPr>
          <p:nvPr/>
        </p:nvSpPr>
        <p:spPr bwMode="auto">
          <a:xfrm>
            <a:off x="1295400" y="142875"/>
            <a:ext cx="5791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50000"/>
              </a:spcBef>
              <a:spcAft>
                <a:spcPct val="0"/>
              </a:spcAft>
            </a:pPr>
            <a:r>
              <a:rPr lang="en-US" sz="4400" b="1" i="1" dirty="0" smtClean="0">
                <a:solidFill>
                  <a:srgbClr val="FF0000"/>
                </a:solidFill>
                <a:latin typeface="Times New Roman" pitchFamily="18" charset="0"/>
              </a:rPr>
              <a:t>Neisseria </a:t>
            </a:r>
            <a:r>
              <a:rPr lang="en-US" sz="4400" b="1" i="1" dirty="0" err="1" smtClean="0">
                <a:solidFill>
                  <a:srgbClr val="FF0000"/>
                </a:solidFill>
                <a:latin typeface="Times New Roman" pitchFamily="18" charset="0"/>
              </a:rPr>
              <a:t>meningitidis</a:t>
            </a:r>
            <a:endParaRPr lang="en-US" sz="4400" b="1" i="1" dirty="0" smtClean="0">
              <a:solidFill>
                <a:srgbClr val="FF0000"/>
              </a:solidFill>
              <a:latin typeface="Times New Roman" pitchFamily="18" charset="0"/>
            </a:endParaRPr>
          </a:p>
        </p:txBody>
      </p:sp>
    </p:spTree>
    <p:extLst>
      <p:ext uri="{BB962C8B-B14F-4D97-AF65-F5344CB8AC3E}">
        <p14:creationId xmlns:p14="http://schemas.microsoft.com/office/powerpoint/2010/main" val="407384269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a:xfrm>
            <a:off x="685800" y="0"/>
            <a:ext cx="7772400" cy="714375"/>
          </a:xfrm>
        </p:spPr>
        <p:txBody>
          <a:bodyPr/>
          <a:lstStyle/>
          <a:p>
            <a:pPr eaLnBrk="1" fontAlgn="auto" hangingPunct="1">
              <a:spcAft>
                <a:spcPts val="0"/>
              </a:spcAft>
              <a:defRPr/>
            </a:pPr>
            <a:r>
              <a:rPr lang="en-US" dirty="0" smtClean="0">
                <a:solidFill>
                  <a:srgbClr val="FF0000"/>
                </a:solidFill>
                <a:latin typeface="Times New Roman" pitchFamily="18" charset="0"/>
                <a:cs typeface="Times New Roman" pitchFamily="18" charset="0"/>
              </a:rPr>
              <a:t>lab Diagnosis </a:t>
            </a:r>
          </a:p>
        </p:txBody>
      </p:sp>
      <p:sp>
        <p:nvSpPr>
          <p:cNvPr id="27651" name="Rectangle 2"/>
          <p:cNvSpPr>
            <a:spLocks noGrp="1" noChangeArrowheads="1"/>
          </p:cNvSpPr>
          <p:nvPr>
            <p:ph idx="1"/>
          </p:nvPr>
        </p:nvSpPr>
        <p:spPr>
          <a:xfrm>
            <a:off x="0" y="1071563"/>
            <a:ext cx="8153400" cy="5214937"/>
          </a:xfrm>
        </p:spPr>
        <p:txBody>
          <a:bodyPr/>
          <a:lstStyle/>
          <a:p>
            <a:pPr eaLnBrk="1" hangingPunct="1">
              <a:buFont typeface="Wingdings" pitchFamily="2" charset="2"/>
              <a:buChar char="Ø"/>
              <a:defRPr/>
            </a:pPr>
            <a:r>
              <a:rPr lang="en-US" sz="3200" dirty="0" smtClean="0">
                <a:solidFill>
                  <a:srgbClr val="00B0F0"/>
                </a:solidFill>
                <a:latin typeface="Times New Roman" pitchFamily="18" charset="0"/>
                <a:cs typeface="Times New Roman" pitchFamily="18" charset="0"/>
              </a:rPr>
              <a:t>Sample: </a:t>
            </a:r>
            <a:r>
              <a:rPr lang="en-US" sz="3200" dirty="0" smtClean="0">
                <a:latin typeface="Times New Roman" pitchFamily="18" charset="0"/>
                <a:cs typeface="Times New Roman" pitchFamily="18" charset="0"/>
              </a:rPr>
              <a:t>CSF, blood (case), or nasopharyngeal sample (carrier) </a:t>
            </a:r>
          </a:p>
          <a:p>
            <a:pPr eaLnBrk="1" hangingPunct="1">
              <a:buFont typeface="Wingdings" pitchFamily="2" charset="2"/>
              <a:buChar char="Ø"/>
              <a:defRPr/>
            </a:pPr>
            <a:r>
              <a:rPr lang="en-US" sz="3200" dirty="0" smtClean="0">
                <a:latin typeface="Times New Roman" pitchFamily="18" charset="0"/>
                <a:cs typeface="Times New Roman" pitchFamily="18" charset="0"/>
              </a:rPr>
              <a:t>CSF is under tension and turbid Due to pus cells 20000/</a:t>
            </a:r>
            <a:r>
              <a:rPr lang="en-US" sz="3200" dirty="0" err="1" smtClean="0">
                <a:latin typeface="Times New Roman" pitchFamily="18" charset="0"/>
                <a:cs typeface="Times New Roman" pitchFamily="18" charset="0"/>
              </a:rPr>
              <a:t>cmm</a:t>
            </a:r>
            <a:r>
              <a:rPr lang="en-US" sz="3200" dirty="0" smtClean="0">
                <a:latin typeface="Times New Roman" pitchFamily="18" charset="0"/>
                <a:cs typeface="Times New Roman" pitchFamily="18" charset="0"/>
              </a:rPr>
              <a:t>. </a:t>
            </a:r>
          </a:p>
          <a:p>
            <a:pPr eaLnBrk="1" hangingPunct="1">
              <a:buFont typeface="Wingdings" pitchFamily="2" charset="2"/>
              <a:buChar char="Ø"/>
              <a:defRPr/>
            </a:pPr>
            <a:r>
              <a:rPr lang="en-US" sz="3200" dirty="0" smtClean="0">
                <a:latin typeface="Times New Roman" pitchFamily="18" charset="0"/>
                <a:cs typeface="Times New Roman" pitchFamily="18" charset="0"/>
              </a:rPr>
              <a:t>Proteins elevated. </a:t>
            </a:r>
          </a:p>
          <a:p>
            <a:pPr eaLnBrk="1" hangingPunct="1">
              <a:buFont typeface="Wingdings" pitchFamily="2" charset="2"/>
              <a:buChar char="Ø"/>
              <a:defRPr/>
            </a:pPr>
            <a:r>
              <a:rPr lang="en-US" sz="3200" dirty="0" smtClean="0">
                <a:latin typeface="Times New Roman" pitchFamily="18" charset="0"/>
                <a:cs typeface="Times New Roman" pitchFamily="18" charset="0"/>
              </a:rPr>
              <a:t> glucose is reduced.</a:t>
            </a:r>
          </a:p>
          <a:p>
            <a:pPr eaLnBrk="1" hangingPunct="1">
              <a:buFont typeface="Wingdings" pitchFamily="2" charset="2"/>
              <a:buChar char="Ø"/>
              <a:defRPr/>
            </a:pPr>
            <a:r>
              <a:rPr lang="en-US" sz="3200" dirty="0" smtClean="0">
                <a:latin typeface="Times New Roman" pitchFamily="18" charset="0"/>
                <a:cs typeface="Times New Roman" pitchFamily="18" charset="0"/>
              </a:rPr>
              <a:t>A-CSF is centrifuged and deposit is</a:t>
            </a:r>
          </a:p>
          <a:p>
            <a:pPr eaLnBrk="1" hangingPunct="1">
              <a:buFont typeface="Wingdings" pitchFamily="2" charset="2"/>
              <a:buChar char="Ø"/>
              <a:defRPr/>
            </a:pPr>
            <a:r>
              <a:rPr lang="en-US" sz="3200" dirty="0" smtClean="0">
                <a:latin typeface="Times New Roman" pitchFamily="18" charset="0"/>
                <a:cs typeface="Times New Roman" pitchFamily="18" charset="0"/>
              </a:rPr>
              <a:t> examined microbiologically</a:t>
            </a:r>
            <a:r>
              <a:rPr lang="en-US" dirty="0" smtClean="0">
                <a:latin typeface="Times New Roman" pitchFamily="18" charset="0"/>
                <a:cs typeface="Times New Roman" pitchFamily="18" charset="0"/>
              </a:rPr>
              <a:t>.</a:t>
            </a:r>
          </a:p>
        </p:txBody>
      </p:sp>
      <p:sp>
        <p:nvSpPr>
          <p:cNvPr id="2150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algn="l" rtl="0" eaLnBrk="0" fontAlgn="base" hangingPunct="0">
              <a:spcBef>
                <a:spcPct val="0"/>
              </a:spcBef>
              <a:spcAft>
                <a:spcPct val="0"/>
              </a:spcAft>
              <a:defRPr sz="3200">
                <a:solidFill>
                  <a:schemeClr val="tx1"/>
                </a:solidFill>
                <a:latin typeface="Times New Roman" pitchFamily="18" charset="0"/>
              </a:defRPr>
            </a:lvl6pPr>
            <a:lvl7pPr marL="2971800" indent="-228600" algn="l" rtl="0" eaLnBrk="0" fontAlgn="base" hangingPunct="0">
              <a:spcBef>
                <a:spcPct val="0"/>
              </a:spcBef>
              <a:spcAft>
                <a:spcPct val="0"/>
              </a:spcAft>
              <a:defRPr sz="3200">
                <a:solidFill>
                  <a:schemeClr val="tx1"/>
                </a:solidFill>
                <a:latin typeface="Times New Roman" pitchFamily="18" charset="0"/>
              </a:defRPr>
            </a:lvl7pPr>
            <a:lvl8pPr marL="3429000" indent="-228600" algn="l" rtl="0" eaLnBrk="0" fontAlgn="base" hangingPunct="0">
              <a:spcBef>
                <a:spcPct val="0"/>
              </a:spcBef>
              <a:spcAft>
                <a:spcPct val="0"/>
              </a:spcAft>
              <a:defRPr sz="3200">
                <a:solidFill>
                  <a:schemeClr val="tx1"/>
                </a:solidFill>
                <a:latin typeface="Times New Roman" pitchFamily="18" charset="0"/>
              </a:defRPr>
            </a:lvl8pPr>
            <a:lvl9pPr marL="3886200" indent="-228600" algn="l" rtl="0" eaLnBrk="0" fontAlgn="base" hangingPunct="0">
              <a:spcBef>
                <a:spcPct val="0"/>
              </a:spcBef>
              <a:spcAft>
                <a:spcPct val="0"/>
              </a:spcAft>
              <a:defRPr sz="3200">
                <a:solidFill>
                  <a:schemeClr val="tx1"/>
                </a:solidFill>
                <a:latin typeface="Times New Roman" pitchFamily="18" charset="0"/>
              </a:defRPr>
            </a:lvl9pPr>
          </a:lstStyle>
          <a:p>
            <a:pPr eaLnBrk="1" hangingPunct="1"/>
            <a:fld id="{AA48A1CA-1502-480D-BAF8-CAEAD654BA34}" type="slidenum">
              <a:rPr lang="en-US" sz="1100" smtClean="0">
                <a:solidFill>
                  <a:srgbClr val="B13F9A"/>
                </a:solidFill>
              </a:rPr>
              <a:pPr eaLnBrk="1" hangingPunct="1"/>
              <a:t>28</a:t>
            </a:fld>
            <a:endParaRPr lang="en-US" sz="1100" smtClean="0">
              <a:solidFill>
                <a:srgbClr val="B13F9A"/>
              </a:solidFill>
            </a:endParaRPr>
          </a:p>
        </p:txBody>
      </p:sp>
    </p:spTree>
    <p:extLst>
      <p:ext uri="{BB962C8B-B14F-4D97-AF65-F5344CB8AC3E}">
        <p14:creationId xmlns:p14="http://schemas.microsoft.com/office/powerpoint/2010/main" val="107331434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ChangeArrowheads="1"/>
          </p:cNvSpPr>
          <p:nvPr/>
        </p:nvSpPr>
        <p:spPr bwMode="auto">
          <a:xfrm>
            <a:off x="228600" y="381000"/>
            <a:ext cx="7358063"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endParaRPr lang="en-US" sz="3200" dirty="0" smtClean="0">
              <a:solidFill>
                <a:srgbClr val="B13F9A"/>
              </a:solidFill>
              <a:latin typeface="Arial Black" pitchFamily="34" charset="0"/>
            </a:endParaRPr>
          </a:p>
          <a:p>
            <a:pPr fontAlgn="base">
              <a:spcBef>
                <a:spcPct val="0"/>
              </a:spcBef>
              <a:spcAft>
                <a:spcPct val="0"/>
              </a:spcAft>
            </a:pPr>
            <a:r>
              <a:rPr lang="en-US" sz="4800" dirty="0" smtClean="0">
                <a:solidFill>
                  <a:srgbClr val="FF0000"/>
                </a:solidFill>
                <a:latin typeface="Times New Roman" pitchFamily="18" charset="0"/>
                <a:cs typeface="Times New Roman" pitchFamily="18" charset="0"/>
              </a:rPr>
              <a:t>Gram stain: </a:t>
            </a:r>
            <a:r>
              <a:rPr lang="en-US" sz="4800" dirty="0" smtClean="0">
                <a:solidFill>
                  <a:srgbClr val="002060"/>
                </a:solidFill>
                <a:latin typeface="Times New Roman" pitchFamily="18" charset="0"/>
                <a:cs typeface="Times New Roman" pitchFamily="18" charset="0"/>
              </a:rPr>
              <a:t>Gram negative </a:t>
            </a:r>
            <a:r>
              <a:rPr lang="en-US" sz="4800" dirty="0" err="1" smtClean="0">
                <a:solidFill>
                  <a:srgbClr val="002060"/>
                </a:solidFill>
                <a:latin typeface="Times New Roman" pitchFamily="18" charset="0"/>
                <a:cs typeface="Times New Roman" pitchFamily="18" charset="0"/>
              </a:rPr>
              <a:t>dipliococci</a:t>
            </a:r>
            <a:r>
              <a:rPr lang="en-US" sz="4800" dirty="0" smtClean="0">
                <a:solidFill>
                  <a:srgbClr val="002060"/>
                </a:solidFill>
                <a:latin typeface="Times New Roman" pitchFamily="18" charset="0"/>
                <a:cs typeface="Times New Roman" pitchFamily="18" charset="0"/>
              </a:rPr>
              <a:t> </a:t>
            </a:r>
            <a:r>
              <a:rPr lang="en-US" sz="4800" dirty="0" err="1" smtClean="0">
                <a:solidFill>
                  <a:srgbClr val="002060"/>
                </a:solidFill>
                <a:latin typeface="Times New Roman" pitchFamily="18" charset="0"/>
                <a:cs typeface="Times New Roman" pitchFamily="18" charset="0"/>
              </a:rPr>
              <a:t>intracellulary</a:t>
            </a:r>
            <a:r>
              <a:rPr lang="en-US" sz="4800" dirty="0" smtClean="0">
                <a:solidFill>
                  <a:srgbClr val="002060"/>
                </a:solidFill>
                <a:latin typeface="Times New Roman" pitchFamily="18" charset="0"/>
                <a:cs typeface="Times New Roman" pitchFamily="18" charset="0"/>
              </a:rPr>
              <a:t> In pus cells is diagnostic</a:t>
            </a:r>
          </a:p>
          <a:p>
            <a:pPr fontAlgn="base">
              <a:spcBef>
                <a:spcPct val="0"/>
              </a:spcBef>
              <a:spcAft>
                <a:spcPct val="0"/>
              </a:spcAft>
            </a:pPr>
            <a:r>
              <a:rPr lang="en-US" sz="4800" dirty="0" smtClean="0">
                <a:solidFill>
                  <a:srgbClr val="FF0000"/>
                </a:solidFill>
                <a:latin typeface="Times New Roman" pitchFamily="18" charset="0"/>
                <a:cs typeface="Times New Roman" pitchFamily="18" charset="0"/>
              </a:rPr>
              <a:t>Rapid tests </a:t>
            </a:r>
            <a:r>
              <a:rPr lang="en-US" sz="4800" dirty="0" smtClean="0">
                <a:solidFill>
                  <a:srgbClr val="002060"/>
                </a:solidFill>
                <a:latin typeface="Times New Roman" pitchFamily="18" charset="0"/>
                <a:cs typeface="Times New Roman" pitchFamily="18" charset="0"/>
              </a:rPr>
              <a:t>for capsular polysaccharide Ag by latex agglutination kits if positive start treatment immediately</a:t>
            </a:r>
          </a:p>
        </p:txBody>
      </p:sp>
    </p:spTree>
    <p:extLst>
      <p:ext uri="{BB962C8B-B14F-4D97-AF65-F5344CB8AC3E}">
        <p14:creationId xmlns:p14="http://schemas.microsoft.com/office/powerpoint/2010/main" val="741181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ChangeArrowheads="1"/>
          </p:cNvSpPr>
          <p:nvPr/>
        </p:nvSpPr>
        <p:spPr bwMode="auto">
          <a:xfrm>
            <a:off x="0" y="0"/>
            <a:ext cx="8572500" cy="6309420"/>
          </a:xfrm>
          <a:prstGeom prst="rect">
            <a:avLst/>
          </a:prstGeom>
          <a:noFill/>
          <a:ln w="9525">
            <a:noFill/>
            <a:miter lim="800000"/>
            <a:headEnd/>
            <a:tailEnd/>
          </a:ln>
        </p:spPr>
        <p:txBody>
          <a:bodyPr>
            <a:spAutoFit/>
          </a:bodyPr>
          <a:lstStyle/>
          <a:p>
            <a:pPr marL="273050" indent="-273050" fontAlgn="base">
              <a:spcBef>
                <a:spcPts val="600"/>
              </a:spcBef>
              <a:spcAft>
                <a:spcPct val="0"/>
              </a:spcAft>
              <a:buClr>
                <a:srgbClr val="B13F9A"/>
              </a:buClr>
              <a:buSzPct val="73000"/>
              <a:buFont typeface="Wingdings 2" pitchFamily="18" charset="2"/>
              <a:buChar char=""/>
              <a:defRPr/>
            </a:pPr>
            <a:r>
              <a:rPr lang="en-US" sz="3200" dirty="0">
                <a:solidFill>
                  <a:srgbClr val="FF0000"/>
                </a:solidFill>
                <a:latin typeface="Times New Roman" pitchFamily="18" charset="0"/>
                <a:cs typeface="Times New Roman" pitchFamily="18" charset="0"/>
              </a:rPr>
              <a:t>Culture</a:t>
            </a:r>
            <a:r>
              <a:rPr lang="en-US" sz="3200" dirty="0">
                <a:solidFill>
                  <a:srgbClr val="F4E7ED">
                    <a:lumMod val="75000"/>
                  </a:srgbClr>
                </a:solidFill>
                <a:latin typeface="Times New Roman" pitchFamily="18" charset="0"/>
                <a:cs typeface="Times New Roman" pitchFamily="18" charset="0"/>
              </a:rPr>
              <a:t> </a:t>
            </a:r>
            <a:r>
              <a:rPr lang="en-US" sz="3200" dirty="0">
                <a:solidFill>
                  <a:prstClr val="black"/>
                </a:solidFill>
                <a:latin typeface="Times New Roman" pitchFamily="18" charset="0"/>
                <a:cs typeface="Times New Roman" pitchFamily="18" charset="0"/>
              </a:rPr>
              <a:t>for </a:t>
            </a:r>
            <a:r>
              <a:rPr lang="en-US" sz="3200" dirty="0" err="1">
                <a:solidFill>
                  <a:prstClr val="black"/>
                </a:solidFill>
                <a:latin typeface="Times New Roman" pitchFamily="18" charset="0"/>
                <a:cs typeface="Times New Roman" pitchFamily="18" charset="0"/>
              </a:rPr>
              <a:t>differentiation:Colonies</a:t>
            </a:r>
            <a:r>
              <a:rPr lang="en-US" sz="3200" dirty="0">
                <a:solidFill>
                  <a:prstClr val="black"/>
                </a:solidFill>
                <a:latin typeface="Times New Roman" pitchFamily="18" charset="0"/>
                <a:cs typeface="Times New Roman" pitchFamily="18" charset="0"/>
              </a:rPr>
              <a:t> are identified </a:t>
            </a:r>
            <a:r>
              <a:rPr lang="en-US" sz="3200" dirty="0" err="1">
                <a:solidFill>
                  <a:prstClr val="black"/>
                </a:solidFill>
                <a:latin typeface="Times New Roman" pitchFamily="18" charset="0"/>
                <a:cs typeface="Times New Roman" pitchFamily="18" charset="0"/>
              </a:rPr>
              <a:t>morphologically,biochemical</a:t>
            </a:r>
            <a:r>
              <a:rPr lang="en-US" sz="3200" dirty="0">
                <a:solidFill>
                  <a:prstClr val="black"/>
                </a:solidFill>
                <a:latin typeface="Times New Roman" pitchFamily="18" charset="0"/>
                <a:cs typeface="Times New Roman" pitchFamily="18" charset="0"/>
              </a:rPr>
              <a:t> </a:t>
            </a:r>
            <a:r>
              <a:rPr lang="en-US" sz="3200" dirty="0" smtClean="0">
                <a:solidFill>
                  <a:prstClr val="black"/>
                </a:solidFill>
                <a:latin typeface="Times New Roman" pitchFamily="18" charset="0"/>
                <a:cs typeface="Times New Roman" pitchFamily="18" charset="0"/>
              </a:rPr>
              <a:t>reactions.</a:t>
            </a:r>
            <a:endParaRPr lang="en-US" sz="3200" dirty="0">
              <a:solidFill>
                <a:prstClr val="black"/>
              </a:solidFill>
              <a:latin typeface="Times New Roman" pitchFamily="18" charset="0"/>
              <a:cs typeface="Times New Roman" pitchFamily="18" charset="0"/>
            </a:endParaRPr>
          </a:p>
          <a:p>
            <a:pPr marL="273050" indent="-273050" fontAlgn="base">
              <a:spcBef>
                <a:spcPts val="600"/>
              </a:spcBef>
              <a:spcAft>
                <a:spcPct val="0"/>
              </a:spcAft>
              <a:buClr>
                <a:srgbClr val="B13F9A"/>
              </a:buClr>
              <a:buSzPct val="73000"/>
              <a:buFont typeface="Wingdings 2" pitchFamily="18" charset="2"/>
              <a:buChar char=""/>
              <a:defRPr/>
            </a:pPr>
            <a:r>
              <a:rPr lang="en-US" sz="3200" dirty="0">
                <a:solidFill>
                  <a:srgbClr val="FF0000"/>
                </a:solidFill>
                <a:latin typeface="Times New Roman" pitchFamily="18" charset="0"/>
                <a:cs typeface="Times New Roman" pitchFamily="18" charset="0"/>
              </a:rPr>
              <a:t>Blood </a:t>
            </a:r>
            <a:r>
              <a:rPr lang="en-US" sz="3200" dirty="0" smtClean="0">
                <a:solidFill>
                  <a:srgbClr val="FF0000"/>
                </a:solidFill>
                <a:latin typeface="Times New Roman" pitchFamily="18" charset="0"/>
                <a:cs typeface="Times New Roman" pitchFamily="18" charset="0"/>
              </a:rPr>
              <a:t>culture in case of  </a:t>
            </a:r>
            <a:r>
              <a:rPr lang="en-US" sz="3200" dirty="0" err="1" smtClean="0">
                <a:solidFill>
                  <a:srgbClr val="FF0000"/>
                </a:solidFill>
                <a:latin typeface="Times New Roman" pitchFamily="18" charset="0"/>
                <a:cs typeface="Times New Roman" pitchFamily="18" charset="0"/>
              </a:rPr>
              <a:t>bactermia</a:t>
            </a:r>
            <a:endParaRPr lang="en-US" sz="3200" dirty="0">
              <a:solidFill>
                <a:srgbClr val="FF0000"/>
              </a:solidFill>
              <a:latin typeface="Times New Roman" pitchFamily="18" charset="0"/>
              <a:cs typeface="Times New Roman" pitchFamily="18" charset="0"/>
            </a:endParaRPr>
          </a:p>
          <a:p>
            <a:pPr marL="273050" indent="-273050" fontAlgn="base">
              <a:spcBef>
                <a:spcPts val="600"/>
              </a:spcBef>
              <a:spcAft>
                <a:spcPct val="0"/>
              </a:spcAft>
              <a:buClr>
                <a:srgbClr val="B13F9A"/>
              </a:buClr>
              <a:buSzPct val="73000"/>
              <a:buFont typeface="Wingdings 2" pitchFamily="18" charset="2"/>
              <a:buChar char=""/>
              <a:defRPr/>
            </a:pPr>
            <a:r>
              <a:rPr lang="en-US" sz="3200" dirty="0">
                <a:solidFill>
                  <a:srgbClr val="FF0000"/>
                </a:solidFill>
                <a:latin typeface="Times New Roman" pitchFamily="18" charset="0"/>
                <a:cs typeface="Times New Roman" pitchFamily="18" charset="0"/>
              </a:rPr>
              <a:t>PCR</a:t>
            </a:r>
          </a:p>
          <a:p>
            <a:pPr marL="273050" indent="-273050" fontAlgn="base">
              <a:spcBef>
                <a:spcPts val="600"/>
              </a:spcBef>
              <a:spcAft>
                <a:spcPct val="0"/>
              </a:spcAft>
              <a:buClr>
                <a:srgbClr val="B13F9A"/>
              </a:buClr>
              <a:buSzPct val="73000"/>
              <a:buFont typeface="Wingdings 2" pitchFamily="18" charset="2"/>
              <a:buChar char=""/>
              <a:defRPr/>
            </a:pPr>
            <a:r>
              <a:rPr lang="en-US" sz="3200" dirty="0">
                <a:solidFill>
                  <a:srgbClr val="FF0000"/>
                </a:solidFill>
                <a:latin typeface="Times New Roman" pitchFamily="18" charset="0"/>
                <a:cs typeface="Times New Roman" pitchFamily="18" charset="0"/>
              </a:rPr>
              <a:t>Diagnosis of carriers</a:t>
            </a:r>
            <a:r>
              <a:rPr lang="en-US" sz="3200" dirty="0">
                <a:solidFill>
                  <a:prstClr val="black"/>
                </a:solidFill>
                <a:latin typeface="Times New Roman" pitchFamily="18" charset="0"/>
                <a:cs typeface="Times New Roman" pitchFamily="18" charset="0"/>
              </a:rPr>
              <a:t>: </a:t>
            </a:r>
            <a:r>
              <a:rPr lang="en-US" sz="3200" dirty="0" err="1" smtClean="0">
                <a:solidFill>
                  <a:prstClr val="black"/>
                </a:solidFill>
                <a:latin typeface="Times New Roman" pitchFamily="18" charset="0"/>
                <a:cs typeface="Times New Roman" pitchFamily="18" charset="0"/>
              </a:rPr>
              <a:t>nasopharangeal</a:t>
            </a:r>
            <a:r>
              <a:rPr lang="en-US" sz="3200" dirty="0" smtClean="0">
                <a:solidFill>
                  <a:prstClr val="black"/>
                </a:solidFill>
                <a:latin typeface="Times New Roman" pitchFamily="18" charset="0"/>
                <a:cs typeface="Times New Roman" pitchFamily="18" charset="0"/>
              </a:rPr>
              <a:t> swab </a:t>
            </a:r>
            <a:r>
              <a:rPr lang="en-US" sz="3200" dirty="0">
                <a:solidFill>
                  <a:prstClr val="black"/>
                </a:solidFill>
                <a:latin typeface="Times New Roman" pitchFamily="18" charset="0"/>
                <a:cs typeface="Times New Roman" pitchFamily="18" charset="0"/>
              </a:rPr>
              <a:t>cultured </a:t>
            </a:r>
            <a:r>
              <a:rPr lang="en-US" sz="3200" dirty="0" smtClean="0">
                <a:solidFill>
                  <a:prstClr val="black"/>
                </a:solidFill>
                <a:latin typeface="Times New Roman" pitchFamily="18" charset="0"/>
                <a:cs typeface="Times New Roman" pitchFamily="18" charset="0"/>
              </a:rPr>
              <a:t>on modified </a:t>
            </a:r>
            <a:r>
              <a:rPr lang="en-US" sz="3200" dirty="0" err="1" smtClean="0">
                <a:solidFill>
                  <a:prstClr val="black"/>
                </a:solidFill>
                <a:latin typeface="Times New Roman" pitchFamily="18" charset="0"/>
                <a:cs typeface="Times New Roman" pitchFamily="18" charset="0"/>
              </a:rPr>
              <a:t>thayer</a:t>
            </a:r>
            <a:r>
              <a:rPr lang="en-US" sz="3200" dirty="0" smtClean="0">
                <a:solidFill>
                  <a:prstClr val="black"/>
                </a:solidFill>
                <a:latin typeface="Times New Roman" pitchFamily="18" charset="0"/>
                <a:cs typeface="Times New Roman" pitchFamily="18" charset="0"/>
              </a:rPr>
              <a:t> martin media</a:t>
            </a:r>
            <a:endParaRPr lang="en-US" sz="3200" dirty="0">
              <a:solidFill>
                <a:prstClr val="black"/>
              </a:solidFill>
              <a:latin typeface="Times New Roman" pitchFamily="18" charset="0"/>
              <a:cs typeface="Times New Roman" pitchFamily="18" charset="0"/>
            </a:endParaRPr>
          </a:p>
          <a:p>
            <a:pPr marL="273050" indent="-273050" fontAlgn="base">
              <a:spcBef>
                <a:spcPts val="600"/>
              </a:spcBef>
              <a:spcAft>
                <a:spcPct val="0"/>
              </a:spcAft>
              <a:buClr>
                <a:srgbClr val="B13F9A"/>
              </a:buClr>
              <a:buSzPct val="73000"/>
              <a:buFont typeface="Wingdings 2" pitchFamily="18" charset="2"/>
              <a:buChar char=""/>
              <a:defRPr/>
            </a:pPr>
            <a:r>
              <a:rPr lang="en-US" sz="3200" dirty="0">
                <a:solidFill>
                  <a:prstClr val="black"/>
                </a:solidFill>
                <a:latin typeface="Times New Roman" pitchFamily="18" charset="0"/>
                <a:cs typeface="Times New Roman" pitchFamily="18" charset="0"/>
              </a:rPr>
              <a:t>Isolated Gram negative </a:t>
            </a:r>
            <a:r>
              <a:rPr lang="en-US" sz="3200" dirty="0" err="1">
                <a:solidFill>
                  <a:prstClr val="black"/>
                </a:solidFill>
                <a:latin typeface="Times New Roman" pitchFamily="18" charset="0"/>
                <a:cs typeface="Times New Roman" pitchFamily="18" charset="0"/>
              </a:rPr>
              <a:t>cocci</a:t>
            </a:r>
            <a:r>
              <a:rPr lang="en-US" sz="3200" dirty="0">
                <a:solidFill>
                  <a:prstClr val="black"/>
                </a:solidFill>
                <a:latin typeface="Times New Roman" pitchFamily="18" charset="0"/>
                <a:cs typeface="Times New Roman" pitchFamily="18" charset="0"/>
              </a:rPr>
              <a:t> should be </a:t>
            </a:r>
            <a:r>
              <a:rPr lang="en-US" sz="3200" dirty="0" err="1">
                <a:solidFill>
                  <a:prstClr val="black"/>
                </a:solidFill>
                <a:latin typeface="Times New Roman" pitchFamily="18" charset="0"/>
                <a:cs typeface="Times New Roman" pitchFamily="18" charset="0"/>
              </a:rPr>
              <a:t>differtiated</a:t>
            </a:r>
            <a:r>
              <a:rPr lang="en-US" sz="3200" dirty="0">
                <a:solidFill>
                  <a:prstClr val="black"/>
                </a:solidFill>
                <a:latin typeface="Times New Roman" pitchFamily="18" charset="0"/>
                <a:cs typeface="Times New Roman" pitchFamily="18" charset="0"/>
              </a:rPr>
              <a:t> From </a:t>
            </a:r>
            <a:r>
              <a:rPr lang="en-US" sz="3200" dirty="0" smtClean="0">
                <a:solidFill>
                  <a:prstClr val="black"/>
                </a:solidFill>
                <a:latin typeface="Times New Roman" pitchFamily="18" charset="0"/>
                <a:cs typeface="Times New Roman" pitchFamily="18" charset="0"/>
              </a:rPr>
              <a:t>commensals by biochemical reactions, serologic identification with specific anti meningococcal serum</a:t>
            </a:r>
            <a:endParaRPr lang="en-US" sz="3200" dirty="0">
              <a:solidFill>
                <a:prstClr val="black"/>
              </a:solidFill>
              <a:latin typeface="Times New Roman" pitchFamily="18" charset="0"/>
              <a:cs typeface="Times New Roman" pitchFamily="18" charset="0"/>
            </a:endParaRPr>
          </a:p>
          <a:p>
            <a:pPr fontAlgn="base">
              <a:spcBef>
                <a:spcPct val="0"/>
              </a:spcBef>
              <a:spcAft>
                <a:spcPct val="0"/>
              </a:spcAft>
              <a:defRPr/>
            </a:pPr>
            <a:endParaRPr lang="en-US" sz="3200" dirty="0">
              <a:solidFill>
                <a:srgbClr val="002060"/>
              </a:solidFill>
              <a:latin typeface="Times New Roman" pitchFamily="18" charset="0"/>
            </a:endParaRPr>
          </a:p>
          <a:p>
            <a:pPr fontAlgn="base">
              <a:spcBef>
                <a:spcPct val="0"/>
              </a:spcBef>
              <a:spcAft>
                <a:spcPct val="0"/>
              </a:spcAft>
              <a:defRPr/>
            </a:pPr>
            <a:endParaRPr lang="en-US" sz="3200" dirty="0">
              <a:solidFill>
                <a:prstClr val="black"/>
              </a:solidFill>
              <a:latin typeface="Times New Roman" pitchFamily="18" charset="0"/>
            </a:endParaRPr>
          </a:p>
        </p:txBody>
      </p:sp>
    </p:spTree>
    <p:extLst>
      <p:ext uri="{BB962C8B-B14F-4D97-AF65-F5344CB8AC3E}">
        <p14:creationId xmlns:p14="http://schemas.microsoft.com/office/powerpoint/2010/main" val="22293342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76200"/>
            <a:ext cx="8001000" cy="6477000"/>
          </a:xfrm>
        </p:spPr>
        <p:txBody>
          <a:bodyPr/>
          <a:lstStyle/>
          <a:p>
            <a:pPr marL="0" indent="0" algn="ctr" rtl="0">
              <a:spcAft>
                <a:spcPts val="800"/>
              </a:spcAft>
              <a:buNone/>
            </a:pPr>
            <a:r>
              <a:rPr lang="en-US" sz="4400" b="1" dirty="0" err="1" smtClean="0">
                <a:solidFill>
                  <a:srgbClr val="FF0000"/>
                </a:solidFill>
                <a:latin typeface="Times New Roman"/>
                <a:ea typeface="Times New Roman"/>
              </a:rPr>
              <a:t>leptospirae</a:t>
            </a:r>
            <a:endParaRPr lang="en-US" sz="4400" dirty="0" smtClean="0">
              <a:solidFill>
                <a:srgbClr val="FF0000"/>
              </a:solidFill>
              <a:latin typeface="Times New Roman"/>
              <a:ea typeface="Times New Roman"/>
            </a:endParaRPr>
          </a:p>
          <a:p>
            <a:pPr indent="0" algn="l" rtl="0">
              <a:lnSpc>
                <a:spcPct val="150000"/>
              </a:lnSpc>
              <a:spcAft>
                <a:spcPts val="800"/>
              </a:spcAft>
              <a:buNone/>
            </a:pPr>
            <a:r>
              <a:rPr lang="en-US" sz="2400" i="1" dirty="0" err="1" smtClean="0">
                <a:latin typeface="Times New Roman"/>
                <a:ea typeface="Times New Roman"/>
              </a:rPr>
              <a:t>Leptospira</a:t>
            </a:r>
            <a:r>
              <a:rPr lang="en-US" sz="2400" i="1" dirty="0" smtClean="0">
                <a:latin typeface="Times New Roman"/>
                <a:ea typeface="Times New Roman"/>
              </a:rPr>
              <a:t> </a:t>
            </a:r>
            <a:r>
              <a:rPr lang="en-US" sz="2400" i="1" dirty="0" err="1">
                <a:latin typeface="Times New Roman"/>
                <a:ea typeface="Times New Roman"/>
              </a:rPr>
              <a:t>interrogans</a:t>
            </a:r>
            <a:r>
              <a:rPr lang="en-US" sz="2400" dirty="0">
                <a:latin typeface="Times New Roman"/>
                <a:ea typeface="Times New Roman"/>
              </a:rPr>
              <a:t> causes leptospirosis in animals e.g. rats, dogs and field mice. Man is infected by coming in contact with water contaminated with their excreta. </a:t>
            </a:r>
            <a:r>
              <a:rPr lang="en-US" sz="2400" i="1" dirty="0" err="1">
                <a:latin typeface="Times New Roman"/>
                <a:ea typeface="Times New Roman"/>
              </a:rPr>
              <a:t>Leptospira</a:t>
            </a:r>
            <a:r>
              <a:rPr lang="en-US" sz="2400" i="1" dirty="0">
                <a:latin typeface="Times New Roman"/>
                <a:ea typeface="Times New Roman"/>
              </a:rPr>
              <a:t> </a:t>
            </a:r>
            <a:r>
              <a:rPr lang="en-US" sz="2400" dirty="0" smtClean="0">
                <a:latin typeface="Times New Roman"/>
                <a:ea typeface="Times New Roman"/>
              </a:rPr>
              <a:t>causes </a:t>
            </a:r>
            <a:r>
              <a:rPr lang="en-US" sz="2400" dirty="0">
                <a:solidFill>
                  <a:srgbClr val="0070C0"/>
                </a:solidFill>
                <a:latin typeface="Times New Roman"/>
                <a:ea typeface="Times New Roman"/>
              </a:rPr>
              <a:t>Weil's</a:t>
            </a:r>
            <a:r>
              <a:rPr lang="en-US" sz="2400" dirty="0">
                <a:latin typeface="Times New Roman"/>
                <a:ea typeface="Times New Roman"/>
              </a:rPr>
              <a:t> disease in man.</a:t>
            </a:r>
          </a:p>
          <a:p>
            <a:pPr marL="0" indent="0" algn="l" rtl="0">
              <a:lnSpc>
                <a:spcPct val="150000"/>
              </a:lnSpc>
              <a:spcAft>
                <a:spcPts val="800"/>
              </a:spcAft>
              <a:buNone/>
            </a:pPr>
            <a:r>
              <a:rPr lang="en-US" sz="2400" b="1" dirty="0" smtClean="0">
                <a:solidFill>
                  <a:srgbClr val="0070C0"/>
                </a:solidFill>
                <a:latin typeface="Times New Roman"/>
                <a:ea typeface="Times New Roman"/>
              </a:rPr>
              <a:t>Morphology:</a:t>
            </a:r>
            <a:r>
              <a:rPr lang="en-US" sz="2400" dirty="0">
                <a:solidFill>
                  <a:srgbClr val="0070C0"/>
                </a:solidFill>
                <a:latin typeface="Times New Roman"/>
                <a:ea typeface="Times New Roman"/>
              </a:rPr>
              <a:t> </a:t>
            </a:r>
            <a:r>
              <a:rPr lang="en-US" sz="2400" dirty="0" smtClean="0">
                <a:latin typeface="Times New Roman"/>
                <a:ea typeface="Times New Roman"/>
              </a:rPr>
              <a:t>Long </a:t>
            </a:r>
            <a:r>
              <a:rPr lang="en-US" sz="2400" dirty="0">
                <a:latin typeface="Times New Roman"/>
                <a:ea typeface="Times New Roman"/>
              </a:rPr>
              <a:t>thin finely coiled, one or both ends of the organism are hooked. It can be seen in fresh unstained preparation by </a:t>
            </a:r>
            <a:r>
              <a:rPr lang="en-US" sz="2400" dirty="0">
                <a:solidFill>
                  <a:srgbClr val="FF0000"/>
                </a:solidFill>
                <a:latin typeface="Times New Roman"/>
                <a:ea typeface="Times New Roman"/>
              </a:rPr>
              <a:t>dark-ground microscopy</a:t>
            </a:r>
            <a:r>
              <a:rPr lang="en-US" sz="2400" dirty="0">
                <a:latin typeface="Times New Roman"/>
                <a:ea typeface="Times New Roman"/>
              </a:rPr>
              <a:t>. </a:t>
            </a:r>
            <a:endParaRPr lang="en-US" sz="2400" dirty="0" smtClean="0">
              <a:latin typeface="Times New Roman"/>
              <a:ea typeface="Times New Roman"/>
            </a:endParaRPr>
          </a:p>
          <a:p>
            <a:pPr marL="0" indent="0" algn="l" rtl="0">
              <a:lnSpc>
                <a:spcPct val="150000"/>
              </a:lnSpc>
              <a:spcAft>
                <a:spcPts val="800"/>
              </a:spcAft>
              <a:buNone/>
            </a:pPr>
            <a:r>
              <a:rPr lang="en-US" sz="2400" dirty="0" smtClean="0">
                <a:latin typeface="Times New Roman"/>
                <a:ea typeface="Times New Roman"/>
              </a:rPr>
              <a:t>can </a:t>
            </a:r>
            <a:r>
              <a:rPr lang="en-US" sz="2400" dirty="0">
                <a:latin typeface="Times New Roman"/>
                <a:ea typeface="Times New Roman"/>
              </a:rPr>
              <a:t>be stained with </a:t>
            </a:r>
            <a:r>
              <a:rPr lang="en-US" sz="2400" dirty="0">
                <a:solidFill>
                  <a:srgbClr val="FF0000"/>
                </a:solidFill>
                <a:latin typeface="Times New Roman"/>
                <a:ea typeface="Times New Roman"/>
              </a:rPr>
              <a:t>silver stains</a:t>
            </a:r>
            <a:r>
              <a:rPr lang="en-US" sz="2400" dirty="0">
                <a:latin typeface="Times New Roman"/>
                <a:ea typeface="Times New Roman"/>
              </a:rPr>
              <a:t>. </a:t>
            </a:r>
            <a:endParaRPr lang="en-US" sz="2400" dirty="0" smtClean="0">
              <a:latin typeface="Times New Roman"/>
              <a:ea typeface="Times New Roman"/>
            </a:endParaRPr>
          </a:p>
          <a:p>
            <a:pPr marL="0" indent="0" algn="l" rtl="0">
              <a:lnSpc>
                <a:spcPct val="150000"/>
              </a:lnSpc>
              <a:spcAft>
                <a:spcPts val="800"/>
              </a:spcAft>
              <a:buNone/>
            </a:pPr>
            <a:r>
              <a:rPr lang="en-US" sz="2400" dirty="0" smtClean="0">
                <a:latin typeface="Times New Roman"/>
                <a:ea typeface="Times New Roman"/>
              </a:rPr>
              <a:t>Members </a:t>
            </a:r>
            <a:r>
              <a:rPr lang="en-US" sz="2400" dirty="0">
                <a:latin typeface="Times New Roman"/>
                <a:ea typeface="Times New Roman"/>
              </a:rPr>
              <a:t>of the genus are </a:t>
            </a:r>
            <a:r>
              <a:rPr lang="en-US" sz="2400" dirty="0">
                <a:solidFill>
                  <a:srgbClr val="FF0000"/>
                </a:solidFill>
                <a:latin typeface="Times New Roman"/>
                <a:ea typeface="Times New Roman"/>
              </a:rPr>
              <a:t>motile with two </a:t>
            </a:r>
            <a:r>
              <a:rPr lang="en-US" sz="2400" dirty="0" err="1">
                <a:solidFill>
                  <a:srgbClr val="FF0000"/>
                </a:solidFill>
                <a:latin typeface="Times New Roman"/>
                <a:ea typeface="Times New Roman"/>
              </a:rPr>
              <a:t>subterminal</a:t>
            </a:r>
            <a:r>
              <a:rPr lang="en-US" sz="2400" dirty="0">
                <a:solidFill>
                  <a:srgbClr val="FF0000"/>
                </a:solidFill>
                <a:latin typeface="Times New Roman"/>
                <a:ea typeface="Times New Roman"/>
              </a:rPr>
              <a:t> </a:t>
            </a:r>
            <a:r>
              <a:rPr lang="en-US" sz="2400" dirty="0" err="1">
                <a:solidFill>
                  <a:srgbClr val="FF0000"/>
                </a:solidFill>
                <a:latin typeface="Times New Roman"/>
                <a:ea typeface="Times New Roman"/>
              </a:rPr>
              <a:t>periplasmic</a:t>
            </a:r>
            <a:r>
              <a:rPr lang="en-US" sz="2400" dirty="0">
                <a:solidFill>
                  <a:srgbClr val="FF0000"/>
                </a:solidFill>
                <a:latin typeface="Times New Roman"/>
                <a:ea typeface="Times New Roman"/>
              </a:rPr>
              <a:t> </a:t>
            </a:r>
            <a:r>
              <a:rPr lang="en-US" sz="2400" dirty="0" err="1">
                <a:solidFill>
                  <a:srgbClr val="FF0000"/>
                </a:solidFill>
                <a:latin typeface="Times New Roman"/>
                <a:ea typeface="Times New Roman"/>
              </a:rPr>
              <a:t>flagellae</a:t>
            </a:r>
            <a:r>
              <a:rPr lang="en-US" sz="2400" dirty="0" smtClean="0">
                <a:solidFill>
                  <a:srgbClr val="FF0000"/>
                </a:solidFill>
                <a:latin typeface="Times New Roman"/>
                <a:ea typeface="Times New Roman"/>
              </a:rPr>
              <a:t>.</a:t>
            </a:r>
            <a:endParaRPr lang="en-US" sz="2400" dirty="0">
              <a:solidFill>
                <a:srgbClr val="FF0000"/>
              </a:solidFill>
              <a:latin typeface="Times New Roman"/>
              <a:ea typeface="Times New Roman"/>
            </a:endParaRPr>
          </a:p>
        </p:txBody>
      </p:sp>
    </p:spTree>
    <p:extLst>
      <p:ext uri="{BB962C8B-B14F-4D97-AF65-F5344CB8AC3E}">
        <p14:creationId xmlns:p14="http://schemas.microsoft.com/office/powerpoint/2010/main" val="1692339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499"/>
            <a:ext cx="8890002" cy="666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4922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lvl="0" indent="0">
              <a:spcAft>
                <a:spcPts val="1200"/>
              </a:spcAft>
              <a:buClr>
                <a:srgbClr val="B13F9A"/>
              </a:buClr>
              <a:buNone/>
            </a:pPr>
            <a:r>
              <a:rPr lang="en-US" sz="3600" b="1" dirty="0">
                <a:solidFill>
                  <a:srgbClr val="FF0000"/>
                </a:solidFill>
                <a:latin typeface="Times New Roman"/>
                <a:ea typeface="Times New Roman"/>
              </a:rPr>
              <a:t>Cultural</a:t>
            </a:r>
            <a:r>
              <a:rPr lang="en-US" sz="3600" dirty="0">
                <a:solidFill>
                  <a:srgbClr val="FF0000"/>
                </a:solidFill>
                <a:latin typeface="Times New Roman"/>
                <a:ea typeface="Times New Roman"/>
              </a:rPr>
              <a:t> </a:t>
            </a:r>
            <a:r>
              <a:rPr lang="en-US" sz="3600" b="1" dirty="0">
                <a:solidFill>
                  <a:srgbClr val="FF0000"/>
                </a:solidFill>
                <a:latin typeface="Times New Roman"/>
                <a:ea typeface="Times New Roman"/>
              </a:rPr>
              <a:t>Characters:</a:t>
            </a:r>
            <a:endParaRPr lang="en-US" sz="3600" dirty="0">
              <a:solidFill>
                <a:srgbClr val="FF0000"/>
              </a:solidFill>
              <a:latin typeface="Times New Roman"/>
              <a:ea typeface="Times New Roman"/>
            </a:endParaRPr>
          </a:p>
          <a:p>
            <a:pPr marL="0" lvl="0" indent="0">
              <a:spcAft>
                <a:spcPts val="1200"/>
              </a:spcAft>
              <a:buClr>
                <a:srgbClr val="B13F9A"/>
              </a:buClr>
              <a:buNone/>
            </a:pPr>
            <a:r>
              <a:rPr lang="en-US" sz="3600" dirty="0">
                <a:solidFill>
                  <a:prstClr val="black"/>
                </a:solidFill>
                <a:latin typeface="Times New Roman"/>
                <a:ea typeface="Times New Roman"/>
              </a:rPr>
              <a:t>They grow </a:t>
            </a:r>
            <a:r>
              <a:rPr lang="en-US" sz="3600" dirty="0" err="1">
                <a:solidFill>
                  <a:prstClr val="black"/>
                </a:solidFill>
                <a:latin typeface="Times New Roman"/>
                <a:ea typeface="Times New Roman"/>
              </a:rPr>
              <a:t>aerobicaly</a:t>
            </a:r>
            <a:r>
              <a:rPr lang="en-US" sz="3600" dirty="0">
                <a:solidFill>
                  <a:prstClr val="black"/>
                </a:solidFill>
                <a:latin typeface="Times New Roman"/>
                <a:ea typeface="Times New Roman"/>
              </a:rPr>
              <a:t> on serum containing semisolid media e.g. Stuart's or Fletcher's media. Optimum temperature is 30°C.</a:t>
            </a:r>
          </a:p>
          <a:p>
            <a:endParaRPr lang="ar-EG" sz="3600" dirty="0"/>
          </a:p>
        </p:txBody>
      </p:sp>
    </p:spTree>
    <p:extLst>
      <p:ext uri="{BB962C8B-B14F-4D97-AF65-F5344CB8AC3E}">
        <p14:creationId xmlns:p14="http://schemas.microsoft.com/office/powerpoint/2010/main" val="3426931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228600"/>
            <a:ext cx="7696200" cy="6477000"/>
          </a:xfrm>
        </p:spPr>
        <p:txBody>
          <a:bodyPr/>
          <a:lstStyle/>
          <a:p>
            <a:pPr marL="0" indent="0" rtl="0">
              <a:buNone/>
            </a:pPr>
            <a:r>
              <a:rPr lang="en-US" b="1" dirty="0">
                <a:solidFill>
                  <a:srgbClr val="FF0000"/>
                </a:solidFill>
              </a:rPr>
              <a:t>WEIL'S DISEASE (Infectious Jaundice)</a:t>
            </a:r>
            <a:endParaRPr lang="en-US" dirty="0">
              <a:solidFill>
                <a:srgbClr val="FF0000"/>
              </a:solidFill>
            </a:endParaRPr>
          </a:p>
          <a:p>
            <a:pPr marL="0" indent="0" rtl="0">
              <a:buNone/>
            </a:pPr>
            <a:endParaRPr lang="en-US" sz="2000" b="1" dirty="0" smtClean="0"/>
          </a:p>
          <a:p>
            <a:pPr marL="0" indent="0" rtl="0">
              <a:buNone/>
            </a:pPr>
            <a:r>
              <a:rPr lang="en-US" sz="2400" b="1" dirty="0" smtClean="0">
                <a:solidFill>
                  <a:srgbClr val="0070C0"/>
                </a:solidFill>
                <a:latin typeface="Times New Roman" pitchFamily="18" charset="0"/>
                <a:cs typeface="Times New Roman" pitchFamily="18" charset="0"/>
              </a:rPr>
              <a:t>Mode </a:t>
            </a:r>
            <a:r>
              <a:rPr lang="en-US" sz="2400" b="1" dirty="0">
                <a:solidFill>
                  <a:srgbClr val="0070C0"/>
                </a:solidFill>
                <a:latin typeface="Times New Roman" pitchFamily="18" charset="0"/>
                <a:cs typeface="Times New Roman" pitchFamily="18" charset="0"/>
              </a:rPr>
              <a:t>of transmission:</a:t>
            </a:r>
            <a:endParaRPr lang="en-US" sz="2400" dirty="0">
              <a:solidFill>
                <a:srgbClr val="0070C0"/>
              </a:solidFill>
              <a:latin typeface="Times New Roman" pitchFamily="18" charset="0"/>
              <a:cs typeface="Times New Roman" pitchFamily="18" charset="0"/>
            </a:endParaRPr>
          </a:p>
          <a:p>
            <a:pPr lvl="0" rtl="0"/>
            <a:r>
              <a:rPr lang="en-US" sz="2400" dirty="0">
                <a:latin typeface="Times New Roman" pitchFamily="18" charset="0"/>
                <a:cs typeface="Times New Roman" pitchFamily="18" charset="0"/>
              </a:rPr>
              <a:t>Man is infected by coming in contact with water or other materials contaminated with the excreta of animal hosts</a:t>
            </a:r>
            <a:r>
              <a:rPr lang="en-US" sz="2000" dirty="0"/>
              <a:t>.</a:t>
            </a:r>
          </a:p>
          <a:p>
            <a:pPr marL="0" lvl="0" indent="0" rtl="0">
              <a:buNone/>
            </a:pPr>
            <a:endParaRPr lang="en-US" sz="2000" dirty="0"/>
          </a:p>
          <a:p>
            <a:pPr marL="0" indent="0" rtl="0">
              <a:buNone/>
            </a:pPr>
            <a:r>
              <a:rPr lang="en-US" sz="2800" b="1" dirty="0">
                <a:solidFill>
                  <a:srgbClr val="0070C0"/>
                </a:solidFill>
                <a:latin typeface="Times New Roman" pitchFamily="18" charset="0"/>
                <a:cs typeface="Times New Roman" pitchFamily="18" charset="0"/>
              </a:rPr>
              <a:t>Clinical manifestations</a:t>
            </a:r>
            <a:r>
              <a:rPr lang="en-US" sz="2800" b="1" dirty="0" smtClean="0">
                <a:solidFill>
                  <a:srgbClr val="0070C0"/>
                </a:solidFill>
                <a:latin typeface="Times New Roman" pitchFamily="18" charset="0"/>
                <a:cs typeface="Times New Roman" pitchFamily="18" charset="0"/>
              </a:rPr>
              <a:t>:</a:t>
            </a:r>
          </a:p>
          <a:p>
            <a:pPr marL="342900" lvl="0" indent="-342900">
              <a:spcAft>
                <a:spcPts val="800"/>
              </a:spcAft>
              <a:buClr>
                <a:srgbClr val="B13F9A"/>
              </a:buClr>
              <a:buFont typeface="Symbol"/>
              <a:buChar char=""/>
              <a:tabLst>
                <a:tab pos="457200" algn="l"/>
              </a:tabLst>
            </a:pPr>
            <a:r>
              <a:rPr lang="en-US" sz="2800" dirty="0">
                <a:solidFill>
                  <a:prstClr val="black"/>
                </a:solidFill>
                <a:latin typeface="Times New Roman"/>
                <a:ea typeface="Times New Roman"/>
              </a:rPr>
              <a:t>After an incubation period of 1-2 weeks, there is fever for few days followed by jaundice, </a:t>
            </a:r>
            <a:r>
              <a:rPr lang="en-US" sz="2800" dirty="0" err="1">
                <a:solidFill>
                  <a:prstClr val="black"/>
                </a:solidFill>
                <a:latin typeface="Times New Roman"/>
                <a:ea typeface="Times New Roman"/>
              </a:rPr>
              <a:t>haemorrhages</a:t>
            </a:r>
            <a:r>
              <a:rPr lang="en-US" sz="2800" dirty="0">
                <a:solidFill>
                  <a:prstClr val="black"/>
                </a:solidFill>
                <a:latin typeface="Times New Roman"/>
                <a:ea typeface="Times New Roman"/>
              </a:rPr>
              <a:t> and renal failure.</a:t>
            </a:r>
            <a:endParaRPr lang="en-US" sz="2400" dirty="0">
              <a:solidFill>
                <a:prstClr val="black"/>
              </a:solidFill>
              <a:latin typeface="Times New Roman"/>
              <a:ea typeface="Times New Roman"/>
            </a:endParaRPr>
          </a:p>
          <a:p>
            <a:pPr marL="342900" lvl="0" indent="-342900">
              <a:spcAft>
                <a:spcPts val="800"/>
              </a:spcAft>
              <a:buClr>
                <a:srgbClr val="B13F9A"/>
              </a:buClr>
              <a:buFont typeface="Symbol"/>
              <a:buChar char=""/>
              <a:tabLst>
                <a:tab pos="457200" algn="l"/>
              </a:tabLst>
            </a:pPr>
            <a:r>
              <a:rPr lang="en-US" sz="2800" dirty="0">
                <a:solidFill>
                  <a:prstClr val="black"/>
                </a:solidFill>
                <a:latin typeface="Times New Roman"/>
                <a:ea typeface="Times New Roman"/>
              </a:rPr>
              <a:t>Severe cases may be complicated by meningitis.</a:t>
            </a:r>
            <a:endParaRPr lang="en-US" sz="2400" dirty="0">
              <a:solidFill>
                <a:prstClr val="black"/>
              </a:solidFill>
              <a:latin typeface="Times New Roman"/>
              <a:ea typeface="Times New Roman"/>
            </a:endParaRPr>
          </a:p>
          <a:p>
            <a:pPr marL="342900" lvl="0" indent="-342900">
              <a:spcAft>
                <a:spcPts val="800"/>
              </a:spcAft>
              <a:buClr>
                <a:srgbClr val="B13F9A"/>
              </a:buClr>
              <a:buFont typeface="Symbol"/>
              <a:buChar char=""/>
              <a:tabLst>
                <a:tab pos="457200" algn="l"/>
              </a:tabLst>
            </a:pPr>
            <a:r>
              <a:rPr lang="en-US" sz="2800" dirty="0">
                <a:solidFill>
                  <a:prstClr val="black"/>
                </a:solidFill>
                <a:latin typeface="Times New Roman"/>
                <a:ea typeface="Times New Roman"/>
              </a:rPr>
              <a:t>The organism is found in the blood during the fever and is excreted in urine from the second week onwards.</a:t>
            </a:r>
            <a:endParaRPr lang="en-US" sz="2000" dirty="0">
              <a:solidFill>
                <a:srgbClr val="0070C0"/>
              </a:solidFill>
            </a:endParaRPr>
          </a:p>
          <a:p>
            <a:pPr algn="l" rtl="0"/>
            <a:endParaRPr lang="ar-EG" sz="2000" dirty="0"/>
          </a:p>
        </p:txBody>
      </p:sp>
    </p:spTree>
    <p:extLst>
      <p:ext uri="{BB962C8B-B14F-4D97-AF65-F5344CB8AC3E}">
        <p14:creationId xmlns:p14="http://schemas.microsoft.com/office/powerpoint/2010/main" val="2971462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457200" y="152400"/>
            <a:ext cx="7239000" cy="4846638"/>
          </a:xfrm>
        </p:spPr>
        <p:txBody>
          <a:bodyPr/>
          <a:lstStyle/>
          <a:p>
            <a:pPr marL="0" indent="0">
              <a:spcAft>
                <a:spcPts val="0"/>
              </a:spcAft>
              <a:buNone/>
            </a:pPr>
            <a:r>
              <a:rPr lang="en-US" sz="2400" b="1" dirty="0">
                <a:solidFill>
                  <a:srgbClr val="FF0000"/>
                </a:solidFill>
                <a:latin typeface="Times New Roman"/>
                <a:ea typeface="Times New Roman"/>
              </a:rPr>
              <a:t>Diagnosis</a:t>
            </a:r>
            <a:r>
              <a:rPr lang="en-US" sz="1800" b="1" dirty="0">
                <a:solidFill>
                  <a:srgbClr val="FF0000"/>
                </a:solidFill>
                <a:latin typeface="Times New Roman"/>
                <a:ea typeface="Times New Roman"/>
              </a:rPr>
              <a:t>:</a:t>
            </a:r>
            <a:endParaRPr lang="en-US" sz="1800" dirty="0">
              <a:solidFill>
                <a:srgbClr val="FF0000"/>
              </a:solidFill>
              <a:latin typeface="Times New Roman"/>
              <a:ea typeface="Times New Roman"/>
            </a:endParaRPr>
          </a:p>
          <a:p>
            <a:pPr marL="0" indent="0">
              <a:spcAft>
                <a:spcPts val="0"/>
              </a:spcAft>
              <a:buNone/>
            </a:pPr>
            <a:r>
              <a:rPr lang="en-US" sz="1800" b="1" dirty="0">
                <a:latin typeface="Times New Roman"/>
                <a:ea typeface="Times New Roman"/>
              </a:rPr>
              <a:t>I- Detection of the Organism in:</a:t>
            </a:r>
            <a:endParaRPr lang="en-US" sz="1800" dirty="0">
              <a:latin typeface="Times New Roman"/>
              <a:ea typeface="Times New Roman"/>
            </a:endParaRPr>
          </a:p>
          <a:p>
            <a:pPr marL="457200" indent="0">
              <a:spcAft>
                <a:spcPts val="0"/>
              </a:spcAft>
              <a:buNone/>
            </a:pPr>
            <a:r>
              <a:rPr lang="en-US" sz="1800" b="1" dirty="0">
                <a:latin typeface="Times New Roman"/>
                <a:ea typeface="Times New Roman"/>
              </a:rPr>
              <a:t>a-</a:t>
            </a:r>
            <a:r>
              <a:rPr lang="en-US" sz="1800" dirty="0">
                <a:latin typeface="Times New Roman"/>
                <a:ea typeface="Times New Roman"/>
              </a:rPr>
              <a:t>	Blood or CSF during the first week of fever. </a:t>
            </a:r>
          </a:p>
          <a:p>
            <a:pPr marL="457200" indent="0">
              <a:spcAft>
                <a:spcPts val="0"/>
              </a:spcAft>
              <a:buNone/>
            </a:pPr>
            <a:r>
              <a:rPr lang="en-US" sz="1800" b="1" dirty="0">
                <a:latin typeface="Times New Roman"/>
                <a:ea typeface="Times New Roman"/>
              </a:rPr>
              <a:t>b-</a:t>
            </a:r>
            <a:r>
              <a:rPr lang="en-US" sz="1800" dirty="0">
                <a:latin typeface="Times New Roman"/>
                <a:ea typeface="Times New Roman"/>
              </a:rPr>
              <a:t>	Urine from the 2nd week of fever.</a:t>
            </a:r>
          </a:p>
          <a:p>
            <a:pPr marL="182880" indent="0">
              <a:spcAft>
                <a:spcPts val="600"/>
              </a:spcAft>
              <a:buNone/>
            </a:pPr>
            <a:r>
              <a:rPr lang="en-US" sz="1800" b="1" dirty="0">
                <a:latin typeface="Times New Roman"/>
                <a:ea typeface="Times New Roman"/>
              </a:rPr>
              <a:t>1-	</a:t>
            </a:r>
            <a:r>
              <a:rPr lang="en-US" sz="1800" dirty="0">
                <a:solidFill>
                  <a:srgbClr val="00B0F0"/>
                </a:solidFill>
                <a:latin typeface="Times New Roman"/>
                <a:ea typeface="Times New Roman"/>
              </a:rPr>
              <a:t>Microscopic examination</a:t>
            </a:r>
            <a:r>
              <a:rPr lang="en-US" sz="1800" dirty="0">
                <a:latin typeface="Times New Roman"/>
                <a:ea typeface="Times New Roman"/>
              </a:rPr>
              <a:t> of films from blood or fresh urine deposit, with the dark-ground microscope, or after staining with silver stains or direct fluorescent antibody assay.</a:t>
            </a:r>
          </a:p>
          <a:p>
            <a:pPr marL="182880" indent="0">
              <a:spcAft>
                <a:spcPts val="600"/>
              </a:spcAft>
              <a:buNone/>
            </a:pPr>
            <a:r>
              <a:rPr lang="en-US" sz="1800" b="1" dirty="0">
                <a:latin typeface="Times New Roman"/>
                <a:ea typeface="Times New Roman"/>
              </a:rPr>
              <a:t>2-</a:t>
            </a:r>
            <a:r>
              <a:rPr lang="en-US" sz="1800" dirty="0">
                <a:latin typeface="Times New Roman"/>
                <a:ea typeface="Times New Roman"/>
              </a:rPr>
              <a:t>	</a:t>
            </a:r>
            <a:r>
              <a:rPr lang="en-US" sz="1800" dirty="0">
                <a:solidFill>
                  <a:srgbClr val="00B0F0"/>
                </a:solidFill>
                <a:latin typeface="Times New Roman"/>
                <a:ea typeface="Times New Roman"/>
              </a:rPr>
              <a:t>PCR</a:t>
            </a:r>
            <a:r>
              <a:rPr lang="en-US" sz="1800" dirty="0">
                <a:latin typeface="Times New Roman"/>
                <a:ea typeface="Times New Roman"/>
              </a:rPr>
              <a:t> based methods for rapid detection of </a:t>
            </a:r>
            <a:r>
              <a:rPr lang="en-US" sz="1800" dirty="0" err="1">
                <a:latin typeface="Times New Roman"/>
                <a:ea typeface="Times New Roman"/>
              </a:rPr>
              <a:t>leptospira</a:t>
            </a:r>
            <a:r>
              <a:rPr lang="en-US" sz="1800" dirty="0">
                <a:latin typeface="Times New Roman"/>
                <a:ea typeface="Times New Roman"/>
              </a:rPr>
              <a:t> DNA in specimens.</a:t>
            </a:r>
          </a:p>
          <a:p>
            <a:pPr marL="182880" indent="0">
              <a:spcAft>
                <a:spcPts val="800"/>
              </a:spcAft>
              <a:buNone/>
            </a:pPr>
            <a:r>
              <a:rPr lang="en-US" sz="1800" b="1" dirty="0">
                <a:latin typeface="Times New Roman"/>
                <a:ea typeface="Times New Roman"/>
              </a:rPr>
              <a:t>3-</a:t>
            </a:r>
            <a:r>
              <a:rPr lang="en-US" sz="1800" dirty="0">
                <a:latin typeface="Times New Roman"/>
                <a:ea typeface="Times New Roman"/>
              </a:rPr>
              <a:t>	</a:t>
            </a:r>
            <a:r>
              <a:rPr lang="en-US" sz="1800" dirty="0">
                <a:solidFill>
                  <a:srgbClr val="00B0F0"/>
                </a:solidFill>
                <a:latin typeface="Times New Roman"/>
                <a:ea typeface="Times New Roman"/>
              </a:rPr>
              <a:t>Culture </a:t>
            </a:r>
            <a:r>
              <a:rPr lang="en-US" sz="1800" dirty="0">
                <a:latin typeface="Times New Roman"/>
                <a:ea typeface="Times New Roman"/>
              </a:rPr>
              <a:t>on Fletcher's or Stuart's medium, incubated at 30°C. Growth appears after 1-2 weeks. Cultures are identified by agglutination or PCR.</a:t>
            </a:r>
          </a:p>
          <a:p>
            <a:pPr marL="0" indent="0">
              <a:spcAft>
                <a:spcPts val="0"/>
              </a:spcAft>
              <a:buNone/>
            </a:pPr>
            <a:r>
              <a:rPr lang="en-US" sz="1800" b="1" dirty="0">
                <a:latin typeface="Times New Roman"/>
                <a:ea typeface="Times New Roman"/>
              </a:rPr>
              <a:t>II-	</a:t>
            </a:r>
            <a:r>
              <a:rPr lang="en-US" sz="1800" b="1" dirty="0">
                <a:solidFill>
                  <a:srgbClr val="00B0F0"/>
                </a:solidFill>
                <a:latin typeface="Times New Roman"/>
                <a:ea typeface="Times New Roman"/>
              </a:rPr>
              <a:t>Serologic Diagnosis;</a:t>
            </a:r>
            <a:r>
              <a:rPr lang="en-US" sz="1800" dirty="0">
                <a:solidFill>
                  <a:srgbClr val="00B0F0"/>
                </a:solidFill>
                <a:latin typeface="Times New Roman"/>
                <a:ea typeface="Times New Roman"/>
              </a:rPr>
              <a:t> </a:t>
            </a:r>
            <a:r>
              <a:rPr lang="en-US" sz="1800" dirty="0">
                <a:latin typeface="Times New Roman"/>
                <a:ea typeface="Times New Roman"/>
              </a:rPr>
              <a:t>by detection of specific antibodies in patients' sera which start to appear during the second week of fever:</a:t>
            </a:r>
          </a:p>
          <a:p>
            <a:pPr marL="182880" indent="0">
              <a:spcAft>
                <a:spcPts val="0"/>
              </a:spcAft>
              <a:buNone/>
            </a:pPr>
            <a:r>
              <a:rPr lang="en-US" sz="1800" dirty="0">
                <a:latin typeface="Times New Roman"/>
                <a:ea typeface="Times New Roman"/>
              </a:rPr>
              <a:t>1-	</a:t>
            </a:r>
            <a:r>
              <a:rPr lang="en-US" sz="1800" dirty="0">
                <a:solidFill>
                  <a:srgbClr val="00B0F0"/>
                </a:solidFill>
                <a:latin typeface="Times New Roman"/>
                <a:ea typeface="Times New Roman"/>
              </a:rPr>
              <a:t>ELISA</a:t>
            </a:r>
            <a:r>
              <a:rPr lang="en-US" sz="1800" dirty="0">
                <a:latin typeface="Times New Roman"/>
                <a:ea typeface="Times New Roman"/>
              </a:rPr>
              <a:t> for detection of </a:t>
            </a:r>
            <a:r>
              <a:rPr lang="en-US" sz="1800" dirty="0" err="1">
                <a:latin typeface="Times New Roman"/>
                <a:ea typeface="Times New Roman"/>
              </a:rPr>
              <a:t>IgM</a:t>
            </a:r>
            <a:r>
              <a:rPr lang="en-US" sz="1800" dirty="0">
                <a:latin typeface="Times New Roman"/>
                <a:ea typeface="Times New Roman"/>
              </a:rPr>
              <a:t> or a rising </a:t>
            </a:r>
            <a:r>
              <a:rPr lang="en-US" sz="1800" dirty="0" err="1">
                <a:latin typeface="Times New Roman"/>
                <a:ea typeface="Times New Roman"/>
              </a:rPr>
              <a:t>titre</a:t>
            </a:r>
            <a:r>
              <a:rPr lang="en-US" sz="1800" dirty="0">
                <a:latin typeface="Times New Roman"/>
                <a:ea typeface="Times New Roman"/>
              </a:rPr>
              <a:t> of </a:t>
            </a:r>
            <a:r>
              <a:rPr lang="en-US" sz="1800" dirty="0" err="1">
                <a:latin typeface="Times New Roman"/>
                <a:ea typeface="Times New Roman"/>
              </a:rPr>
              <a:t>IgG</a:t>
            </a:r>
            <a:r>
              <a:rPr lang="en-US" sz="1800" dirty="0">
                <a:latin typeface="Times New Roman"/>
                <a:ea typeface="Times New Roman"/>
              </a:rPr>
              <a:t>.</a:t>
            </a:r>
          </a:p>
          <a:p>
            <a:pPr marL="182880" indent="0">
              <a:spcAft>
                <a:spcPts val="800"/>
              </a:spcAft>
              <a:buNone/>
            </a:pPr>
            <a:r>
              <a:rPr lang="en-US" sz="1800" dirty="0">
                <a:latin typeface="Times New Roman"/>
                <a:ea typeface="Times New Roman"/>
              </a:rPr>
              <a:t>2-	</a:t>
            </a:r>
            <a:r>
              <a:rPr lang="en-US" sz="1800" dirty="0">
                <a:solidFill>
                  <a:srgbClr val="00B0F0"/>
                </a:solidFill>
                <a:latin typeface="Times New Roman"/>
                <a:ea typeface="Times New Roman"/>
              </a:rPr>
              <a:t>Agglutination tests </a:t>
            </a:r>
            <a:r>
              <a:rPr lang="en-US" sz="1800" dirty="0">
                <a:latin typeface="Times New Roman"/>
                <a:ea typeface="Times New Roman"/>
              </a:rPr>
              <a:t>using a killed suspension of the organism is routinely used. The detection of a rising </a:t>
            </a:r>
            <a:r>
              <a:rPr lang="en-US" sz="1800" dirty="0" err="1">
                <a:latin typeface="Times New Roman"/>
                <a:ea typeface="Times New Roman"/>
              </a:rPr>
              <a:t>titre</a:t>
            </a:r>
            <a:r>
              <a:rPr lang="en-US" sz="1800" dirty="0">
                <a:latin typeface="Times New Roman"/>
                <a:ea typeface="Times New Roman"/>
              </a:rPr>
              <a:t> is the most convincing evidence.</a:t>
            </a:r>
          </a:p>
          <a:p>
            <a:endParaRPr lang="ar-EG" dirty="0"/>
          </a:p>
        </p:txBody>
      </p:sp>
    </p:spTree>
    <p:extLst>
      <p:ext uri="{BB962C8B-B14F-4D97-AF65-F5344CB8AC3E}">
        <p14:creationId xmlns:p14="http://schemas.microsoft.com/office/powerpoint/2010/main" val="17248974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ar-EG" sz="4800" b="1"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mn-ea"/>
                <a:cs typeface="Times New Roman" pitchFamily="18" charset="0"/>
              </a:rPr>
              <a:t>Haemophilus</a:t>
            </a:r>
            <a:r>
              <a:rPr lang="en-US" altLang="ar-EG" sz="4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mn-ea"/>
                <a:cs typeface="Times New Roman" pitchFamily="18" charset="0"/>
              </a:rPr>
              <a:t> </a:t>
            </a:r>
            <a:r>
              <a:rPr lang="en-US" altLang="ar-EG" sz="4800" b="1"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mn-ea"/>
                <a:cs typeface="Times New Roman" pitchFamily="18" charset="0"/>
              </a:rPr>
              <a:t>influenzae</a:t>
            </a:r>
            <a:endParaRPr lang="ar-EG" altLang="ar-EG" sz="48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mn-ea"/>
              <a:cs typeface="Times New Roman" pitchFamily="18" charset="0"/>
            </a:endParaRPr>
          </a:p>
        </p:txBody>
      </p:sp>
      <p:sp>
        <p:nvSpPr>
          <p:cNvPr id="3" name="Content Placeholder 2"/>
          <p:cNvSpPr>
            <a:spLocks noGrp="1"/>
          </p:cNvSpPr>
          <p:nvPr>
            <p:ph idx="1"/>
          </p:nvPr>
        </p:nvSpPr>
        <p:spPr>
          <a:xfrm>
            <a:off x="457200" y="1295400"/>
            <a:ext cx="8229600" cy="4830763"/>
          </a:xfrm>
        </p:spPr>
        <p:txBody>
          <a:bodyPr>
            <a:normAutofit/>
          </a:bodyPr>
          <a:lstStyle/>
          <a:p>
            <a:endParaRPr lang="en-US" dirty="0"/>
          </a:p>
          <a:p>
            <a:pPr>
              <a:buNone/>
            </a:pPr>
            <a:r>
              <a:rPr lang="en-US" b="1" u="sng" dirty="0">
                <a:solidFill>
                  <a:srgbClr val="C00000"/>
                </a:solidFill>
                <a:latin typeface="Times New Roman" pitchFamily="18" charset="0"/>
                <a:cs typeface="Times New Roman" pitchFamily="18" charset="0"/>
              </a:rPr>
              <a:t>Morphology:</a:t>
            </a:r>
            <a:endParaRPr lang="en-US" u="sng" dirty="0">
              <a:solidFill>
                <a:srgbClr val="C00000"/>
              </a:solidFill>
              <a:latin typeface="Times New Roman" pitchFamily="18" charset="0"/>
              <a:cs typeface="Times New Roman" pitchFamily="18" charset="0"/>
            </a:endParaRPr>
          </a:p>
          <a:p>
            <a:pPr algn="just"/>
            <a:r>
              <a:rPr lang="en-US" sz="2800" dirty="0">
                <a:latin typeface="Times New Roman" pitchFamily="18" charset="0"/>
                <a:cs typeface="Times New Roman" pitchFamily="18" charset="0"/>
              </a:rPr>
              <a:t>Small Gram negative </a:t>
            </a:r>
            <a:r>
              <a:rPr lang="en-US" sz="2800" dirty="0" err="1">
                <a:latin typeface="Times New Roman" pitchFamily="18" charset="0"/>
                <a:cs typeface="Times New Roman" pitchFamily="18" charset="0"/>
              </a:rPr>
              <a:t>cocco</a:t>
            </a:r>
            <a:r>
              <a:rPr lang="en-US" sz="2800" dirty="0">
                <a:latin typeface="Times New Roman" pitchFamily="18" charset="0"/>
                <a:cs typeface="Times New Roman" pitchFamily="18" charset="0"/>
              </a:rPr>
              <a:t>-bacilli.</a:t>
            </a:r>
          </a:p>
          <a:p>
            <a:pPr algn="just"/>
            <a:r>
              <a:rPr lang="en-US" sz="2800" dirty="0" smtClean="0">
                <a:latin typeface="Times New Roman" pitchFamily="18" charset="0"/>
                <a:cs typeface="Times New Roman" pitchFamily="18" charset="0"/>
              </a:rPr>
              <a:t>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influenzae</a:t>
            </a:r>
            <a:r>
              <a:rPr lang="en-US" sz="2800" dirty="0">
                <a:latin typeface="Times New Roman" pitchFamily="18" charset="0"/>
                <a:cs typeface="Times New Roman" pitchFamily="18" charset="0"/>
              </a:rPr>
              <a:t> type b (</a:t>
            </a:r>
            <a:r>
              <a:rPr lang="en-US" sz="2800" dirty="0" err="1">
                <a:latin typeface="Times New Roman" pitchFamily="18" charset="0"/>
                <a:cs typeface="Times New Roman" pitchFamily="18" charset="0"/>
              </a:rPr>
              <a:t>Hib</a:t>
            </a:r>
            <a:r>
              <a:rPr lang="en-US" sz="2800" dirty="0">
                <a:latin typeface="Times New Roman" pitchFamily="18" charset="0"/>
                <a:cs typeface="Times New Roman" pitchFamily="18" charset="0"/>
              </a:rPr>
              <a:t>) is the most pathogenic .</a:t>
            </a:r>
          </a:p>
          <a:p>
            <a:pPr algn="just"/>
            <a:r>
              <a:rPr lang="en-US" sz="2800" dirty="0">
                <a:latin typeface="Times New Roman" pitchFamily="18" charset="0"/>
                <a:cs typeface="Times New Roman" pitchFamily="18" charset="0"/>
              </a:rPr>
              <a:t>Capsule can be detected by India ink in wet mount and by swelling with specific antiserum.</a:t>
            </a:r>
          </a:p>
          <a:p>
            <a:endParaRPr lang="ar-EG" dirty="0"/>
          </a:p>
        </p:txBody>
      </p:sp>
    </p:spTree>
    <p:extLst>
      <p:ext uri="{BB962C8B-B14F-4D97-AF65-F5344CB8AC3E}">
        <p14:creationId xmlns:p14="http://schemas.microsoft.com/office/powerpoint/2010/main" val="32646703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just">
              <a:buNone/>
            </a:pPr>
            <a:r>
              <a:rPr lang="en-US" sz="3000" b="1" u="sng" dirty="0">
                <a:solidFill>
                  <a:srgbClr val="C00000"/>
                </a:solidFill>
                <a:latin typeface="Times New Roman" pitchFamily="18" charset="0"/>
                <a:cs typeface="Times New Roman" pitchFamily="18" charset="0"/>
              </a:rPr>
              <a:t>Cultural characteristics: </a:t>
            </a:r>
          </a:p>
          <a:p>
            <a:pPr algn="just">
              <a:buNone/>
            </a:pPr>
            <a:r>
              <a:rPr lang="en-US" sz="3000" dirty="0">
                <a:latin typeface="Times New Roman" pitchFamily="18" charset="0"/>
                <a:cs typeface="Times New Roman" pitchFamily="18" charset="0"/>
              </a:rPr>
              <a:t>* Facultative anaerobes can be grown on chocolate agar which provide </a:t>
            </a:r>
            <a:r>
              <a:rPr lang="en-US" sz="3000" dirty="0" err="1">
                <a:latin typeface="Times New Roman" pitchFamily="18" charset="0"/>
                <a:cs typeface="Times New Roman" pitchFamily="18" charset="0"/>
              </a:rPr>
              <a:t>haemin</a:t>
            </a:r>
            <a:r>
              <a:rPr lang="en-US" sz="3000" dirty="0">
                <a:latin typeface="Times New Roman" pitchFamily="18" charset="0"/>
                <a:cs typeface="Times New Roman" pitchFamily="18" charset="0"/>
              </a:rPr>
              <a:t> (factor X) and </a:t>
            </a:r>
            <a:r>
              <a:rPr lang="en-US" sz="3000" dirty="0" err="1">
                <a:latin typeface="Times New Roman" pitchFamily="18" charset="0"/>
                <a:cs typeface="Times New Roman" pitchFamily="18" charset="0"/>
              </a:rPr>
              <a:t>nicotinamide</a:t>
            </a:r>
            <a:r>
              <a:rPr lang="en-US" sz="3000" dirty="0">
                <a:latin typeface="Times New Roman" pitchFamily="18" charset="0"/>
                <a:cs typeface="Times New Roman" pitchFamily="18" charset="0"/>
              </a:rPr>
              <a:t> adenine dinucleotide (NAD</a:t>
            </a:r>
            <a:r>
              <a:rPr lang="en-US" sz="3000" baseline="30000" dirty="0">
                <a:latin typeface="Times New Roman" pitchFamily="18" charset="0"/>
                <a:cs typeface="Times New Roman" pitchFamily="18" charset="0"/>
              </a:rPr>
              <a:t>+</a:t>
            </a:r>
            <a:r>
              <a:rPr lang="en-US" sz="3000" dirty="0">
                <a:latin typeface="Times New Roman" pitchFamily="18" charset="0"/>
                <a:cs typeface="Times New Roman" pitchFamily="18" charset="0"/>
              </a:rPr>
              <a:t>/factor V) for growth.</a:t>
            </a:r>
          </a:p>
          <a:p>
            <a:pPr lvl="0" algn="just"/>
            <a:r>
              <a:rPr lang="en-US" sz="3000" b="1" dirty="0" smtClean="0">
                <a:solidFill>
                  <a:srgbClr val="C00000"/>
                </a:solidFill>
                <a:latin typeface="Times New Roman" pitchFamily="18" charset="0"/>
                <a:cs typeface="Times New Roman" pitchFamily="18" charset="0"/>
              </a:rPr>
              <a:t>On </a:t>
            </a:r>
            <a:r>
              <a:rPr lang="en-US" sz="3000" b="1" dirty="0">
                <a:solidFill>
                  <a:srgbClr val="C00000"/>
                </a:solidFill>
                <a:latin typeface="Times New Roman" pitchFamily="18" charset="0"/>
                <a:cs typeface="Times New Roman" pitchFamily="18" charset="0"/>
              </a:rPr>
              <a:t>blood agar; (</a:t>
            </a:r>
            <a:r>
              <a:rPr lang="en-US" sz="3000" b="1" dirty="0" err="1">
                <a:solidFill>
                  <a:srgbClr val="C00000"/>
                </a:solidFill>
                <a:latin typeface="Times New Roman" pitchFamily="18" charset="0"/>
                <a:cs typeface="Times New Roman" pitchFamily="18" charset="0"/>
              </a:rPr>
              <a:t>Satellitism</a:t>
            </a:r>
            <a:r>
              <a:rPr lang="en-US" sz="3000" b="1" dirty="0">
                <a:solidFill>
                  <a:srgbClr val="C00000"/>
                </a:solidFill>
                <a:latin typeface="Times New Roman" pitchFamily="18" charset="0"/>
                <a:cs typeface="Times New Roman" pitchFamily="18" charset="0"/>
              </a:rPr>
              <a:t>):  </a:t>
            </a:r>
          </a:p>
          <a:p>
            <a:pPr lvl="0" algn="just"/>
            <a:r>
              <a:rPr lang="en-US" sz="3000" dirty="0">
                <a:latin typeface="Times New Roman" pitchFamily="18" charset="0"/>
                <a:cs typeface="Times New Roman" pitchFamily="18" charset="0"/>
              </a:rPr>
              <a:t>Around staph </a:t>
            </a:r>
            <a:r>
              <a:rPr lang="en-US" sz="3000" dirty="0" err="1">
                <a:latin typeface="Times New Roman" pitchFamily="18" charset="0"/>
                <a:cs typeface="Times New Roman" pitchFamily="18" charset="0"/>
              </a:rPr>
              <a:t>aureus</a:t>
            </a:r>
            <a:r>
              <a:rPr lang="en-US" sz="3000" dirty="0">
                <a:latin typeface="Times New Roman" pitchFamily="18" charset="0"/>
                <a:cs typeface="Times New Roman" pitchFamily="18" charset="0"/>
              </a:rPr>
              <a:t> colonies , the colonies of H. </a:t>
            </a:r>
            <a:r>
              <a:rPr lang="en-US" sz="3000" dirty="0" err="1">
                <a:latin typeface="Times New Roman" pitchFamily="18" charset="0"/>
                <a:cs typeface="Times New Roman" pitchFamily="18" charset="0"/>
              </a:rPr>
              <a:t>influenzae</a:t>
            </a:r>
            <a:r>
              <a:rPr lang="en-US" sz="3000" dirty="0">
                <a:latin typeface="Times New Roman" pitchFamily="18" charset="0"/>
                <a:cs typeface="Times New Roman" pitchFamily="18" charset="0"/>
              </a:rPr>
              <a:t> are much larger and denser since staphylococci produce V factor.</a:t>
            </a:r>
          </a:p>
          <a:p>
            <a:pPr lvl="0" algn="just"/>
            <a:endParaRPr lang="en-US" dirty="0"/>
          </a:p>
          <a:p>
            <a:pPr algn="just"/>
            <a:endParaRPr lang="ar-EG" dirty="0"/>
          </a:p>
        </p:txBody>
      </p:sp>
    </p:spTree>
    <p:extLst>
      <p:ext uri="{BB962C8B-B14F-4D97-AF65-F5344CB8AC3E}">
        <p14:creationId xmlns:p14="http://schemas.microsoft.com/office/powerpoint/2010/main" val="2437512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28600"/>
            <a:ext cx="8229600" cy="1143000"/>
          </a:xfrm>
        </p:spPr>
        <p:txBody>
          <a:bodyPr/>
          <a:lstStyle/>
          <a:p>
            <a:r>
              <a:rPr lang="en-US" sz="3600" b="1" u="sng" dirty="0">
                <a:solidFill>
                  <a:srgbClr val="C00000"/>
                </a:solidFill>
                <a:latin typeface="Times New Roman" pitchFamily="18" charset="0"/>
                <a:cs typeface="Times New Roman" pitchFamily="18" charset="0"/>
              </a:rPr>
              <a:t>Diagnosis</a:t>
            </a:r>
            <a:endParaRPr lang="ar-EG" sz="3600" u="sng" dirty="0">
              <a:latin typeface="Times New Roman" pitchFamily="18" charset="0"/>
              <a:cs typeface="Times New Roman" pitchFamily="18" charset="0"/>
            </a:endParaRPr>
          </a:p>
        </p:txBody>
      </p:sp>
      <p:sp>
        <p:nvSpPr>
          <p:cNvPr id="3" name="Content Placeholder 2"/>
          <p:cNvSpPr>
            <a:spLocks noGrp="1"/>
          </p:cNvSpPr>
          <p:nvPr>
            <p:ph idx="1"/>
          </p:nvPr>
        </p:nvSpPr>
        <p:spPr>
          <a:xfrm>
            <a:off x="457200" y="533400"/>
            <a:ext cx="8229600" cy="6019800"/>
          </a:xfrm>
        </p:spPr>
        <p:txBody>
          <a:bodyPr>
            <a:normAutofit fontScale="32500" lnSpcReduction="20000"/>
          </a:bodyPr>
          <a:lstStyle/>
          <a:p>
            <a:pPr algn="ctr">
              <a:buNone/>
            </a:pPr>
            <a:endParaRPr lang="en-US" sz="5800" dirty="0">
              <a:solidFill>
                <a:srgbClr val="C00000"/>
              </a:solidFill>
              <a:latin typeface="Times New Roman" pitchFamily="18" charset="0"/>
              <a:cs typeface="Times New Roman" pitchFamily="18" charset="0"/>
            </a:endParaRPr>
          </a:p>
          <a:p>
            <a:pPr>
              <a:buNone/>
            </a:pPr>
            <a:r>
              <a:rPr lang="en-US" sz="8600" b="1" dirty="0">
                <a:solidFill>
                  <a:srgbClr val="C00000"/>
                </a:solidFill>
                <a:latin typeface="Times New Roman" pitchFamily="18" charset="0"/>
                <a:cs typeface="Times New Roman" pitchFamily="18" charset="0"/>
              </a:rPr>
              <a:t>Sample:</a:t>
            </a:r>
          </a:p>
          <a:p>
            <a:pPr lvl="0" algn="just"/>
            <a:r>
              <a:rPr lang="en-US" sz="6200" dirty="0">
                <a:latin typeface="Times New Roman" pitchFamily="18" charset="0"/>
                <a:cs typeface="Times New Roman" pitchFamily="18" charset="0"/>
              </a:rPr>
              <a:t>Blood cultures are positive in more than 50% of symptomatic patients, except those with conjunctivitis.</a:t>
            </a:r>
          </a:p>
          <a:p>
            <a:pPr lvl="0" algn="just"/>
            <a:r>
              <a:rPr lang="en-US" sz="6200" dirty="0">
                <a:latin typeface="Times New Roman" pitchFamily="18" charset="0"/>
                <a:cs typeface="Times New Roman" pitchFamily="18" charset="0"/>
              </a:rPr>
              <a:t>CSF in cases of meningitis.</a:t>
            </a:r>
          </a:p>
          <a:p>
            <a:pPr lvl="0" algn="just"/>
            <a:r>
              <a:rPr lang="en-US" sz="6200" dirty="0">
                <a:latin typeface="Times New Roman" pitchFamily="18" charset="0"/>
                <a:cs typeface="Times New Roman" pitchFamily="18" charset="0"/>
              </a:rPr>
              <a:t>Synovial fluid in septic arthritis.</a:t>
            </a:r>
          </a:p>
          <a:p>
            <a:pPr lvl="0" algn="just"/>
            <a:r>
              <a:rPr lang="en-US" sz="6200" dirty="0">
                <a:latin typeface="Times New Roman" pitchFamily="18" charset="0"/>
                <a:cs typeface="Times New Roman" pitchFamily="18" charset="0"/>
              </a:rPr>
              <a:t>Sputum in lower respiratory diseases.</a:t>
            </a:r>
          </a:p>
          <a:p>
            <a:pPr algn="just">
              <a:buNone/>
            </a:pPr>
            <a:r>
              <a:rPr lang="en-US" sz="7400" b="1" dirty="0">
                <a:solidFill>
                  <a:srgbClr val="C00000"/>
                </a:solidFill>
                <a:latin typeface="Times New Roman" pitchFamily="18" charset="0"/>
                <a:cs typeface="Times New Roman" pitchFamily="18" charset="0"/>
              </a:rPr>
              <a:t>Procedure:</a:t>
            </a:r>
            <a:endParaRPr lang="en-US" sz="7400" dirty="0">
              <a:solidFill>
                <a:srgbClr val="C00000"/>
              </a:solidFill>
              <a:latin typeface="Times New Roman" pitchFamily="18" charset="0"/>
              <a:cs typeface="Times New Roman" pitchFamily="18" charset="0"/>
            </a:endParaRPr>
          </a:p>
          <a:p>
            <a:pPr algn="just">
              <a:buNone/>
            </a:pPr>
            <a:r>
              <a:rPr lang="en-US" sz="7400" b="1" dirty="0">
                <a:solidFill>
                  <a:srgbClr val="7030A0"/>
                </a:solidFill>
                <a:latin typeface="Times New Roman" pitchFamily="18" charset="0"/>
                <a:cs typeface="Times New Roman" pitchFamily="18" charset="0"/>
              </a:rPr>
              <a:t>1.Microscopic examination:</a:t>
            </a:r>
          </a:p>
          <a:p>
            <a:pPr lvl="0" algn="just"/>
            <a:r>
              <a:rPr lang="en-US" sz="6200" dirty="0">
                <a:latin typeface="Times New Roman" pitchFamily="18" charset="0"/>
                <a:cs typeface="Times New Roman" pitchFamily="18" charset="0"/>
              </a:rPr>
              <a:t>Gram negative </a:t>
            </a:r>
            <a:r>
              <a:rPr lang="en-US" sz="6200" dirty="0" err="1">
                <a:latin typeface="Times New Roman" pitchFamily="18" charset="0"/>
                <a:cs typeface="Times New Roman" pitchFamily="18" charset="0"/>
              </a:rPr>
              <a:t>pleomorphic</a:t>
            </a:r>
            <a:r>
              <a:rPr lang="en-US" sz="6200" dirty="0">
                <a:latin typeface="Times New Roman" pitchFamily="18" charset="0"/>
                <a:cs typeface="Times New Roman" pitchFamily="18" charset="0"/>
              </a:rPr>
              <a:t> small </a:t>
            </a:r>
            <a:r>
              <a:rPr lang="en-US" sz="6200" dirty="0" err="1">
                <a:latin typeface="Times New Roman" pitchFamily="18" charset="0"/>
                <a:cs typeface="Times New Roman" pitchFamily="18" charset="0"/>
              </a:rPr>
              <a:t>cocco</a:t>
            </a:r>
            <a:r>
              <a:rPr lang="en-US" sz="6200" dirty="0">
                <a:latin typeface="Times New Roman" pitchFamily="18" charset="0"/>
                <a:cs typeface="Times New Roman" pitchFamily="18" charset="0"/>
              </a:rPr>
              <a:t>-bacilli may be confused with </a:t>
            </a:r>
            <a:r>
              <a:rPr lang="en-US" sz="6200" dirty="0" err="1">
                <a:latin typeface="Times New Roman" pitchFamily="18" charset="0"/>
                <a:cs typeface="Times New Roman" pitchFamily="18" charset="0"/>
              </a:rPr>
              <a:t>pneumococci</a:t>
            </a:r>
            <a:r>
              <a:rPr lang="en-US" sz="6200" dirty="0">
                <a:latin typeface="Times New Roman" pitchFamily="18" charset="0"/>
                <a:cs typeface="Times New Roman" pitchFamily="18" charset="0"/>
              </a:rPr>
              <a:t>.</a:t>
            </a:r>
          </a:p>
          <a:p>
            <a:pPr lvl="0" algn="just"/>
            <a:r>
              <a:rPr lang="en-US" sz="6200" dirty="0">
                <a:latin typeface="Times New Roman" pitchFamily="18" charset="0"/>
                <a:cs typeface="Times New Roman" pitchFamily="18" charset="0"/>
              </a:rPr>
              <a:t>Many strains are capsulated.</a:t>
            </a:r>
          </a:p>
          <a:p>
            <a:pPr lvl="0" algn="just"/>
            <a:r>
              <a:rPr lang="en-US" sz="6200" dirty="0">
                <a:latin typeface="Times New Roman" pitchFamily="18" charset="0"/>
                <a:cs typeface="Times New Roman" pitchFamily="18" charset="0"/>
              </a:rPr>
              <a:t>Capsule can be detected by quelling reaction with specific </a:t>
            </a:r>
            <a:r>
              <a:rPr lang="en-US" sz="6200" dirty="0" err="1">
                <a:latin typeface="Times New Roman" pitchFamily="18" charset="0"/>
                <a:cs typeface="Times New Roman" pitchFamily="18" charset="0"/>
              </a:rPr>
              <a:t>antisera</a:t>
            </a:r>
            <a:r>
              <a:rPr lang="en-US" sz="6200" dirty="0">
                <a:latin typeface="Times New Roman" pitchFamily="18" charset="0"/>
                <a:cs typeface="Times New Roman" pitchFamily="18" charset="0"/>
              </a:rPr>
              <a:t>.</a:t>
            </a:r>
          </a:p>
          <a:p>
            <a:pPr algn="just">
              <a:buNone/>
            </a:pPr>
            <a:r>
              <a:rPr lang="en-US" sz="7400" b="1" dirty="0">
                <a:solidFill>
                  <a:srgbClr val="7030A0"/>
                </a:solidFill>
                <a:latin typeface="Times New Roman" pitchFamily="18" charset="0"/>
                <a:cs typeface="Times New Roman" pitchFamily="18" charset="0"/>
              </a:rPr>
              <a:t>2. Culture:</a:t>
            </a:r>
          </a:p>
          <a:p>
            <a:pPr algn="just">
              <a:buNone/>
            </a:pPr>
            <a:r>
              <a:rPr lang="en-US" sz="6200" dirty="0">
                <a:latin typeface="Times New Roman" pitchFamily="18" charset="0"/>
                <a:cs typeface="Times New Roman" pitchFamily="18" charset="0"/>
              </a:rPr>
              <a:t>* They grow on chocolate agar, Colonies are identified by:</a:t>
            </a:r>
          </a:p>
          <a:p>
            <a:pPr algn="just">
              <a:buNone/>
            </a:pPr>
            <a:r>
              <a:rPr lang="en-US" sz="6200" dirty="0">
                <a:latin typeface="Times New Roman" pitchFamily="18" charset="0"/>
                <a:cs typeface="Times New Roman" pitchFamily="18" charset="0"/>
              </a:rPr>
              <a:t>a. Their morphology: small, transparent.</a:t>
            </a:r>
          </a:p>
          <a:p>
            <a:pPr algn="just">
              <a:buNone/>
            </a:pPr>
            <a:r>
              <a:rPr lang="en-US" sz="6200" dirty="0">
                <a:latin typeface="Times New Roman" pitchFamily="18" charset="0"/>
                <a:cs typeface="Times New Roman" pitchFamily="18" charset="0"/>
              </a:rPr>
              <a:t>b. Their inability to grow in absence of X-V growth factors which is detected by</a:t>
            </a:r>
            <a:r>
              <a:rPr lang="en-US" sz="6200" b="1" dirty="0">
                <a:latin typeface="Times New Roman" pitchFamily="18" charset="0"/>
                <a:cs typeface="Times New Roman" pitchFamily="18" charset="0"/>
              </a:rPr>
              <a:t> </a:t>
            </a:r>
            <a:r>
              <a:rPr lang="en-US" sz="6200" b="1" dirty="0" err="1">
                <a:solidFill>
                  <a:srgbClr val="C00000"/>
                </a:solidFill>
                <a:latin typeface="Times New Roman" pitchFamily="18" charset="0"/>
                <a:cs typeface="Times New Roman" pitchFamily="18" charset="0"/>
              </a:rPr>
              <a:t>Satellitism</a:t>
            </a:r>
            <a:r>
              <a:rPr lang="en-US" sz="6200" dirty="0">
                <a:solidFill>
                  <a:srgbClr val="C00000"/>
                </a:solidFill>
                <a:latin typeface="Times New Roman" pitchFamily="18" charset="0"/>
                <a:cs typeface="Times New Roman" pitchFamily="18" charset="0"/>
              </a:rPr>
              <a:t> </a:t>
            </a:r>
          </a:p>
          <a:p>
            <a:endParaRPr lang="ar-EG" sz="6200" dirty="0">
              <a:latin typeface="Times New Roman" pitchFamily="18" charset="0"/>
              <a:cs typeface="Times New Roman" pitchFamily="18" charset="0"/>
            </a:endParaRPr>
          </a:p>
        </p:txBody>
      </p:sp>
    </p:spTree>
    <p:extLst>
      <p:ext uri="{BB962C8B-B14F-4D97-AF65-F5344CB8AC3E}">
        <p14:creationId xmlns:p14="http://schemas.microsoft.com/office/powerpoint/2010/main" val="26169056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705600"/>
          </a:xfrm>
        </p:spPr>
        <p:txBody>
          <a:bodyPr>
            <a:noAutofit/>
          </a:bodyPr>
          <a:lstStyle/>
          <a:p>
            <a:pPr algn="ctr">
              <a:buNone/>
            </a:pPr>
            <a:r>
              <a:rPr lang="en-US" sz="2800" b="1" u="sng" dirty="0" err="1">
                <a:solidFill>
                  <a:srgbClr val="C00000"/>
                </a:solidFill>
                <a:latin typeface="Times New Roman" pitchFamily="18" charset="0"/>
                <a:cs typeface="Times New Roman" pitchFamily="18" charset="0"/>
              </a:rPr>
              <a:t>Satellitism</a:t>
            </a:r>
            <a:r>
              <a:rPr lang="en-US" sz="2000" b="1" u="sng" dirty="0">
                <a:solidFill>
                  <a:srgbClr val="C00000"/>
                </a:solidFill>
                <a:latin typeface="Times New Roman" pitchFamily="18" charset="0"/>
                <a:cs typeface="Times New Roman" pitchFamily="18" charset="0"/>
              </a:rPr>
              <a:t> </a:t>
            </a:r>
          </a:p>
          <a:p>
            <a:pPr algn="just">
              <a:buNone/>
            </a:pPr>
            <a:r>
              <a:rPr lang="en-US" sz="2000" b="1" dirty="0">
                <a:solidFill>
                  <a:srgbClr val="C00000"/>
                </a:solidFill>
                <a:latin typeface="Times New Roman" pitchFamily="18" charset="0"/>
                <a:cs typeface="Times New Roman" pitchFamily="18" charset="0"/>
              </a:rPr>
              <a:t>On blood agar; (</a:t>
            </a:r>
            <a:r>
              <a:rPr lang="en-US" sz="2000" b="1" dirty="0" err="1">
                <a:solidFill>
                  <a:srgbClr val="C00000"/>
                </a:solidFill>
                <a:latin typeface="Times New Roman" pitchFamily="18" charset="0"/>
                <a:cs typeface="Times New Roman" pitchFamily="18" charset="0"/>
              </a:rPr>
              <a:t>Satellitism</a:t>
            </a:r>
            <a:r>
              <a:rPr lang="en-US" sz="2000" b="1" dirty="0">
                <a:solidFill>
                  <a:srgbClr val="C00000"/>
                </a:solidFill>
                <a:latin typeface="Times New Roman" pitchFamily="18" charset="0"/>
                <a:cs typeface="Times New Roman" pitchFamily="18" charset="0"/>
              </a:rPr>
              <a:t>):  </a:t>
            </a:r>
          </a:p>
          <a:p>
            <a:pPr lvl="0" algn="just"/>
            <a:r>
              <a:rPr lang="en-US" sz="2000" dirty="0">
                <a:latin typeface="Times New Roman" pitchFamily="18" charset="0"/>
                <a:cs typeface="Times New Roman" pitchFamily="18" charset="0"/>
              </a:rPr>
              <a:t>Around staph </a:t>
            </a:r>
            <a:r>
              <a:rPr lang="en-US" sz="2000" dirty="0" err="1">
                <a:latin typeface="Times New Roman" pitchFamily="18" charset="0"/>
                <a:cs typeface="Times New Roman" pitchFamily="18" charset="0"/>
              </a:rPr>
              <a:t>aureus</a:t>
            </a:r>
            <a:r>
              <a:rPr lang="en-US" sz="2000" dirty="0">
                <a:latin typeface="Times New Roman" pitchFamily="18" charset="0"/>
                <a:cs typeface="Times New Roman" pitchFamily="18" charset="0"/>
              </a:rPr>
              <a:t> colonies , the colonies of H. </a:t>
            </a:r>
            <a:r>
              <a:rPr lang="en-US" sz="2000" dirty="0" err="1">
                <a:latin typeface="Times New Roman" pitchFamily="18" charset="0"/>
                <a:cs typeface="Times New Roman" pitchFamily="18" charset="0"/>
              </a:rPr>
              <a:t>influenzae</a:t>
            </a:r>
            <a:r>
              <a:rPr lang="en-US" sz="2000" dirty="0">
                <a:latin typeface="Times New Roman" pitchFamily="18" charset="0"/>
                <a:cs typeface="Times New Roman" pitchFamily="18" charset="0"/>
              </a:rPr>
              <a:t> are much larger and denser since staphylococci produce V factor.</a:t>
            </a:r>
          </a:p>
          <a:p>
            <a:pPr marL="0" lvl="0" indent="0" algn="just">
              <a:buNone/>
            </a:pPr>
            <a:r>
              <a:rPr lang="en-US" sz="1800" b="1" u="sng" dirty="0">
                <a:solidFill>
                  <a:srgbClr val="C00000"/>
                </a:solidFill>
                <a:latin typeface="Times New Roman" pitchFamily="18" charset="0"/>
                <a:cs typeface="Times New Roman" pitchFamily="18" charset="0"/>
              </a:rPr>
              <a:t>X, V, XV discs</a:t>
            </a:r>
          </a:p>
          <a:p>
            <a:pPr lvl="0" algn="just">
              <a:lnSpc>
                <a:spcPct val="170000"/>
              </a:lnSpc>
            </a:pPr>
            <a:r>
              <a:rPr lang="en-US" sz="1800" dirty="0">
                <a:latin typeface="Times New Roman" pitchFamily="18" charset="0"/>
                <a:cs typeface="Times New Roman" pitchFamily="18" charset="0"/>
              </a:rPr>
              <a:t>Colonies suspected to be </a:t>
            </a:r>
            <a:r>
              <a:rPr lang="en-US" sz="1800" i="1" dirty="0">
                <a:latin typeface="Times New Roman" pitchFamily="18" charset="0"/>
                <a:cs typeface="Times New Roman" pitchFamily="18" charset="0"/>
              </a:rPr>
              <a:t>H. </a:t>
            </a:r>
            <a:r>
              <a:rPr lang="en-US" sz="1800" i="1" dirty="0" err="1">
                <a:latin typeface="Times New Roman" pitchFamily="18" charset="0"/>
                <a:cs typeface="Times New Roman" pitchFamily="18" charset="0"/>
              </a:rPr>
              <a:t>influenzae</a:t>
            </a:r>
            <a:r>
              <a:rPr lang="en-US" sz="1800" dirty="0">
                <a:latin typeface="Times New Roman" pitchFamily="18" charset="0"/>
                <a:cs typeface="Times New Roman" pitchFamily="18" charset="0"/>
              </a:rPr>
              <a:t> are transferred from chocolate agar and inoculated on nutrient agar plate. </a:t>
            </a:r>
          </a:p>
          <a:p>
            <a:pPr lvl="0" algn="just">
              <a:lnSpc>
                <a:spcPct val="170000"/>
              </a:lnSpc>
            </a:pPr>
            <a:r>
              <a:rPr lang="en-US" sz="1800" dirty="0">
                <a:latin typeface="Times New Roman" pitchFamily="18" charset="0"/>
                <a:cs typeface="Times New Roman" pitchFamily="18" charset="0"/>
              </a:rPr>
              <a:t>Place X, V, XV discs and incubate the plate at 35-37 C in CO2 enriched atmosphere.</a:t>
            </a:r>
          </a:p>
          <a:p>
            <a:pPr lvl="0" algn="just">
              <a:lnSpc>
                <a:spcPct val="170000"/>
              </a:lnSpc>
            </a:pPr>
            <a:r>
              <a:rPr lang="en-US" sz="1800" i="1" dirty="0">
                <a:latin typeface="Times New Roman" pitchFamily="18" charset="0"/>
                <a:cs typeface="Times New Roman" pitchFamily="18" charset="0"/>
              </a:rPr>
              <a:t>H. </a:t>
            </a:r>
            <a:r>
              <a:rPr lang="en-US" sz="1800" i="1" dirty="0" err="1">
                <a:latin typeface="Times New Roman" pitchFamily="18" charset="0"/>
                <a:cs typeface="Times New Roman" pitchFamily="18" charset="0"/>
              </a:rPr>
              <a:t>influenzae</a:t>
            </a:r>
            <a:r>
              <a:rPr lang="en-US" sz="1800" dirty="0">
                <a:latin typeface="Times New Roman" pitchFamily="18" charset="0"/>
                <a:cs typeface="Times New Roman" pitchFamily="18" charset="0"/>
              </a:rPr>
              <a:t> grow well around XV disc with little growth around X and V discs.</a:t>
            </a:r>
          </a:p>
          <a:p>
            <a:pPr algn="just">
              <a:lnSpc>
                <a:spcPct val="170000"/>
              </a:lnSpc>
              <a:buNone/>
            </a:pPr>
            <a:r>
              <a:rPr lang="en-US" sz="2000" b="1" u="sng" dirty="0">
                <a:latin typeface="Times New Roman" pitchFamily="18" charset="0"/>
                <a:cs typeface="Times New Roman" pitchFamily="18" charset="0"/>
              </a:rPr>
              <a:t>c. Serology:</a:t>
            </a:r>
          </a:p>
          <a:p>
            <a:pPr algn="just">
              <a:lnSpc>
                <a:spcPct val="170000"/>
              </a:lnSpc>
            </a:pPr>
            <a:r>
              <a:rPr lang="en-US" sz="2000" dirty="0">
                <a:latin typeface="Times New Roman" pitchFamily="18" charset="0"/>
                <a:cs typeface="Times New Roman" pitchFamily="18" charset="0"/>
              </a:rPr>
              <a:t>Using specific antisera to capsular antigen, diagnosis can be achieved by capsule swelling test (Quelling reaction), IF, latex agglutination.</a:t>
            </a:r>
          </a:p>
          <a:p>
            <a:pPr marL="0" indent="0" algn="just">
              <a:lnSpc>
                <a:spcPct val="170000"/>
              </a:lnSpc>
              <a:buNone/>
            </a:pPr>
            <a:r>
              <a:rPr lang="en-US" sz="2000" b="1" u="sng" dirty="0">
                <a:latin typeface="Times New Roman" pitchFamily="18" charset="0"/>
                <a:cs typeface="Times New Roman" pitchFamily="18" charset="0"/>
              </a:rPr>
              <a:t>d. PCR and DNA probes.</a:t>
            </a:r>
          </a:p>
          <a:p>
            <a:pPr lvl="0" algn="just"/>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430115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3100" b="1" dirty="0">
                <a:latin typeface="Times New Roman" pitchFamily="18" charset="0"/>
                <a:cs typeface="Times New Roman" pitchFamily="18" charset="0"/>
              </a:rPr>
              <a:t>Small transparent colonies of </a:t>
            </a:r>
            <a:r>
              <a:rPr lang="en-US" sz="3100" b="1" dirty="0" err="1">
                <a:latin typeface="Times New Roman" pitchFamily="18" charset="0"/>
                <a:cs typeface="Times New Roman" pitchFamily="18" charset="0"/>
              </a:rPr>
              <a:t>Haemophilus</a:t>
            </a:r>
            <a:r>
              <a:rPr lang="en-US" sz="3100" b="1" dirty="0">
                <a:latin typeface="Times New Roman" pitchFamily="18" charset="0"/>
                <a:cs typeface="Times New Roman" pitchFamily="18" charset="0"/>
              </a:rPr>
              <a:t> </a:t>
            </a:r>
            <a:r>
              <a:rPr lang="en-US" sz="3100" b="1" dirty="0" err="1">
                <a:latin typeface="Times New Roman" pitchFamily="18" charset="0"/>
                <a:cs typeface="Times New Roman" pitchFamily="18" charset="0"/>
              </a:rPr>
              <a:t>influenzae</a:t>
            </a:r>
            <a:r>
              <a:rPr lang="en-US" sz="3100" b="1" dirty="0">
                <a:latin typeface="Times New Roman" pitchFamily="18" charset="0"/>
                <a:cs typeface="Times New Roman" pitchFamily="18" charset="0"/>
              </a:rPr>
              <a:t> on chocolate agar </a:t>
            </a:r>
            <a:r>
              <a:rPr lang="en-US" dirty="0"/>
              <a:t>.</a:t>
            </a:r>
            <a:endParaRPr lang="ar-EG" dirty="0"/>
          </a:p>
        </p:txBody>
      </p:sp>
      <p:pic>
        <p:nvPicPr>
          <p:cNvPr id="3074" name="Picture 2" descr="C:\Users\Mr_Speed\Desktop\unnam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676400"/>
            <a:ext cx="5181600" cy="518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470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1143000"/>
          </a:xfrm>
        </p:spPr>
        <p:txBody>
          <a:bodyPr>
            <a:noAutofit/>
          </a:bodyPr>
          <a:lstStyle/>
          <a:p>
            <a:r>
              <a:rPr lang="en-US" sz="3600" b="1" dirty="0" err="1">
                <a:latin typeface="Times New Roman" pitchFamily="18" charset="0"/>
                <a:cs typeface="Times New Roman" pitchFamily="18" charset="0"/>
              </a:rPr>
              <a:t>Satellitism</a:t>
            </a:r>
            <a:r>
              <a:rPr lang="en-US" sz="3600" b="1" dirty="0">
                <a:latin typeface="Times New Roman" pitchFamily="18" charset="0"/>
                <a:cs typeface="Times New Roman" pitchFamily="18" charset="0"/>
              </a:rPr>
              <a:t> of </a:t>
            </a:r>
            <a:r>
              <a:rPr lang="en-US" sz="3600" b="1" dirty="0" err="1">
                <a:latin typeface="Times New Roman" pitchFamily="18" charset="0"/>
                <a:cs typeface="Times New Roman" pitchFamily="18" charset="0"/>
              </a:rPr>
              <a:t>Haemophilus</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influenzae</a:t>
            </a:r>
            <a:r>
              <a:rPr lang="en-US" sz="3600" b="1" dirty="0">
                <a:latin typeface="Times New Roman" pitchFamily="18" charset="0"/>
                <a:cs typeface="Times New Roman" pitchFamily="18" charset="0"/>
              </a:rPr>
              <a:t> on blood agar </a:t>
            </a:r>
            <a:endParaRPr lang="ar-EG" sz="3600" b="1" dirty="0">
              <a:latin typeface="Times New Roman" pitchFamily="18" charset="0"/>
              <a:cs typeface="Times New Roman" pitchFamily="18" charset="0"/>
            </a:endParaRPr>
          </a:p>
        </p:txBody>
      </p:sp>
      <p:sp>
        <p:nvSpPr>
          <p:cNvPr id="1026" name="AutoShape 2" descr="صورة ذات صلة"/>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EG">
              <a:solidFill>
                <a:prstClr val="black"/>
              </a:solidFill>
            </a:endParaRPr>
          </a:p>
        </p:txBody>
      </p:sp>
      <p:pic>
        <p:nvPicPr>
          <p:cNvPr id="1028" name="Picture 4" descr="صورة ذات صلة"/>
          <p:cNvPicPr>
            <a:picLocks noChangeAspect="1" noChangeArrowheads="1"/>
          </p:cNvPicPr>
          <p:nvPr/>
        </p:nvPicPr>
        <p:blipFill>
          <a:blip r:embed="rId2" cstate="print"/>
          <a:srcRect/>
          <a:stretch>
            <a:fillRect/>
          </a:stretch>
        </p:blipFill>
        <p:spPr bwMode="auto">
          <a:xfrm>
            <a:off x="1371600" y="1798319"/>
            <a:ext cx="6324600" cy="50596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533891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0"/>
            <a:ext cx="8229600" cy="1143000"/>
          </a:xfrm>
        </p:spPr>
        <p:txBody>
          <a:bodyPr>
            <a:noAutofit/>
          </a:bodyPr>
          <a:lstStyle/>
          <a:p>
            <a:r>
              <a:rPr lang="en-US" sz="3600" b="1" dirty="0">
                <a:latin typeface="Times New Roman" pitchFamily="18" charset="0"/>
                <a:cs typeface="Times New Roman" pitchFamily="18" charset="0"/>
              </a:rPr>
              <a:t>X,V, XV disc test of </a:t>
            </a:r>
            <a:r>
              <a:rPr lang="en-US" sz="3600" b="1" dirty="0" err="1">
                <a:latin typeface="Times New Roman" pitchFamily="18" charset="0"/>
                <a:cs typeface="Times New Roman" pitchFamily="18" charset="0"/>
              </a:rPr>
              <a:t>Haemophilus</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influenzae</a:t>
            </a:r>
            <a:r>
              <a:rPr lang="en-US" sz="3600" b="1" dirty="0">
                <a:latin typeface="Times New Roman" pitchFamily="18" charset="0"/>
                <a:cs typeface="Times New Roman" pitchFamily="18" charset="0"/>
              </a:rPr>
              <a:t> on nutrient </a:t>
            </a:r>
            <a:r>
              <a:rPr lang="en-US" sz="3600" b="1" dirty="0" err="1">
                <a:latin typeface="Times New Roman" pitchFamily="18" charset="0"/>
                <a:cs typeface="Times New Roman" pitchFamily="18" charset="0"/>
              </a:rPr>
              <a:t>agr</a:t>
            </a:r>
            <a:r>
              <a:rPr lang="en-US" sz="3600" b="1" dirty="0">
                <a:latin typeface="Times New Roman" pitchFamily="18" charset="0"/>
                <a:cs typeface="Times New Roman" pitchFamily="18" charset="0"/>
              </a:rPr>
              <a:t> </a:t>
            </a:r>
            <a:endParaRPr lang="ar-EG" sz="3600" dirty="0">
              <a:latin typeface="Times New Roman" pitchFamily="18" charset="0"/>
              <a:cs typeface="Times New Roman" pitchFamily="18" charset="0"/>
            </a:endParaRPr>
          </a:p>
        </p:txBody>
      </p:sp>
      <p:sp>
        <p:nvSpPr>
          <p:cNvPr id="80898" name="AutoShape 2" descr="نتيجة بحث الصور عن ‪satellitism of haemophilus influenzae‬‏"/>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EG">
              <a:solidFill>
                <a:prstClr val="black"/>
              </a:solidFill>
            </a:endParaRPr>
          </a:p>
        </p:txBody>
      </p:sp>
      <p:pic>
        <p:nvPicPr>
          <p:cNvPr id="80902" name="Picture 6" descr="صورة ذات صلة"/>
          <p:cNvPicPr>
            <a:picLocks noChangeAspect="1" noChangeArrowheads="1"/>
          </p:cNvPicPr>
          <p:nvPr/>
        </p:nvPicPr>
        <p:blipFill>
          <a:blip r:embed="rId2" cstate="print"/>
          <a:srcRect/>
          <a:stretch>
            <a:fillRect/>
          </a:stretch>
        </p:blipFill>
        <p:spPr bwMode="auto">
          <a:xfrm>
            <a:off x="1905000" y="457200"/>
            <a:ext cx="4505325" cy="44100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16733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2" name="عنوان 1"/>
          <p:cNvSpPr>
            <a:spLocks noGrp="1"/>
          </p:cNvSpPr>
          <p:nvPr>
            <p:ph type="title"/>
          </p:nvPr>
        </p:nvSpPr>
        <p:spPr>
          <a:scene3d>
            <a:camera prst="orthographicFront"/>
            <a:lightRig rig="threePt" dir="t"/>
          </a:scene3d>
        </p:spPr>
        <p:style>
          <a:lnRef idx="1">
            <a:schemeClr val="accent5"/>
          </a:lnRef>
          <a:fillRef idx="2">
            <a:schemeClr val="accent5"/>
          </a:fillRef>
          <a:effectRef idx="1">
            <a:schemeClr val="accent5"/>
          </a:effectRef>
          <a:fontRef idx="minor">
            <a:schemeClr val="dk1"/>
          </a:fontRef>
        </p:style>
        <p:txBody>
          <a:bodyPr rtlCol="1">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fontAlgn="auto" hangingPunct="1">
              <a:spcAft>
                <a:spcPts val="0"/>
              </a:spcAft>
            </a:pPr>
            <a:r>
              <a:rPr lang="en-US" b="1" dirty="0">
                <a:ln w="11430"/>
                <a:solidFill>
                  <a:srgbClr val="FF0000"/>
                </a:solidFill>
                <a:effectLst>
                  <a:outerShdw blurRad="50800" dist="39000" dir="5460000" algn="tl">
                    <a:srgbClr val="000000">
                      <a:alpha val="38000"/>
                    </a:srgbClr>
                  </a:outerShdw>
                </a:effectLst>
              </a:rPr>
              <a:t>MYCOBACTERIUM TUBERCULOSIS</a:t>
            </a:r>
            <a:endParaRPr lang="ar-EG" b="1" dirty="0">
              <a:ln w="11430"/>
              <a:solidFill>
                <a:srgbClr val="FF0000"/>
              </a:solidFill>
              <a:effectLst>
                <a:outerShdw blurRad="50800" dist="39000" dir="5460000" algn="tl">
                  <a:srgbClr val="000000">
                    <a:alpha val="38000"/>
                  </a:srgbClr>
                </a:outerShdw>
              </a:effectLst>
            </a:endParaRPr>
          </a:p>
        </p:txBody>
      </p:sp>
      <p:sp>
        <p:nvSpPr>
          <p:cNvPr id="2" name="عنصر نائب للمحتوى 1"/>
          <p:cNvSpPr>
            <a:spLocks noGrp="1"/>
          </p:cNvSpPr>
          <p:nvPr>
            <p:ph idx="1"/>
          </p:nvPr>
        </p:nvSpPr>
        <p:spPr>
          <a:xfrm>
            <a:off x="-74142" y="1371599"/>
            <a:ext cx="9218141" cy="5498757"/>
          </a:xfrm>
        </p:spPr>
        <p:txBody>
          <a:bodyPr>
            <a:noAutofit/>
          </a:bodyPr>
          <a:lstStyle/>
          <a:p>
            <a:pPr algn="l" rtl="0">
              <a:lnSpc>
                <a:spcPct val="170000"/>
              </a:lnSpc>
            </a:pPr>
            <a:r>
              <a:rPr lang="en-US" sz="2400" dirty="0">
                <a:latin typeface="Times New Roman" pitchFamily="18" charset="0"/>
                <a:cs typeface="Times New Roman" pitchFamily="18" charset="0"/>
              </a:rPr>
              <a:t>The genus Mycobacterium include acid fast bacilli, which are difficult to stain , but once stained , resist </a:t>
            </a:r>
            <a:r>
              <a:rPr lang="en-US" sz="2400" dirty="0" err="1">
                <a:latin typeface="Times New Roman" pitchFamily="18" charset="0"/>
                <a:cs typeface="Times New Roman" pitchFamily="18" charset="0"/>
              </a:rPr>
              <a:t>decolourization</a:t>
            </a:r>
            <a:r>
              <a:rPr lang="en-US" sz="2400" dirty="0">
                <a:latin typeface="Times New Roman" pitchFamily="18" charset="0"/>
                <a:cs typeface="Times New Roman" pitchFamily="18" charset="0"/>
              </a:rPr>
              <a:t> with acid and alcohol.</a:t>
            </a:r>
          </a:p>
          <a:p>
            <a:pPr algn="l" rtl="0">
              <a:lnSpc>
                <a:spcPct val="170000"/>
              </a:lnSpc>
            </a:pPr>
            <a:r>
              <a:rPr lang="en-US" sz="2400" b="1" u="sng" dirty="0">
                <a:solidFill>
                  <a:schemeClr val="accent6">
                    <a:lumMod val="50000"/>
                  </a:schemeClr>
                </a:solidFill>
              </a:rPr>
              <a:t>Morphology</a:t>
            </a:r>
            <a:r>
              <a:rPr lang="en-US" sz="2400" u="sng" dirty="0"/>
              <a:t>:</a:t>
            </a:r>
            <a:r>
              <a:rPr lang="en-US" sz="2400" dirty="0"/>
              <a:t/>
            </a:r>
            <a:br>
              <a:rPr lang="en-US" sz="2400" dirty="0"/>
            </a:br>
            <a:r>
              <a:rPr lang="en-US" sz="2400" dirty="0">
                <a:latin typeface="Times New Roman" panose="02020603050405020304" pitchFamily="18" charset="0"/>
                <a:cs typeface="Times New Roman" panose="02020603050405020304" pitchFamily="18" charset="0"/>
              </a:rPr>
              <a:t>Thin straight or slightly curved rods Stained  by </a:t>
            </a:r>
            <a:r>
              <a:rPr lang="en-US" sz="2400" dirty="0" err="1">
                <a:latin typeface="Times New Roman" panose="02020603050405020304" pitchFamily="18" charset="0"/>
                <a:cs typeface="Times New Roman" panose="02020603050405020304" pitchFamily="18" charset="0"/>
              </a:rPr>
              <a:t>Ziehl</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Neelsen</a:t>
            </a:r>
            <a:r>
              <a:rPr lang="en-US" sz="2400" dirty="0">
                <a:latin typeface="Times New Roman" panose="02020603050405020304" pitchFamily="18" charset="0"/>
                <a:cs typeface="Times New Roman" panose="02020603050405020304" pitchFamily="18" charset="0"/>
              </a:rPr>
              <a:t> stain, appear as </a:t>
            </a:r>
            <a:r>
              <a:rPr lang="en-US" sz="2400" dirty="0">
                <a:solidFill>
                  <a:srgbClr val="FF00FF"/>
                </a:solidFill>
                <a:latin typeface="Times New Roman" panose="02020603050405020304" pitchFamily="18" charset="0"/>
                <a:cs typeface="Times New Roman" panose="02020603050405020304" pitchFamily="18" charset="0"/>
              </a:rPr>
              <a:t>thin pink rods </a:t>
            </a:r>
            <a:r>
              <a:rPr lang="en-US" sz="2400" dirty="0">
                <a:latin typeface="Times New Roman" panose="02020603050405020304" pitchFamily="18" charset="0"/>
                <a:cs typeface="Times New Roman" panose="02020603050405020304" pitchFamily="18" charset="0"/>
              </a:rPr>
              <a:t>arranged in small groups on blue background. </a:t>
            </a:r>
            <a:br>
              <a:rPr lang="en-US" sz="2400" dirty="0">
                <a:latin typeface="Times New Roman" panose="02020603050405020304" pitchFamily="18" charset="0"/>
                <a:cs typeface="Times New Roman" panose="02020603050405020304" pitchFamily="18" charset="0"/>
              </a:rPr>
            </a:br>
            <a:r>
              <a:rPr lang="en-US" sz="2400" b="1" u="sng" dirty="0" smtClean="0">
                <a:solidFill>
                  <a:srgbClr val="00FF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can be stained also by </a:t>
            </a:r>
            <a:r>
              <a:rPr lang="en-US" sz="2400" dirty="0" err="1">
                <a:latin typeface="Times New Roman" panose="02020603050405020304" pitchFamily="18" charset="0"/>
                <a:cs typeface="Times New Roman" panose="02020603050405020304" pitchFamily="18" charset="0"/>
              </a:rPr>
              <a:t>fluorochrome</a:t>
            </a:r>
            <a:r>
              <a:rPr lang="en-US" sz="2400" dirty="0">
                <a:latin typeface="Times New Roman" panose="02020603050405020304" pitchFamily="18" charset="0"/>
                <a:cs typeface="Times New Roman" panose="02020603050405020304" pitchFamily="18" charset="0"/>
              </a:rPr>
              <a:t> stain ( </a:t>
            </a:r>
            <a:r>
              <a:rPr lang="en-US" sz="2400" dirty="0" err="1">
                <a:latin typeface="Times New Roman" panose="02020603050405020304" pitchFamily="18" charset="0"/>
                <a:cs typeface="Times New Roman" panose="02020603050405020304" pitchFamily="18" charset="0"/>
              </a:rPr>
              <a:t>auramine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rodamine</a:t>
            </a:r>
            <a:r>
              <a:rPr lang="en-US" sz="2400" dirty="0">
                <a:latin typeface="Times New Roman" panose="02020603050405020304" pitchFamily="18" charset="0"/>
                <a:cs typeface="Times New Roman" panose="02020603050405020304" pitchFamily="18" charset="0"/>
              </a:rPr>
              <a:t>) , appear as </a:t>
            </a:r>
            <a:r>
              <a:rPr lang="en-US" sz="2400" dirty="0">
                <a:solidFill>
                  <a:srgbClr val="FF9900"/>
                </a:solidFill>
                <a:latin typeface="Times New Roman" panose="02020603050405020304" pitchFamily="18" charset="0"/>
                <a:cs typeface="Times New Roman" panose="02020603050405020304" pitchFamily="18" charset="0"/>
              </a:rPr>
              <a:t>yellow orange </a:t>
            </a:r>
            <a:r>
              <a:rPr lang="en-US" sz="2400" dirty="0">
                <a:latin typeface="Times New Roman" panose="02020603050405020304" pitchFamily="18" charset="0"/>
                <a:cs typeface="Times New Roman" panose="02020603050405020304" pitchFamily="18" charset="0"/>
              </a:rPr>
              <a:t>fluorescent rods in black background</a:t>
            </a:r>
            <a:r>
              <a:rPr lang="en-US" sz="2800" dirty="0"/>
              <a:t/>
            </a:r>
            <a:br>
              <a:rPr lang="en-US" sz="2800" dirty="0"/>
            </a:br>
            <a:endParaRPr lang="ar-EG" sz="2800" dirty="0"/>
          </a:p>
        </p:txBody>
      </p:sp>
    </p:spTree>
    <p:extLst>
      <p:ext uri="{BB962C8B-B14F-4D97-AF65-F5344CB8AC3E}">
        <p14:creationId xmlns:p14="http://schemas.microsoft.com/office/powerpoint/2010/main" val="2729329887"/>
      </p:ext>
    </p:extLst>
  </p:cSld>
  <p:clrMapOvr>
    <a:masterClrMapping/>
  </p:clrMapOvr>
  <p:transition>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4" name="Text Box 3"/>
          <p:cNvSpPr txBox="1">
            <a:spLocks noChangeArrowheads="1"/>
          </p:cNvSpPr>
          <p:nvPr/>
        </p:nvSpPr>
        <p:spPr bwMode="auto">
          <a:xfrm>
            <a:off x="711200" y="381000"/>
            <a:ext cx="7653338" cy="1285240"/>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1" eaLnBrk="1" fontAlgn="base" hangingPunct="1">
              <a:spcBef>
                <a:spcPct val="0"/>
              </a:spcBef>
              <a:spcAft>
                <a:spcPct val="0"/>
              </a:spcAft>
            </a:pPr>
            <a:r>
              <a:rPr lang="en-US" altLang="en-US" sz="4000" b="1">
                <a:solidFill>
                  <a:prstClr val="black"/>
                </a:solidFill>
                <a:latin typeface="Calibri" panose="020F0502020204030204" pitchFamily="34" charset="0"/>
              </a:rPr>
              <a:t>Acid fast smear showing TB bacilli</a:t>
            </a:r>
          </a:p>
        </p:txBody>
      </p:sp>
      <p:sp>
        <p:nvSpPr>
          <p:cNvPr id="1048675" name="Line 7"/>
          <p:cNvSpPr>
            <a:spLocks noChangeShapeType="1"/>
          </p:cNvSpPr>
          <p:nvPr/>
        </p:nvSpPr>
        <p:spPr bwMode="auto">
          <a:xfrm>
            <a:off x="2201863" y="2514600"/>
            <a:ext cx="406400" cy="1143000"/>
          </a:xfrm>
          <a:prstGeom prst="line">
            <a:avLst/>
          </a:prstGeom>
          <a:noFill/>
          <a:ln w="63500">
            <a:solidFill>
              <a:srgbClr val="00FF00"/>
            </a:solidFill>
            <a:round/>
            <a:headEnd/>
            <a:tailEnd type="triangle" w="med" len="med"/>
          </a:ln>
        </p:spPr>
        <p:txBody>
          <a:bodyPr/>
          <a:lstStyle/>
          <a:p>
            <a:pPr algn="r" rtl="1"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1048676" name="Line 8"/>
          <p:cNvSpPr>
            <a:spLocks noChangeShapeType="1"/>
          </p:cNvSpPr>
          <p:nvPr/>
        </p:nvSpPr>
        <p:spPr bwMode="auto">
          <a:xfrm>
            <a:off x="3624263" y="1676400"/>
            <a:ext cx="406400" cy="1143000"/>
          </a:xfrm>
          <a:prstGeom prst="line">
            <a:avLst/>
          </a:prstGeom>
          <a:noFill/>
          <a:ln w="63500">
            <a:solidFill>
              <a:srgbClr val="00FF00"/>
            </a:solidFill>
            <a:round/>
            <a:headEnd/>
            <a:tailEnd type="triangle" w="med" len="med"/>
          </a:ln>
        </p:spPr>
        <p:txBody>
          <a:bodyPr/>
          <a:lstStyle/>
          <a:p>
            <a:pPr algn="r" rtl="1"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1048677" name="Line 9"/>
          <p:cNvSpPr>
            <a:spLocks noChangeShapeType="1"/>
          </p:cNvSpPr>
          <p:nvPr/>
        </p:nvSpPr>
        <p:spPr bwMode="auto">
          <a:xfrm>
            <a:off x="5384800" y="1295400"/>
            <a:ext cx="677863" cy="1066800"/>
          </a:xfrm>
          <a:prstGeom prst="line">
            <a:avLst/>
          </a:prstGeom>
          <a:noFill/>
          <a:ln w="63500">
            <a:solidFill>
              <a:srgbClr val="00FF00"/>
            </a:solidFill>
            <a:round/>
            <a:headEnd/>
            <a:tailEnd type="triangle" w="med" len="med"/>
          </a:ln>
        </p:spPr>
        <p:txBody>
          <a:bodyPr/>
          <a:lstStyle/>
          <a:p>
            <a:pPr algn="r" rtl="1"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 name="عنوان 1"/>
          <p:cNvSpPr>
            <a:spLocks noGrp="1"/>
          </p:cNvSpPr>
          <p:nvPr>
            <p:ph type="title"/>
          </p:nvPr>
        </p:nvSpPr>
        <p:spPr/>
        <p:txBody>
          <a:bodyPr/>
          <a:lstStyle/>
          <a:p>
            <a:endParaRPr lang="ar-EG"/>
          </a:p>
        </p:txBody>
      </p:sp>
      <p:pic>
        <p:nvPicPr>
          <p:cNvPr id="10" name="Picture 2" descr="afb"/>
          <p:cNvPicPr preferRelativeResize="0">
            <a:picLocks noGrp="1" noChangeAspect="1" noChangeArrowheads="1"/>
          </p:cNvPicPr>
          <p:nvPr>
            <p:ph sz="half" idx="1"/>
          </p:nvPr>
        </p:nvPicPr>
        <p:blipFill>
          <a:blip r:embed="rId2"/>
          <a:srcRect/>
          <a:stretch>
            <a:fillRect/>
          </a:stretch>
        </p:blipFill>
        <p:spPr bwMode="auto">
          <a:xfrm>
            <a:off x="251520" y="1295400"/>
            <a:ext cx="4032448" cy="52299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9" descr="m tuberculosis"/>
          <p:cNvPicPr>
            <a:picLocks noGrp="1" noChangeAspect="1" noChangeArrowheads="1"/>
          </p:cNvPicPr>
          <p:nvPr>
            <p:ph sz="half" idx="2"/>
          </p:nvPr>
        </p:nvPicPr>
        <p:blipFill>
          <a:blip r:embed="rId3"/>
          <a:srcRect/>
          <a:stretch>
            <a:fillRect/>
          </a:stretch>
        </p:blipFill>
        <p:spPr bwMode="auto">
          <a:xfrm>
            <a:off x="4648200" y="1295401"/>
            <a:ext cx="4038600" cy="51579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862471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r_Speed\Desktop\acid-fast-staining-in-tuberculosis-36-7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900" y="828675"/>
            <a:ext cx="6934200" cy="520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6744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7" name="عنوان 1"/>
          <p:cNvSpPr>
            <a:spLocks noGrp="1"/>
          </p:cNvSpPr>
          <p:nvPr>
            <p:ph type="title"/>
          </p:nvPr>
        </p:nvSpPr>
        <p:spPr>
          <a:xfrm>
            <a:off x="179513" y="548680"/>
            <a:ext cx="8784976" cy="5301208"/>
          </a:xfrm>
        </p:spPr>
        <p:style>
          <a:lnRef idx="1">
            <a:schemeClr val="accent5"/>
          </a:lnRef>
          <a:fillRef idx="2">
            <a:schemeClr val="accent5"/>
          </a:fillRef>
          <a:effectRef idx="1">
            <a:schemeClr val="accent5"/>
          </a:effectRef>
          <a:fontRef idx="minor">
            <a:schemeClr val="dk1"/>
          </a:fontRef>
        </p:style>
        <p:txBody>
          <a:bodyPr rtlCol="1">
            <a:normAutofit fontScale="90000"/>
          </a:bodyPr>
          <a:lstStyle/>
          <a:p>
            <a:pPr algn="l" eaLnBrk="1" fontAlgn="auto" hangingPunct="1">
              <a:spcAft>
                <a:spcPts val="0"/>
              </a:spcAft>
            </a:pPr>
            <a:r>
              <a:rPr lang="en-US" sz="3200" b="1" u="sng" dirty="0">
                <a:solidFill>
                  <a:srgbClr val="002060"/>
                </a:solidFill>
                <a:effectLst/>
                <a:latin typeface="Times New Roman" pitchFamily="18" charset="0"/>
                <a:cs typeface="Times New Roman" pitchFamily="18" charset="0"/>
              </a:rPr>
              <a:t>Cultural characters</a:t>
            </a:r>
            <a:r>
              <a:rPr lang="en-US" sz="3200" u="sng" dirty="0">
                <a:effectLst/>
                <a:latin typeface="Times New Roman" pitchFamily="18" charset="0"/>
                <a:cs typeface="Times New Roman" pitchFamily="18" charset="0"/>
              </a:rPr>
              <a:t>:</a:t>
            </a:r>
            <a:br>
              <a:rPr lang="en-US" sz="3200" u="sng" dirty="0">
                <a:effectLst/>
                <a:latin typeface="Times New Roman" pitchFamily="18" charset="0"/>
                <a:cs typeface="Times New Roman" pitchFamily="18" charset="0"/>
              </a:rPr>
            </a:br>
            <a:r>
              <a:rPr lang="en-US" sz="3200" dirty="0">
                <a:effectLst/>
                <a:latin typeface="Times New Roman" pitchFamily="18" charset="0"/>
                <a:cs typeface="Times New Roman" pitchFamily="18" charset="0"/>
              </a:rPr>
              <a:t>- </a:t>
            </a:r>
            <a:r>
              <a:rPr lang="en-US" sz="3200" dirty="0">
                <a:latin typeface="Times New Roman" pitchFamily="18" charset="0"/>
                <a:cs typeface="Times New Roman" pitchFamily="18" charset="0"/>
              </a:rPr>
              <a:t>strict aerobic, grow on egg- enriched media as </a:t>
            </a:r>
            <a:br>
              <a:rPr lang="en-US" sz="3200" dirty="0">
                <a:latin typeface="Times New Roman" pitchFamily="18" charset="0"/>
                <a:cs typeface="Times New Roman" pitchFamily="18" charset="0"/>
              </a:rPr>
            </a:br>
            <a:r>
              <a:rPr lang="en-US" sz="3200" dirty="0">
                <a:latin typeface="Times New Roman" pitchFamily="18" charset="0"/>
                <a:cs typeface="Times New Roman" pitchFamily="18" charset="0"/>
              </a:rPr>
              <a:t>     * Lowenstein – </a:t>
            </a:r>
            <a:r>
              <a:rPr lang="en-US" sz="3200" dirty="0" err="1">
                <a:latin typeface="Times New Roman" pitchFamily="18" charset="0"/>
                <a:cs typeface="Times New Roman" pitchFamily="18" charset="0"/>
              </a:rPr>
              <a:t>jensen</a:t>
            </a:r>
            <a:r>
              <a:rPr lang="en-US" sz="3200" dirty="0">
                <a:latin typeface="Times New Roman" pitchFamily="18" charset="0"/>
                <a:cs typeface="Times New Roman" pitchFamily="18" charset="0"/>
              </a:rPr>
              <a:t> media </a:t>
            </a:r>
            <a:br>
              <a:rPr lang="en-US" sz="3200" dirty="0">
                <a:latin typeface="Times New Roman" pitchFamily="18" charset="0"/>
                <a:cs typeface="Times New Roman" pitchFamily="18" charset="0"/>
              </a:rPr>
            </a:br>
            <a:r>
              <a:rPr lang="en-US" sz="3200" dirty="0">
                <a:latin typeface="Times New Roman" pitchFamily="18" charset="0"/>
                <a:cs typeface="Times New Roman" pitchFamily="18" charset="0"/>
              </a:rPr>
              <a:t>     * </a:t>
            </a:r>
            <a:r>
              <a:rPr lang="en-US" sz="3200" dirty="0" err="1">
                <a:latin typeface="Times New Roman" pitchFamily="18" charset="0"/>
                <a:cs typeface="Times New Roman" pitchFamily="18" charset="0"/>
              </a:rPr>
              <a:t>dorset</a:t>
            </a:r>
            <a:r>
              <a:rPr lang="en-US" sz="3200" dirty="0">
                <a:latin typeface="Times New Roman" pitchFamily="18" charset="0"/>
                <a:cs typeface="Times New Roman" pitchFamily="18" charset="0"/>
              </a:rPr>
              <a:t> egg.</a:t>
            </a:r>
            <a:br>
              <a:rPr lang="en-US" sz="3200" dirty="0">
                <a:latin typeface="Times New Roman" pitchFamily="18" charset="0"/>
                <a:cs typeface="Times New Roman" pitchFamily="18" charset="0"/>
              </a:rPr>
            </a:br>
            <a:r>
              <a:rPr lang="en-US" sz="3200" dirty="0">
                <a:latin typeface="Times New Roman" pitchFamily="18" charset="0"/>
                <a:cs typeface="Times New Roman" pitchFamily="18" charset="0"/>
              </a:rPr>
              <a:t>- No growth appear before 2-4 weeks, incubation at 37</a:t>
            </a:r>
            <a:r>
              <a:rPr lang="en-US" sz="3200" baseline="30000" dirty="0">
                <a:latin typeface="Times New Roman" pitchFamily="18" charset="0"/>
                <a:cs typeface="Times New Roman" pitchFamily="18" charset="0"/>
              </a:rPr>
              <a:t>o</a:t>
            </a:r>
            <a:r>
              <a:rPr lang="en-US" sz="3200" dirty="0">
                <a:latin typeface="Times New Roman" pitchFamily="18" charset="0"/>
                <a:cs typeface="Times New Roman" pitchFamily="18" charset="0"/>
              </a:rPr>
              <a:t>C.colonies appear irregular dry off white colonies.</a:t>
            </a:r>
            <a:br>
              <a:rPr lang="en-US" sz="3200" dirty="0">
                <a:latin typeface="Times New Roman" pitchFamily="18" charset="0"/>
                <a:cs typeface="Times New Roman" pitchFamily="18" charset="0"/>
              </a:rPr>
            </a:br>
            <a:r>
              <a:rPr lang="en-US" sz="3200" dirty="0">
                <a:solidFill>
                  <a:srgbClr val="FF0000"/>
                </a:solidFill>
                <a:latin typeface="Times New Roman" pitchFamily="18" charset="0"/>
                <a:cs typeface="Times New Roman" pitchFamily="18" charset="0"/>
              </a:rPr>
              <a:t>Other media include ,</a:t>
            </a:r>
            <a:r>
              <a:rPr lang="en-US" sz="3200" dirty="0" err="1">
                <a:solidFill>
                  <a:srgbClr val="FF0000"/>
                </a:solidFill>
                <a:latin typeface="Times New Roman" pitchFamily="18" charset="0"/>
                <a:cs typeface="Times New Roman" pitchFamily="18" charset="0"/>
              </a:rPr>
              <a:t>Middlebrook</a:t>
            </a:r>
            <a:r>
              <a:rPr lang="en-US" sz="3200" dirty="0">
                <a:solidFill>
                  <a:srgbClr val="FF0000"/>
                </a:solidFill>
                <a:latin typeface="Times New Roman" pitchFamily="18" charset="0"/>
                <a:cs typeface="Times New Roman" pitchFamily="18" charset="0"/>
              </a:rPr>
              <a:t> 7H10,7H11agar and 7H9 broth.</a:t>
            </a:r>
            <a:br>
              <a:rPr lang="en-US" sz="3200" dirty="0">
                <a:solidFill>
                  <a:srgbClr val="FF0000"/>
                </a:solidFill>
                <a:latin typeface="Times New Roman" pitchFamily="18" charset="0"/>
                <a:cs typeface="Times New Roman" pitchFamily="18" charset="0"/>
              </a:rPr>
            </a:br>
            <a:r>
              <a:rPr lang="en-US" sz="3200" dirty="0">
                <a:solidFill>
                  <a:srgbClr val="FF0000"/>
                </a:solidFill>
                <a:latin typeface="Times New Roman" pitchFamily="18" charset="0"/>
                <a:cs typeface="Times New Roman" pitchFamily="18" charset="0"/>
              </a:rPr>
              <a:t>Virulent strains give characteristic serpentine cord like pattern in fluid media</a:t>
            </a:r>
            <a:r>
              <a:rPr lang="en-US" sz="3200" dirty="0">
                <a:latin typeface="Times New Roman" pitchFamily="18" charset="0"/>
                <a:cs typeface="Times New Roman" pitchFamily="18" charset="0"/>
              </a:rPr>
              <a:t>.</a:t>
            </a:r>
            <a:endParaRPr lang="ar-EG" sz="3200" dirty="0">
              <a:latin typeface="Times New Roman" pitchFamily="18" charset="0"/>
              <a:cs typeface="Times New Roman" pitchFamily="18" charset="0"/>
            </a:endParaRPr>
          </a:p>
        </p:txBody>
      </p:sp>
    </p:spTree>
    <p:extLst>
      <p:ext uri="{BB962C8B-B14F-4D97-AF65-F5344CB8AC3E}">
        <p14:creationId xmlns:p14="http://schemas.microsoft.com/office/powerpoint/2010/main" val="1838703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title"/>
          </p:nvPr>
        </p:nvSpPr>
        <p:spPr>
          <a:xfrm>
            <a:off x="539552" y="-93697"/>
            <a:ext cx="7772400" cy="1362456"/>
          </a:xfrm>
        </p:spPr>
        <p:txBody>
          <a:bodyPr/>
          <a:lstStyle/>
          <a:p>
            <a:pPr algn="ctr"/>
            <a:r>
              <a:rPr lang="en-US" dirty="0"/>
              <a:t>LJ media</a:t>
            </a:r>
            <a:endParaRPr lang="ar-EG" dirty="0"/>
          </a:p>
        </p:txBody>
      </p:sp>
      <p:sp>
        <p:nvSpPr>
          <p:cNvPr id="8" name="عنصر نائب للنص 7"/>
          <p:cNvSpPr>
            <a:spLocks noGrp="1"/>
          </p:cNvSpPr>
          <p:nvPr>
            <p:ph type="body" idx="1"/>
          </p:nvPr>
        </p:nvSpPr>
        <p:spPr/>
        <p:txBody>
          <a:bodyPr/>
          <a:lstStyle/>
          <a:p>
            <a:endParaRPr lang="ar-EG"/>
          </a:p>
        </p:txBody>
      </p:sp>
      <p:pic>
        <p:nvPicPr>
          <p:cNvPr id="2097170" name="Content Placeholder 3" descr="D:\download.jpg"/>
          <p:cNvPicPr>
            <a:picLocks noGrp="1"/>
          </p:cNvPicPr>
          <p:nvPr>
            <p:ph idx="4294967295"/>
          </p:nvPr>
        </p:nvPicPr>
        <p:blipFill>
          <a:blip r:embed="rId2"/>
          <a:srcRect/>
          <a:stretch>
            <a:fillRect/>
          </a:stretch>
        </p:blipFill>
        <p:spPr>
          <a:xfrm>
            <a:off x="6429375" y="1412875"/>
            <a:ext cx="2714625" cy="5445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2" descr="Thermo Scientific&amp;trade;&amp;nbsp;Lowenstein-Jensen Medium (LJ)"/>
          <p:cNvPicPr>
            <a:picLocks noChangeAspect="1" noChangeArrowheads="1"/>
          </p:cNvPicPr>
          <p:nvPr/>
        </p:nvPicPr>
        <p:blipFill>
          <a:blip r:embed="rId3"/>
          <a:srcRect/>
          <a:stretch>
            <a:fillRect/>
          </a:stretch>
        </p:blipFill>
        <p:spPr bwMode="auto">
          <a:xfrm>
            <a:off x="0" y="1268759"/>
            <a:ext cx="3891282" cy="5589241"/>
          </a:xfrm>
          <a:prstGeom prst="rect">
            <a:avLst/>
          </a:prstGeom>
          <a:noFill/>
        </p:spPr>
      </p:pic>
    </p:spTree>
    <p:extLst>
      <p:ext uri="{BB962C8B-B14F-4D97-AF65-F5344CB8AC3E}">
        <p14:creationId xmlns:p14="http://schemas.microsoft.com/office/powerpoint/2010/main" val="1415419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EG"/>
          </a:p>
        </p:txBody>
      </p:sp>
      <p:sp>
        <p:nvSpPr>
          <p:cNvPr id="2" name="عنصر نائب للنص 1"/>
          <p:cNvSpPr>
            <a:spLocks noGrp="1"/>
          </p:cNvSpPr>
          <p:nvPr>
            <p:ph type="body" idx="1"/>
          </p:nvPr>
        </p:nvSpPr>
        <p:spPr>
          <a:xfrm>
            <a:off x="-1044624" y="1196752"/>
            <a:ext cx="7772400" cy="1509712"/>
          </a:xfrm>
        </p:spPr>
        <p:txBody>
          <a:bodyPr/>
          <a:lstStyle/>
          <a:p>
            <a:pPr lvl="0" algn="ctr"/>
            <a:r>
              <a:rPr lang="en-US" sz="2800" dirty="0">
                <a:solidFill>
                  <a:schemeClr val="tx1"/>
                </a:solidFill>
              </a:rPr>
              <a:t>Dorset egg media</a:t>
            </a:r>
            <a:endParaRPr lang="ar-EG" sz="2800" dirty="0">
              <a:solidFill>
                <a:schemeClr val="tx1"/>
              </a:solidFill>
            </a:endParaRPr>
          </a:p>
          <a:p>
            <a:pPr algn="ctr"/>
            <a:endParaRPr lang="ar-EG" dirty="0"/>
          </a:p>
        </p:txBody>
      </p:sp>
      <p:sp>
        <p:nvSpPr>
          <p:cNvPr id="4" name="عنصر نائب للنص 3"/>
          <p:cNvSpPr>
            <a:spLocks noGrp="1"/>
          </p:cNvSpPr>
          <p:nvPr>
            <p:ph type="body" sz="half" idx="4294967295"/>
          </p:nvPr>
        </p:nvSpPr>
        <p:spPr>
          <a:xfrm>
            <a:off x="5102225" y="1125538"/>
            <a:ext cx="4041775" cy="654050"/>
          </a:xfrm>
        </p:spPr>
        <p:txBody>
          <a:bodyPr/>
          <a:lstStyle/>
          <a:p>
            <a:pPr marL="0" indent="0" algn="ctr">
              <a:buNone/>
            </a:pPr>
            <a:r>
              <a:rPr lang="en-US" dirty="0" err="1"/>
              <a:t>Middlebrook</a:t>
            </a:r>
            <a:r>
              <a:rPr lang="en-US" dirty="0"/>
              <a:t> agar</a:t>
            </a:r>
            <a:endParaRPr lang="ar-EG" dirty="0"/>
          </a:p>
        </p:txBody>
      </p:sp>
      <p:pic>
        <p:nvPicPr>
          <p:cNvPr id="8" name="Picture 2" descr="C:\Users\Mr_Speed\Desktop\BM0120.jpg"/>
          <p:cNvPicPr>
            <a:picLocks noGrp="1" noChangeAspect="1" noChangeArrowheads="1"/>
          </p:cNvPicPr>
          <p:nvPr>
            <p:ph sz="quarter" idx="4294967295"/>
          </p:nvPr>
        </p:nvPicPr>
        <p:blipFill>
          <a:blip r:embed="rId2"/>
          <a:srcRect/>
          <a:stretch>
            <a:fillRect/>
          </a:stretch>
        </p:blipFill>
        <p:spPr bwMode="auto">
          <a:xfrm>
            <a:off x="1447800" y="2362200"/>
            <a:ext cx="1651000" cy="3989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descr="Hardy Diagnostics C36"/>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bwMode="auto">
          <a:xfrm>
            <a:off x="6970713" y="1916113"/>
            <a:ext cx="2173287" cy="3778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8253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80068"/>
          </a:xfrm>
        </p:spPr>
        <p:txBody>
          <a:bodyPr>
            <a:noAutofit/>
          </a:bodyPr>
          <a:lstStyle/>
          <a:p>
            <a:pPr eaLnBrk="1" fontAlgn="auto" hangingPunct="1">
              <a:spcAft>
                <a:spcPts val="0"/>
              </a:spcAft>
              <a:defRPr/>
            </a:pPr>
            <a:r>
              <a:rPr lang="en-US" sz="4800" dirty="0" err="1" smtClean="0">
                <a:solidFill>
                  <a:srgbClr val="002060"/>
                </a:solidFill>
              </a:rPr>
              <a:t>pneumococci</a:t>
            </a:r>
            <a:endParaRPr lang="ar-EG" sz="4800" dirty="0">
              <a:solidFill>
                <a:srgbClr val="002060"/>
              </a:solidFill>
            </a:endParaRPr>
          </a:p>
        </p:txBody>
      </p:sp>
      <p:sp>
        <p:nvSpPr>
          <p:cNvPr id="17411" name="Content Placeholder 2"/>
          <p:cNvSpPr>
            <a:spLocks noGrp="1"/>
          </p:cNvSpPr>
          <p:nvPr>
            <p:ph idx="1"/>
          </p:nvPr>
        </p:nvSpPr>
        <p:spPr>
          <a:xfrm>
            <a:off x="457200" y="1285875"/>
            <a:ext cx="7239000" cy="5170488"/>
          </a:xfrm>
        </p:spPr>
        <p:txBody>
          <a:bodyPr/>
          <a:lstStyle/>
          <a:p>
            <a:pPr algn="l" eaLnBrk="1" hangingPunct="1">
              <a:buFont typeface="Wingdings 2" pitchFamily="18" charset="2"/>
              <a:buNone/>
            </a:pPr>
            <a:r>
              <a:rPr lang="en-US" smtClean="0">
                <a:solidFill>
                  <a:srgbClr val="FF0000"/>
                </a:solidFill>
                <a:cs typeface="Tahoma" pitchFamily="34" charset="0"/>
              </a:rPr>
              <a:t>Morphology:</a:t>
            </a:r>
          </a:p>
          <a:p>
            <a:pPr algn="l" eaLnBrk="1" hangingPunct="1">
              <a:buFont typeface="Wingdings 2" pitchFamily="18" charset="2"/>
              <a:buNone/>
            </a:pPr>
            <a:r>
              <a:rPr lang="en-US" smtClean="0">
                <a:solidFill>
                  <a:srgbClr val="7030A0"/>
                </a:solidFill>
                <a:cs typeface="Tahoma" pitchFamily="34" charset="0"/>
              </a:rPr>
              <a:t>Gram +ve cocci ,slightly elongated arranged in pairs “lanceolate appearance”oval with pointed ends</a:t>
            </a:r>
          </a:p>
          <a:p>
            <a:pPr algn="l" eaLnBrk="1" hangingPunct="1">
              <a:buFont typeface="Wingdings 2" pitchFamily="18" charset="2"/>
              <a:buNone/>
            </a:pPr>
            <a:endParaRPr lang="ar-EG" smtClean="0"/>
          </a:p>
        </p:txBody>
      </p:sp>
      <p:pic>
        <p:nvPicPr>
          <p:cNvPr id="17412" name="Picture 5" descr="C:\Users\nona\Desktop\images (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3143250"/>
            <a:ext cx="7215188"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275643"/>
      </p:ext>
    </p:extLst>
  </p:cSld>
  <p:clrMapOvr>
    <a:masterClrMapping/>
  </p:clrMapOvr>
  <p:transition>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675"/>
            <a:ext cx="7239000" cy="750871"/>
          </a:xfrm>
        </p:spPr>
        <p:txBody>
          <a:bodyPr/>
          <a:lstStyle/>
          <a:p>
            <a:pPr eaLnBrk="1" fontAlgn="auto" hangingPunct="1">
              <a:spcAft>
                <a:spcPts val="0"/>
              </a:spcAft>
              <a:defRPr/>
            </a:pPr>
            <a:r>
              <a:rPr lang="en-US" sz="4000" dirty="0" err="1" smtClean="0">
                <a:solidFill>
                  <a:srgbClr val="002060"/>
                </a:solidFill>
              </a:rPr>
              <a:t>pneumococci</a:t>
            </a:r>
            <a:endParaRPr lang="ar-EG" dirty="0"/>
          </a:p>
        </p:txBody>
      </p:sp>
      <p:sp>
        <p:nvSpPr>
          <p:cNvPr id="18435" name="Content Placeholder 2"/>
          <p:cNvSpPr>
            <a:spLocks noGrp="1"/>
          </p:cNvSpPr>
          <p:nvPr>
            <p:ph idx="1"/>
          </p:nvPr>
        </p:nvSpPr>
        <p:spPr>
          <a:xfrm>
            <a:off x="457200" y="1428750"/>
            <a:ext cx="7239000" cy="5027613"/>
          </a:xfrm>
        </p:spPr>
        <p:txBody>
          <a:bodyPr/>
          <a:lstStyle/>
          <a:p>
            <a:pPr algn="l" rtl="0" eaLnBrk="1" hangingPunct="1">
              <a:buFont typeface="Wingdings 2" pitchFamily="18" charset="2"/>
              <a:buNone/>
            </a:pPr>
            <a:r>
              <a:rPr lang="en-US" sz="3200" smtClean="0">
                <a:solidFill>
                  <a:srgbClr val="C00000"/>
                </a:solidFill>
                <a:cs typeface="Tahoma" pitchFamily="34" charset="0"/>
              </a:rPr>
              <a:t> - </a:t>
            </a:r>
            <a:r>
              <a:rPr lang="en-US" sz="3200" b="1" u="sng" smtClean="0">
                <a:solidFill>
                  <a:srgbClr val="002060"/>
                </a:solidFill>
                <a:cs typeface="Tahoma" pitchFamily="34" charset="0"/>
              </a:rPr>
              <a:t>morphological features</a:t>
            </a:r>
            <a:r>
              <a:rPr lang="en-US" sz="3200" smtClean="0">
                <a:solidFill>
                  <a:srgbClr val="C00000"/>
                </a:solidFill>
                <a:cs typeface="Tahoma" pitchFamily="34" charset="0"/>
              </a:rPr>
              <a:t>:</a:t>
            </a:r>
          </a:p>
          <a:p>
            <a:pPr algn="l" eaLnBrk="1" hangingPunct="1">
              <a:buFont typeface="Wingdings 2" pitchFamily="18" charset="2"/>
              <a:buNone/>
            </a:pPr>
            <a:r>
              <a:rPr lang="en-US" sz="3200" smtClean="0">
                <a:solidFill>
                  <a:srgbClr val="C00000"/>
                </a:solidFill>
                <a:cs typeface="Tahoma" pitchFamily="34" charset="0"/>
              </a:rPr>
              <a:t>they are non motile,non sporing and </a:t>
            </a:r>
            <a:r>
              <a:rPr lang="en-US" sz="3200" b="1" u="sng" smtClean="0">
                <a:solidFill>
                  <a:srgbClr val="00B050"/>
                </a:solidFill>
                <a:cs typeface="Tahoma" pitchFamily="34" charset="0"/>
              </a:rPr>
              <a:t>capsulated</a:t>
            </a:r>
          </a:p>
          <a:p>
            <a:pPr algn="l" eaLnBrk="1" hangingPunct="1">
              <a:buFont typeface="Wingdings 2" pitchFamily="18" charset="2"/>
              <a:buNone/>
            </a:pPr>
            <a:r>
              <a:rPr lang="en-US" sz="3200" smtClean="0">
                <a:solidFill>
                  <a:srgbClr val="C00000"/>
                </a:solidFill>
                <a:cs typeface="Tahoma" pitchFamily="34" charset="0"/>
              </a:rPr>
              <a:t>-the capsule appears as </a:t>
            </a:r>
            <a:r>
              <a:rPr lang="en-US" sz="3200" u="sng" smtClean="0">
                <a:solidFill>
                  <a:srgbClr val="00B050"/>
                </a:solidFill>
                <a:cs typeface="Tahoma" pitchFamily="34" charset="0"/>
              </a:rPr>
              <a:t>un</a:t>
            </a:r>
            <a:r>
              <a:rPr lang="en-US" sz="3200" u="sng" smtClean="0">
                <a:solidFill>
                  <a:srgbClr val="C00000"/>
                </a:solidFill>
                <a:cs typeface="Tahoma" pitchFamily="34" charset="0"/>
              </a:rPr>
              <a:t> </a:t>
            </a:r>
            <a:r>
              <a:rPr lang="en-US" sz="3200" b="1" u="sng" smtClean="0">
                <a:solidFill>
                  <a:srgbClr val="00B050"/>
                </a:solidFill>
                <a:cs typeface="Tahoma" pitchFamily="34" charset="0"/>
              </a:rPr>
              <a:t>stained halos</a:t>
            </a:r>
            <a:r>
              <a:rPr lang="en-US" sz="3200" smtClean="0">
                <a:solidFill>
                  <a:srgbClr val="C00000"/>
                </a:solidFill>
                <a:cs typeface="Tahoma" pitchFamily="34" charset="0"/>
              </a:rPr>
              <a:t> around the organism</a:t>
            </a:r>
          </a:p>
          <a:p>
            <a:pPr algn="l" eaLnBrk="1" hangingPunct="1">
              <a:buFont typeface="Wingdings 2" pitchFamily="18" charset="2"/>
              <a:buNone/>
            </a:pPr>
            <a:r>
              <a:rPr lang="en-US" sz="3600" u="sng" smtClean="0">
                <a:solidFill>
                  <a:srgbClr val="002060"/>
                </a:solidFill>
                <a:cs typeface="Tahoma" pitchFamily="34" charset="0"/>
              </a:rPr>
              <a:t>-Culture:</a:t>
            </a:r>
          </a:p>
          <a:p>
            <a:pPr algn="l" eaLnBrk="1" hangingPunct="1">
              <a:buFont typeface="Wingdings 2" pitchFamily="18" charset="2"/>
              <a:buNone/>
            </a:pPr>
            <a:r>
              <a:rPr lang="en-US" sz="2800" smtClean="0">
                <a:solidFill>
                  <a:srgbClr val="FF0000"/>
                </a:solidFill>
                <a:cs typeface="Tahoma" pitchFamily="34" charset="0"/>
              </a:rPr>
              <a:t>-they grow on blood agar</a:t>
            </a:r>
            <a:r>
              <a:rPr lang="en-US" sz="2800" smtClean="0">
                <a:solidFill>
                  <a:srgbClr val="FF0000"/>
                </a:solidFill>
                <a:latin typeface="Calibri" pitchFamily="34" charset="0"/>
                <a:cs typeface="Tahoma" pitchFamily="34" charset="0"/>
              </a:rPr>
              <a:t>→alpha haemolysis</a:t>
            </a:r>
          </a:p>
          <a:p>
            <a:pPr algn="l" eaLnBrk="1" hangingPunct="1">
              <a:buFont typeface="Wingdings 2" pitchFamily="18" charset="2"/>
              <a:buNone/>
            </a:pPr>
            <a:r>
              <a:rPr lang="en-US" sz="4000" u="sng" smtClean="0">
                <a:solidFill>
                  <a:srgbClr val="002060"/>
                </a:solidFill>
                <a:latin typeface="Calibri" pitchFamily="34" charset="0"/>
                <a:cs typeface="Tahoma" pitchFamily="34" charset="0"/>
              </a:rPr>
              <a:t>-Biochemical reactions:</a:t>
            </a:r>
          </a:p>
          <a:p>
            <a:pPr algn="l" eaLnBrk="1" hangingPunct="1">
              <a:buFont typeface="Wingdings 2" pitchFamily="18" charset="2"/>
              <a:buNone/>
            </a:pPr>
            <a:r>
              <a:rPr lang="en-US" sz="3200" smtClean="0">
                <a:solidFill>
                  <a:srgbClr val="C00000"/>
                </a:solidFill>
                <a:latin typeface="Calibri" pitchFamily="34" charset="0"/>
                <a:cs typeface="Tahoma" pitchFamily="34" charset="0"/>
              </a:rPr>
              <a:t>1-inulin fermentation</a:t>
            </a:r>
          </a:p>
        </p:txBody>
      </p:sp>
    </p:spTree>
    <p:extLst>
      <p:ext uri="{BB962C8B-B14F-4D97-AF65-F5344CB8AC3E}">
        <p14:creationId xmlns:p14="http://schemas.microsoft.com/office/powerpoint/2010/main" val="4796876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000" dirty="0" smtClean="0">
                <a:solidFill>
                  <a:srgbClr val="C00000"/>
                </a:solidFill>
                <a:latin typeface="Calibri" pitchFamily="34" charset="0"/>
                <a:cs typeface="Calibri" pitchFamily="34" charset="0"/>
              </a:rPr>
              <a:t>-</a:t>
            </a:r>
            <a:r>
              <a:rPr lang="en-US" sz="4000" dirty="0" err="1" smtClean="0">
                <a:solidFill>
                  <a:srgbClr val="C00000"/>
                </a:solidFill>
                <a:latin typeface="Calibri" pitchFamily="34" charset="0"/>
                <a:cs typeface="Calibri" pitchFamily="34" charset="0"/>
              </a:rPr>
              <a:t>inulin</a:t>
            </a:r>
            <a:r>
              <a:rPr lang="en-US" sz="4000" dirty="0" smtClean="0">
                <a:solidFill>
                  <a:srgbClr val="C00000"/>
                </a:solidFill>
                <a:latin typeface="Calibri" pitchFamily="34" charset="0"/>
                <a:cs typeface="Calibri" pitchFamily="34" charset="0"/>
              </a:rPr>
              <a:t> fermentation</a:t>
            </a:r>
            <a:br>
              <a:rPr lang="en-US" sz="4000" dirty="0" smtClean="0">
                <a:solidFill>
                  <a:srgbClr val="C00000"/>
                </a:solidFill>
                <a:latin typeface="Calibri" pitchFamily="34" charset="0"/>
                <a:cs typeface="Calibri" pitchFamily="34" charset="0"/>
              </a:rPr>
            </a:br>
            <a:endParaRPr lang="ar-EG" dirty="0"/>
          </a:p>
        </p:txBody>
      </p:sp>
      <p:pic>
        <p:nvPicPr>
          <p:cNvPr id="19459" name="Content Placeholder 5" descr="download (2).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4313" y="1214438"/>
            <a:ext cx="7929562" cy="5286375"/>
          </a:xfrm>
        </p:spPr>
      </p:pic>
    </p:spTree>
    <p:extLst>
      <p:ext uri="{BB962C8B-B14F-4D97-AF65-F5344CB8AC3E}">
        <p14:creationId xmlns:p14="http://schemas.microsoft.com/office/powerpoint/2010/main" val="6208463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74638"/>
            <a:ext cx="8258204" cy="582594"/>
          </a:xfrm>
        </p:spPr>
        <p:txBody>
          <a:bodyPr/>
          <a:lstStyle/>
          <a:p>
            <a:pPr eaLnBrk="1" fontAlgn="auto" hangingPunct="1">
              <a:spcAft>
                <a:spcPts val="0"/>
              </a:spcAft>
              <a:defRPr/>
            </a:pPr>
            <a:r>
              <a:rPr lang="en-US" dirty="0" smtClean="0">
                <a:solidFill>
                  <a:srgbClr val="002060"/>
                </a:solidFill>
              </a:rPr>
              <a:t>2-Bile solubility</a:t>
            </a:r>
            <a:endParaRPr lang="ar-EG" dirty="0">
              <a:solidFill>
                <a:srgbClr val="002060"/>
              </a:solidFill>
            </a:endParaRPr>
          </a:p>
        </p:txBody>
      </p:sp>
      <p:sp>
        <p:nvSpPr>
          <p:cNvPr id="20483" name="Content Placeholder 2"/>
          <p:cNvSpPr>
            <a:spLocks noGrp="1"/>
          </p:cNvSpPr>
          <p:nvPr>
            <p:ph idx="1"/>
          </p:nvPr>
        </p:nvSpPr>
        <p:spPr>
          <a:xfrm>
            <a:off x="214313" y="1071563"/>
            <a:ext cx="8472487" cy="5572125"/>
          </a:xfrm>
        </p:spPr>
        <p:txBody>
          <a:bodyPr/>
          <a:lstStyle/>
          <a:p>
            <a:pPr algn="l" eaLnBrk="1" hangingPunct="1">
              <a:buFont typeface="Wingdings 2" pitchFamily="18" charset="2"/>
              <a:buNone/>
            </a:pPr>
            <a:r>
              <a:rPr lang="en-US" smtClean="0">
                <a:solidFill>
                  <a:srgbClr val="C00000"/>
                </a:solidFill>
                <a:cs typeface="Tahoma" pitchFamily="34" charset="0"/>
              </a:rPr>
              <a:t>-the test is done by addding 0.1 ml of sodium deoxycholate to 5 ml broth of pneumococci ,incubation at 37</a:t>
            </a:r>
            <a:r>
              <a:rPr lang="en-US" smtClean="0">
                <a:solidFill>
                  <a:srgbClr val="C00000"/>
                </a:solidFill>
                <a:latin typeface="Calibri" pitchFamily="34" charset="0"/>
                <a:cs typeface="Tahoma" pitchFamily="34" charset="0"/>
              </a:rPr>
              <a:t>⁰c</a:t>
            </a:r>
          </a:p>
          <a:p>
            <a:pPr algn="l" eaLnBrk="1" hangingPunct="1">
              <a:buFont typeface="Wingdings 2" pitchFamily="18" charset="2"/>
              <a:buNone/>
            </a:pPr>
            <a:r>
              <a:rPr lang="en-US" smtClean="0">
                <a:solidFill>
                  <a:srgbClr val="C00000"/>
                </a:solidFill>
                <a:latin typeface="Calibri" pitchFamily="34" charset="0"/>
                <a:cs typeface="Tahoma" pitchFamily="34" charset="0"/>
              </a:rPr>
              <a:t>-clearing of broth occurs at 15 min.</a:t>
            </a:r>
          </a:p>
          <a:p>
            <a:pPr algn="l" eaLnBrk="1" hangingPunct="1">
              <a:buFont typeface="Wingdings 2" pitchFamily="18" charset="2"/>
              <a:buNone/>
            </a:pPr>
            <a:endParaRPr lang="ar-EG" smtClean="0"/>
          </a:p>
        </p:txBody>
      </p:sp>
      <p:pic>
        <p:nvPicPr>
          <p:cNvPr id="20484" name="Picture 3" descr="2414790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188" y="3000375"/>
            <a:ext cx="7143750"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631634"/>
      </p:ext>
    </p:extLst>
  </p:cSld>
  <p:clrMapOvr>
    <a:masterClrMapping/>
  </p:clrMapOvr>
  <p:transition>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675"/>
            <a:ext cx="7239000" cy="679433"/>
          </a:xfrm>
        </p:spPr>
        <p:txBody>
          <a:bodyPr/>
          <a:lstStyle/>
          <a:p>
            <a:pPr rtl="0" eaLnBrk="1" fontAlgn="auto" hangingPunct="1">
              <a:spcAft>
                <a:spcPts val="0"/>
              </a:spcAft>
              <a:defRPr/>
            </a:pPr>
            <a:r>
              <a:rPr lang="en-US" dirty="0" smtClean="0">
                <a:solidFill>
                  <a:srgbClr val="002060"/>
                </a:solidFill>
              </a:rPr>
              <a:t>3-Optochin sensitivity</a:t>
            </a:r>
            <a:endParaRPr lang="ar-EG" dirty="0">
              <a:solidFill>
                <a:srgbClr val="002060"/>
              </a:solidFill>
            </a:endParaRPr>
          </a:p>
        </p:txBody>
      </p:sp>
      <p:sp>
        <p:nvSpPr>
          <p:cNvPr id="21507" name="Content Placeholder 2"/>
          <p:cNvSpPr>
            <a:spLocks noGrp="1"/>
          </p:cNvSpPr>
          <p:nvPr>
            <p:ph idx="1"/>
          </p:nvPr>
        </p:nvSpPr>
        <p:spPr>
          <a:xfrm>
            <a:off x="357188" y="1500188"/>
            <a:ext cx="7339012" cy="4956175"/>
          </a:xfrm>
        </p:spPr>
        <p:txBody>
          <a:bodyPr/>
          <a:lstStyle/>
          <a:p>
            <a:pPr algn="l" eaLnBrk="1" hangingPunct="1">
              <a:buFont typeface="Wingdings 2" pitchFamily="18" charset="2"/>
              <a:buNone/>
            </a:pPr>
            <a:r>
              <a:rPr lang="en-US" sz="2800" smtClean="0">
                <a:solidFill>
                  <a:srgbClr val="C00000"/>
                </a:solidFill>
                <a:cs typeface="Tahoma" pitchFamily="34" charset="0"/>
              </a:rPr>
              <a:t>-pneumococci are sensitive to optochin</a:t>
            </a:r>
          </a:p>
          <a:p>
            <a:pPr algn="l" eaLnBrk="1" hangingPunct="1">
              <a:buFont typeface="Wingdings 2" pitchFamily="18" charset="2"/>
              <a:buNone/>
            </a:pPr>
            <a:endParaRPr lang="ar-EG" smtClean="0"/>
          </a:p>
        </p:txBody>
      </p:sp>
      <p:pic>
        <p:nvPicPr>
          <p:cNvPr id="21508" name="Picture 3" descr="optochin-test-for-streptococcus-pneumoni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5875" y="2143125"/>
            <a:ext cx="6286500" cy="421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141591"/>
      </p:ext>
    </p:extLst>
  </p:cSld>
  <p:clrMapOvr>
    <a:masterClrMapping/>
  </p:clrMapOvr>
  <p:transition>
    <p:wipe di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751506"/>
          </a:xfrm>
        </p:spPr>
        <p:txBody>
          <a:bodyPr>
            <a:noAutofit/>
          </a:bodyPr>
          <a:lstStyle/>
          <a:p>
            <a:pPr eaLnBrk="1" hangingPunct="1">
              <a:defRPr/>
            </a:pPr>
            <a:r>
              <a:rPr lang="en-US" sz="3200" b="0" dirty="0" err="1" smtClean="0">
                <a:solidFill>
                  <a:srgbClr val="FF0000"/>
                </a:solidFill>
              </a:rPr>
              <a:t>Diffrence</a:t>
            </a:r>
            <a:r>
              <a:rPr lang="en-US" sz="3200" b="0" dirty="0" smtClean="0">
                <a:solidFill>
                  <a:srgbClr val="FF0000"/>
                </a:solidFill>
              </a:rPr>
              <a:t> between </a:t>
            </a:r>
            <a:r>
              <a:rPr lang="en-US" sz="3200" b="0" dirty="0" err="1" smtClean="0">
                <a:solidFill>
                  <a:srgbClr val="FF0000"/>
                </a:solidFill>
              </a:rPr>
              <a:t>pneumococci,strept.viridans</a:t>
            </a:r>
            <a:endParaRPr lang="ar-EG" sz="3200" b="0" dirty="0">
              <a:solidFill>
                <a:srgbClr val="FF0000"/>
              </a:solidFill>
            </a:endParaRPr>
          </a:p>
        </p:txBody>
      </p:sp>
      <p:graphicFrame>
        <p:nvGraphicFramePr>
          <p:cNvPr id="3" name="Table 2"/>
          <p:cNvGraphicFramePr>
            <a:graphicFrameLocks noGrp="1"/>
          </p:cNvGraphicFramePr>
          <p:nvPr/>
        </p:nvGraphicFramePr>
        <p:xfrm>
          <a:off x="500063" y="1214438"/>
          <a:ext cx="7143750" cy="5495927"/>
        </p:xfrm>
        <a:graphic>
          <a:graphicData uri="http://schemas.openxmlformats.org/drawingml/2006/table">
            <a:tbl>
              <a:tblPr rtl="1" firstRow="1" bandRow="1">
                <a:tableStyleId>{5C22544A-7EE6-4342-B048-85BDC9FD1C3A}</a:tableStyleId>
              </a:tblPr>
              <a:tblGrid>
                <a:gridCol w="2381250"/>
                <a:gridCol w="2381250"/>
                <a:gridCol w="2381250"/>
              </a:tblGrid>
              <a:tr h="944975">
                <a:tc>
                  <a:txBody>
                    <a:bodyPr/>
                    <a:lstStyle/>
                    <a:p>
                      <a:pPr rtl="1"/>
                      <a:r>
                        <a:rPr lang="en-US" sz="2800" dirty="0" err="1" smtClean="0">
                          <a:solidFill>
                            <a:schemeClr val="tx1"/>
                          </a:solidFill>
                        </a:rPr>
                        <a:t>Viridans</a:t>
                      </a:r>
                      <a:r>
                        <a:rPr lang="en-US" sz="2800" dirty="0" smtClean="0">
                          <a:solidFill>
                            <a:schemeClr val="tx1"/>
                          </a:solidFill>
                        </a:rPr>
                        <a:t> streptococci</a:t>
                      </a:r>
                      <a:endParaRPr lang="ar-EG" sz="2800" dirty="0">
                        <a:solidFill>
                          <a:schemeClr val="tx1"/>
                        </a:solidFill>
                      </a:endParaRPr>
                    </a:p>
                  </a:txBody>
                  <a:tcPr marL="91439" marR="91439" marT="45725" marB="45725"/>
                </a:tc>
                <a:tc>
                  <a:txBody>
                    <a:bodyPr/>
                    <a:lstStyle/>
                    <a:p>
                      <a:pPr rtl="1"/>
                      <a:r>
                        <a:rPr lang="en-US" sz="2800" dirty="0" err="1" smtClean="0">
                          <a:solidFill>
                            <a:schemeClr val="tx1"/>
                          </a:solidFill>
                        </a:rPr>
                        <a:t>pneumococci</a:t>
                      </a:r>
                      <a:endParaRPr lang="ar-EG" sz="2800" dirty="0">
                        <a:solidFill>
                          <a:schemeClr val="tx1"/>
                        </a:solidFill>
                      </a:endParaRPr>
                    </a:p>
                  </a:txBody>
                  <a:tcPr marL="91439" marR="91439" marT="45725" marB="45725"/>
                </a:tc>
                <a:tc>
                  <a:txBody>
                    <a:bodyPr/>
                    <a:lstStyle/>
                    <a:p>
                      <a:pPr rtl="1"/>
                      <a:endParaRPr lang="ar-EG" sz="2400" dirty="0">
                        <a:solidFill>
                          <a:srgbClr val="FF0000"/>
                        </a:solidFill>
                      </a:endParaRPr>
                    </a:p>
                  </a:txBody>
                  <a:tcPr marL="91439" marR="91439" marT="45725" marB="45725"/>
                </a:tc>
              </a:tr>
              <a:tr h="517523">
                <a:tc>
                  <a:txBody>
                    <a:bodyPr/>
                    <a:lstStyle/>
                    <a:p>
                      <a:pPr algn="ctr" rtl="1"/>
                      <a:r>
                        <a:rPr lang="en-US" sz="2400" dirty="0" smtClean="0">
                          <a:solidFill>
                            <a:srgbClr val="002060"/>
                          </a:solidFill>
                        </a:rPr>
                        <a:t>Not soluble</a:t>
                      </a:r>
                      <a:endParaRPr lang="ar-EG" sz="2400" dirty="0">
                        <a:solidFill>
                          <a:srgbClr val="002060"/>
                        </a:solidFill>
                      </a:endParaRPr>
                    </a:p>
                  </a:txBody>
                  <a:tcPr marL="91439" marR="91439" marT="45725" marB="45725"/>
                </a:tc>
                <a:tc>
                  <a:txBody>
                    <a:bodyPr/>
                    <a:lstStyle/>
                    <a:p>
                      <a:pPr algn="ctr" rtl="1"/>
                      <a:r>
                        <a:rPr lang="en-US" sz="2400" dirty="0" smtClean="0">
                          <a:solidFill>
                            <a:srgbClr val="002060"/>
                          </a:solidFill>
                        </a:rPr>
                        <a:t>soluble</a:t>
                      </a:r>
                      <a:endParaRPr lang="ar-EG" sz="2400" dirty="0">
                        <a:solidFill>
                          <a:srgbClr val="002060"/>
                        </a:solidFill>
                      </a:endParaRPr>
                    </a:p>
                  </a:txBody>
                  <a:tcPr marL="91439" marR="91439" marT="45725" marB="45725"/>
                </a:tc>
                <a:tc>
                  <a:txBody>
                    <a:bodyPr/>
                    <a:lstStyle/>
                    <a:p>
                      <a:pPr rtl="1"/>
                      <a:r>
                        <a:rPr lang="en-US" sz="2400" dirty="0" smtClean="0">
                          <a:solidFill>
                            <a:srgbClr val="FF0000"/>
                          </a:solidFill>
                        </a:rPr>
                        <a:t>Bile solubility</a:t>
                      </a:r>
                      <a:endParaRPr lang="ar-EG" sz="2400" dirty="0">
                        <a:solidFill>
                          <a:srgbClr val="FF0000"/>
                        </a:solidFill>
                      </a:endParaRPr>
                    </a:p>
                  </a:txBody>
                  <a:tcPr marL="91439" marR="91439" marT="45725" marB="45725"/>
                </a:tc>
              </a:tr>
              <a:tr h="915487">
                <a:tc>
                  <a:txBody>
                    <a:bodyPr/>
                    <a:lstStyle/>
                    <a:p>
                      <a:pPr algn="ctr" rtl="1"/>
                      <a:r>
                        <a:rPr lang="en-US" sz="2400" dirty="0" smtClean="0">
                          <a:solidFill>
                            <a:srgbClr val="002060"/>
                          </a:solidFill>
                        </a:rPr>
                        <a:t>Not fermented</a:t>
                      </a:r>
                      <a:endParaRPr lang="ar-EG" sz="2400" dirty="0">
                        <a:solidFill>
                          <a:srgbClr val="002060"/>
                        </a:solidFill>
                      </a:endParaRPr>
                    </a:p>
                  </a:txBody>
                  <a:tcPr marL="91439" marR="91439" marT="45725" marB="45725"/>
                </a:tc>
                <a:tc>
                  <a:txBody>
                    <a:bodyPr/>
                    <a:lstStyle/>
                    <a:p>
                      <a:pPr algn="ctr" rtl="1"/>
                      <a:r>
                        <a:rPr lang="en-US" sz="2400" dirty="0" smtClean="0">
                          <a:solidFill>
                            <a:srgbClr val="002060"/>
                          </a:solidFill>
                        </a:rPr>
                        <a:t>fermented</a:t>
                      </a:r>
                      <a:endParaRPr lang="ar-EG" sz="2400" dirty="0">
                        <a:solidFill>
                          <a:srgbClr val="002060"/>
                        </a:solidFill>
                      </a:endParaRPr>
                    </a:p>
                  </a:txBody>
                  <a:tcPr marL="91439" marR="91439" marT="45725" marB="45725"/>
                </a:tc>
                <a:tc>
                  <a:txBody>
                    <a:bodyPr/>
                    <a:lstStyle/>
                    <a:p>
                      <a:pPr algn="l" rtl="1"/>
                      <a:r>
                        <a:rPr lang="en-US" sz="2400" dirty="0" err="1" smtClean="0">
                          <a:solidFill>
                            <a:srgbClr val="FF0000"/>
                          </a:solidFill>
                        </a:rPr>
                        <a:t>Inulin</a:t>
                      </a:r>
                      <a:r>
                        <a:rPr lang="en-US" sz="2400" dirty="0" smtClean="0">
                          <a:solidFill>
                            <a:srgbClr val="FF0000"/>
                          </a:solidFill>
                        </a:rPr>
                        <a:t> fermentation</a:t>
                      </a:r>
                      <a:endParaRPr lang="ar-EG" sz="2400" dirty="0">
                        <a:solidFill>
                          <a:srgbClr val="FF0000"/>
                        </a:solidFill>
                      </a:endParaRPr>
                    </a:p>
                  </a:txBody>
                  <a:tcPr marL="91439" marR="91439" marT="45725" marB="45725"/>
                </a:tc>
              </a:tr>
              <a:tr h="915487">
                <a:tc>
                  <a:txBody>
                    <a:bodyPr/>
                    <a:lstStyle/>
                    <a:p>
                      <a:pPr algn="ctr" rtl="1"/>
                      <a:r>
                        <a:rPr lang="en-US" sz="2400" dirty="0" smtClean="0">
                          <a:solidFill>
                            <a:srgbClr val="002060"/>
                          </a:solidFill>
                        </a:rPr>
                        <a:t>Not sensitive</a:t>
                      </a:r>
                      <a:endParaRPr lang="ar-EG" sz="2400" dirty="0">
                        <a:solidFill>
                          <a:srgbClr val="002060"/>
                        </a:solidFill>
                      </a:endParaRPr>
                    </a:p>
                  </a:txBody>
                  <a:tcPr marL="91439" marR="91439" marT="45725" marB="45725"/>
                </a:tc>
                <a:tc>
                  <a:txBody>
                    <a:bodyPr/>
                    <a:lstStyle/>
                    <a:p>
                      <a:pPr algn="ctr" rtl="1"/>
                      <a:r>
                        <a:rPr lang="en-US" sz="2400" dirty="0" smtClean="0">
                          <a:solidFill>
                            <a:srgbClr val="002060"/>
                          </a:solidFill>
                        </a:rPr>
                        <a:t>sensitive</a:t>
                      </a:r>
                      <a:endParaRPr lang="ar-EG" sz="2400" dirty="0">
                        <a:solidFill>
                          <a:srgbClr val="002060"/>
                        </a:solidFill>
                      </a:endParaRPr>
                    </a:p>
                  </a:txBody>
                  <a:tcPr marL="91439" marR="91439" marT="45725" marB="45725"/>
                </a:tc>
                <a:tc>
                  <a:txBody>
                    <a:bodyPr/>
                    <a:lstStyle/>
                    <a:p>
                      <a:pPr algn="l" rtl="1"/>
                      <a:r>
                        <a:rPr lang="en-US" sz="2400" dirty="0" err="1" smtClean="0">
                          <a:solidFill>
                            <a:srgbClr val="FF0000"/>
                          </a:solidFill>
                        </a:rPr>
                        <a:t>Optochin</a:t>
                      </a:r>
                      <a:r>
                        <a:rPr lang="en-US" sz="2400" dirty="0" smtClean="0">
                          <a:solidFill>
                            <a:srgbClr val="FF0000"/>
                          </a:solidFill>
                        </a:rPr>
                        <a:t> sensitivity</a:t>
                      </a:r>
                      <a:endParaRPr lang="ar-EG" sz="2400" dirty="0">
                        <a:solidFill>
                          <a:srgbClr val="FF0000"/>
                        </a:solidFill>
                      </a:endParaRPr>
                    </a:p>
                  </a:txBody>
                  <a:tcPr marL="91439" marR="91439" marT="45725" marB="45725"/>
                </a:tc>
              </a:tr>
              <a:tr h="915487">
                <a:tc>
                  <a:txBody>
                    <a:bodyPr/>
                    <a:lstStyle/>
                    <a:p>
                      <a:pPr algn="ctr" rtl="1"/>
                      <a:r>
                        <a:rPr lang="en-US" sz="2400" dirty="0" smtClean="0">
                          <a:solidFill>
                            <a:srgbClr val="002060"/>
                          </a:solidFill>
                        </a:rPr>
                        <a:t>Not pathogenic</a:t>
                      </a:r>
                      <a:endParaRPr lang="ar-EG" sz="2400" dirty="0">
                        <a:solidFill>
                          <a:srgbClr val="002060"/>
                        </a:solidFill>
                      </a:endParaRPr>
                    </a:p>
                  </a:txBody>
                  <a:tcPr marL="91439" marR="91439" marT="45725" marB="45725"/>
                </a:tc>
                <a:tc>
                  <a:txBody>
                    <a:bodyPr/>
                    <a:lstStyle/>
                    <a:p>
                      <a:pPr algn="ctr" rtl="1"/>
                      <a:r>
                        <a:rPr lang="en-US" sz="2400" dirty="0" smtClean="0">
                          <a:solidFill>
                            <a:srgbClr val="002060"/>
                          </a:solidFill>
                        </a:rPr>
                        <a:t>pathogenic</a:t>
                      </a:r>
                      <a:endParaRPr lang="ar-EG" sz="2400" dirty="0">
                        <a:solidFill>
                          <a:srgbClr val="002060"/>
                        </a:solidFill>
                      </a:endParaRPr>
                    </a:p>
                  </a:txBody>
                  <a:tcPr marL="91439" marR="91439" marT="45725" marB="45725"/>
                </a:tc>
                <a:tc>
                  <a:txBody>
                    <a:bodyPr/>
                    <a:lstStyle/>
                    <a:p>
                      <a:pPr algn="l" rtl="1"/>
                      <a:r>
                        <a:rPr lang="en-US" sz="2400" dirty="0" err="1" smtClean="0">
                          <a:solidFill>
                            <a:srgbClr val="FF0000"/>
                          </a:solidFill>
                        </a:rPr>
                        <a:t>Pathogenicity</a:t>
                      </a:r>
                      <a:r>
                        <a:rPr lang="en-US" sz="2400" dirty="0" smtClean="0">
                          <a:solidFill>
                            <a:srgbClr val="FF0000"/>
                          </a:solidFill>
                        </a:rPr>
                        <a:t> to mice</a:t>
                      </a:r>
                      <a:endParaRPr lang="ar-EG" sz="2400" dirty="0">
                        <a:solidFill>
                          <a:srgbClr val="FF0000"/>
                        </a:solidFill>
                      </a:endParaRPr>
                    </a:p>
                  </a:txBody>
                  <a:tcPr marL="91439" marR="91439" marT="45725" marB="45725"/>
                </a:tc>
              </a:tr>
              <a:tr h="769445">
                <a:tc>
                  <a:txBody>
                    <a:bodyPr/>
                    <a:lstStyle/>
                    <a:p>
                      <a:pPr algn="ctr" rtl="1"/>
                      <a:r>
                        <a:rPr lang="en-US" sz="2400" dirty="0" smtClean="0">
                          <a:solidFill>
                            <a:srgbClr val="002060"/>
                          </a:solidFill>
                        </a:rPr>
                        <a:t>-</a:t>
                      </a:r>
                      <a:r>
                        <a:rPr lang="en-US" sz="2400" dirty="0" err="1" smtClean="0">
                          <a:solidFill>
                            <a:srgbClr val="002060"/>
                          </a:solidFill>
                        </a:rPr>
                        <a:t>ve</a:t>
                      </a:r>
                      <a:endParaRPr lang="ar-EG" sz="2400" dirty="0">
                        <a:solidFill>
                          <a:srgbClr val="002060"/>
                        </a:solidFill>
                      </a:endParaRPr>
                    </a:p>
                  </a:txBody>
                  <a:tcPr marL="91439" marR="91439" marT="45725" marB="45725"/>
                </a:tc>
                <a:tc>
                  <a:txBody>
                    <a:bodyPr/>
                    <a:lstStyle/>
                    <a:p>
                      <a:pPr algn="ctr" rtl="1"/>
                      <a:r>
                        <a:rPr lang="en-US" sz="2400" dirty="0" smtClean="0">
                          <a:solidFill>
                            <a:srgbClr val="002060"/>
                          </a:solidFill>
                        </a:rPr>
                        <a:t>+</a:t>
                      </a:r>
                      <a:r>
                        <a:rPr lang="en-US" sz="2400" dirty="0" err="1" smtClean="0">
                          <a:solidFill>
                            <a:srgbClr val="002060"/>
                          </a:solidFill>
                        </a:rPr>
                        <a:t>ve</a:t>
                      </a:r>
                      <a:endParaRPr lang="ar-EG" sz="2400" dirty="0">
                        <a:solidFill>
                          <a:srgbClr val="002060"/>
                        </a:solidFill>
                      </a:endParaRPr>
                    </a:p>
                  </a:txBody>
                  <a:tcPr marL="91439" marR="91439" marT="45725" marB="45725"/>
                </a:tc>
                <a:tc>
                  <a:txBody>
                    <a:bodyPr/>
                    <a:lstStyle/>
                    <a:p>
                      <a:pPr algn="l" rtl="1"/>
                      <a:r>
                        <a:rPr lang="en-US" sz="2400" dirty="0" err="1" smtClean="0">
                          <a:solidFill>
                            <a:srgbClr val="FF0000"/>
                          </a:solidFill>
                        </a:rPr>
                        <a:t>Quellung</a:t>
                      </a:r>
                      <a:r>
                        <a:rPr lang="en-US" sz="2400" dirty="0" smtClean="0">
                          <a:solidFill>
                            <a:srgbClr val="FF0000"/>
                          </a:solidFill>
                        </a:rPr>
                        <a:t> test</a:t>
                      </a:r>
                      <a:endParaRPr lang="ar-EG" sz="2400" dirty="0">
                        <a:solidFill>
                          <a:srgbClr val="FF0000"/>
                        </a:solidFill>
                      </a:endParaRPr>
                    </a:p>
                  </a:txBody>
                  <a:tcPr marL="91439" marR="91439" marT="45725" marB="45725"/>
                </a:tc>
              </a:tr>
              <a:tr h="517523">
                <a:tc>
                  <a:txBody>
                    <a:bodyPr/>
                    <a:lstStyle/>
                    <a:p>
                      <a:pPr rtl="1"/>
                      <a:endParaRPr lang="ar-EG" sz="2400" dirty="0">
                        <a:solidFill>
                          <a:srgbClr val="002060"/>
                        </a:solidFill>
                      </a:endParaRPr>
                    </a:p>
                  </a:txBody>
                  <a:tcPr marL="91439" marR="91439" marT="45725" marB="45725"/>
                </a:tc>
                <a:tc>
                  <a:txBody>
                    <a:bodyPr/>
                    <a:lstStyle/>
                    <a:p>
                      <a:pPr rtl="1"/>
                      <a:endParaRPr lang="ar-EG" sz="2400" dirty="0">
                        <a:solidFill>
                          <a:srgbClr val="002060"/>
                        </a:solidFill>
                      </a:endParaRPr>
                    </a:p>
                  </a:txBody>
                  <a:tcPr marL="91439" marR="91439" marT="45725" marB="45725"/>
                </a:tc>
                <a:tc>
                  <a:txBody>
                    <a:bodyPr/>
                    <a:lstStyle/>
                    <a:p>
                      <a:pPr rtl="1"/>
                      <a:endParaRPr lang="ar-EG" sz="1800" dirty="0">
                        <a:solidFill>
                          <a:srgbClr val="FF0000"/>
                        </a:solidFill>
                      </a:endParaRPr>
                    </a:p>
                  </a:txBody>
                  <a:tcPr marL="91439" marR="91439" marT="45725" marB="45725"/>
                </a:tc>
              </a:tr>
            </a:tbl>
          </a:graphicData>
        </a:graphic>
      </p:graphicFrame>
    </p:spTree>
    <p:extLst>
      <p:ext uri="{BB962C8B-B14F-4D97-AF65-F5344CB8AC3E}">
        <p14:creationId xmlns:p14="http://schemas.microsoft.com/office/powerpoint/2010/main" val="4080175104"/>
      </p:ext>
    </p:extLst>
  </p:cSld>
  <p:clrMapOvr>
    <a:masterClrMapping/>
  </p:clrMapOvr>
  <p:transition>
    <p:wipe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51506"/>
          </a:xfrm>
        </p:spPr>
        <p:txBody>
          <a:bodyPr/>
          <a:lstStyle/>
          <a:p>
            <a:pPr eaLnBrk="1" fontAlgn="auto" hangingPunct="1">
              <a:spcAft>
                <a:spcPts val="0"/>
              </a:spcAft>
              <a:defRPr/>
            </a:pPr>
            <a:r>
              <a:rPr lang="en-US" dirty="0" smtClean="0">
                <a:solidFill>
                  <a:srgbClr val="002060"/>
                </a:solidFill>
              </a:rPr>
              <a:t>Serological characters:</a:t>
            </a:r>
            <a:endParaRPr lang="ar-EG" dirty="0">
              <a:solidFill>
                <a:srgbClr val="002060"/>
              </a:solidFill>
            </a:endParaRPr>
          </a:p>
        </p:txBody>
      </p:sp>
      <p:sp>
        <p:nvSpPr>
          <p:cNvPr id="3" name="Content Placeholder 2"/>
          <p:cNvSpPr>
            <a:spLocks noGrp="1"/>
          </p:cNvSpPr>
          <p:nvPr>
            <p:ph idx="1"/>
          </p:nvPr>
        </p:nvSpPr>
        <p:spPr>
          <a:xfrm>
            <a:off x="457200" y="1428750"/>
            <a:ext cx="7239000" cy="5027613"/>
          </a:xfrm>
        </p:spPr>
        <p:txBody>
          <a:bodyPr>
            <a:normAutofit lnSpcReduction="10000"/>
          </a:bodyPr>
          <a:lstStyle/>
          <a:p>
            <a:pPr marL="274320" indent="-274320" algn="l" eaLnBrk="1" fontAlgn="auto" hangingPunct="1">
              <a:spcAft>
                <a:spcPts val="0"/>
              </a:spcAft>
              <a:buFont typeface="Wingdings 2"/>
              <a:buNone/>
              <a:defRPr/>
            </a:pPr>
            <a:r>
              <a:rPr lang="en-US" sz="2800" dirty="0" smtClean="0">
                <a:solidFill>
                  <a:srgbClr val="C00000"/>
                </a:solidFill>
              </a:rPr>
              <a:t>-there are at least </a:t>
            </a:r>
            <a:r>
              <a:rPr lang="en-US" sz="2800" b="1" u="sng" dirty="0" smtClean="0">
                <a:solidFill>
                  <a:srgbClr val="00B050"/>
                </a:solidFill>
              </a:rPr>
              <a:t>90 serotypes </a:t>
            </a:r>
            <a:r>
              <a:rPr lang="en-US" sz="2800" dirty="0" smtClean="0">
                <a:solidFill>
                  <a:srgbClr val="C00000"/>
                </a:solidFill>
              </a:rPr>
              <a:t>based on chemical specificity of the </a:t>
            </a:r>
            <a:r>
              <a:rPr lang="en-US" sz="2800" b="1" u="sng" dirty="0" smtClean="0">
                <a:solidFill>
                  <a:srgbClr val="00B050"/>
                </a:solidFill>
              </a:rPr>
              <a:t>capsular </a:t>
            </a:r>
            <a:r>
              <a:rPr lang="en-US" sz="2800" b="1" u="sng" dirty="0" err="1" smtClean="0">
                <a:solidFill>
                  <a:srgbClr val="00B050"/>
                </a:solidFill>
              </a:rPr>
              <a:t>polysccharide</a:t>
            </a:r>
            <a:r>
              <a:rPr lang="en-US" sz="2800" b="1" u="sng" dirty="0" smtClean="0">
                <a:solidFill>
                  <a:srgbClr val="00B050"/>
                </a:solidFill>
              </a:rPr>
              <a:t>.</a:t>
            </a:r>
          </a:p>
          <a:p>
            <a:pPr marL="274320" indent="-274320" algn="l" eaLnBrk="1" fontAlgn="auto" hangingPunct="1">
              <a:spcAft>
                <a:spcPts val="0"/>
              </a:spcAft>
              <a:buFont typeface="Wingdings 2"/>
              <a:buNone/>
              <a:defRPr/>
            </a:pPr>
            <a:r>
              <a:rPr lang="en-US" sz="2800" dirty="0" smtClean="0">
                <a:solidFill>
                  <a:srgbClr val="C00000"/>
                </a:solidFill>
              </a:rPr>
              <a:t>-identification can be done by agglutination or capsular </a:t>
            </a:r>
            <a:r>
              <a:rPr lang="en-US" sz="2800" dirty="0" err="1" smtClean="0">
                <a:solidFill>
                  <a:srgbClr val="C00000"/>
                </a:solidFill>
              </a:rPr>
              <a:t>swelling</a:t>
            </a:r>
            <a:r>
              <a:rPr lang="en-US" sz="2800" dirty="0" err="1" smtClean="0">
                <a:solidFill>
                  <a:srgbClr val="7030A0"/>
                </a:solidFill>
              </a:rPr>
              <a:t>”Quellung</a:t>
            </a:r>
            <a:r>
              <a:rPr lang="en-US" sz="2800" dirty="0" smtClean="0">
                <a:solidFill>
                  <a:srgbClr val="7030A0"/>
                </a:solidFill>
              </a:rPr>
              <a:t> test”</a:t>
            </a:r>
          </a:p>
          <a:p>
            <a:pPr marL="274320" indent="-274320" algn="l" eaLnBrk="1" fontAlgn="auto" hangingPunct="1">
              <a:spcAft>
                <a:spcPts val="0"/>
              </a:spcAft>
              <a:buFont typeface="Wingdings 2"/>
              <a:buNone/>
              <a:defRPr/>
            </a:pPr>
            <a:r>
              <a:rPr lang="en-US" sz="2800" u="sng" dirty="0" smtClean="0">
                <a:solidFill>
                  <a:srgbClr val="002060"/>
                </a:solidFill>
              </a:rPr>
              <a:t>Steps:</a:t>
            </a:r>
          </a:p>
          <a:p>
            <a:pPr marL="274320" indent="-274320" algn="l" eaLnBrk="1" fontAlgn="auto" hangingPunct="1">
              <a:spcAft>
                <a:spcPts val="0"/>
              </a:spcAft>
              <a:buFont typeface="Wingdings 2"/>
              <a:buNone/>
              <a:defRPr/>
            </a:pPr>
            <a:r>
              <a:rPr lang="en-US" sz="2800" dirty="0" smtClean="0">
                <a:solidFill>
                  <a:srgbClr val="C00000"/>
                </a:solidFill>
              </a:rPr>
              <a:t>-mix bacterial suspension with known antiserum</a:t>
            </a:r>
          </a:p>
          <a:p>
            <a:pPr marL="274320" indent="-274320" algn="l" eaLnBrk="1" fontAlgn="auto" hangingPunct="1">
              <a:spcAft>
                <a:spcPts val="0"/>
              </a:spcAft>
              <a:buFont typeface="Wingdings 2"/>
              <a:buNone/>
              <a:defRPr/>
            </a:pPr>
            <a:r>
              <a:rPr lang="en-US" sz="2800" dirty="0" smtClean="0">
                <a:solidFill>
                  <a:srgbClr val="C00000"/>
                </a:solidFill>
              </a:rPr>
              <a:t>-</a:t>
            </a:r>
            <a:r>
              <a:rPr lang="en-US" sz="2800" b="1" u="sng" dirty="0" err="1" smtClean="0"/>
              <a:t>methylene</a:t>
            </a:r>
            <a:r>
              <a:rPr lang="en-US" sz="2800" b="1" u="sng" dirty="0" smtClean="0"/>
              <a:t> blue </a:t>
            </a:r>
            <a:r>
              <a:rPr lang="en-US" sz="2800" dirty="0" smtClean="0">
                <a:solidFill>
                  <a:srgbClr val="C00000"/>
                </a:solidFill>
              </a:rPr>
              <a:t>is added</a:t>
            </a:r>
          </a:p>
          <a:p>
            <a:pPr marL="274320" indent="-274320" algn="l" eaLnBrk="1" fontAlgn="auto" hangingPunct="1">
              <a:spcAft>
                <a:spcPts val="0"/>
              </a:spcAft>
              <a:buFont typeface="Wingdings 2"/>
              <a:buNone/>
              <a:defRPr/>
            </a:pPr>
            <a:r>
              <a:rPr lang="en-US" sz="2800" dirty="0" smtClean="0">
                <a:solidFill>
                  <a:srgbClr val="C00000"/>
                </a:solidFill>
              </a:rPr>
              <a:t>-in the presence of specific antiserum swelling occurs.</a:t>
            </a:r>
          </a:p>
          <a:p>
            <a:pPr marL="274320" indent="-274320" algn="l" eaLnBrk="1" fontAlgn="auto" hangingPunct="1">
              <a:spcAft>
                <a:spcPts val="0"/>
              </a:spcAft>
              <a:buFont typeface="Wingdings 2"/>
              <a:buNone/>
              <a:defRPr/>
            </a:pPr>
            <a:endParaRPr lang="ar-EG" dirty="0"/>
          </a:p>
        </p:txBody>
      </p:sp>
    </p:spTree>
    <p:extLst>
      <p:ext uri="{BB962C8B-B14F-4D97-AF65-F5344CB8AC3E}">
        <p14:creationId xmlns:p14="http://schemas.microsoft.com/office/powerpoint/2010/main" val="1408897199"/>
      </p:ext>
    </p:extLst>
  </p:cSld>
  <p:clrMapOvr>
    <a:masterClrMapping/>
  </p:clrMapOvr>
  <p:transition>
    <p:wipe di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4.bp.blogspot.com/-wIF2VHE5wM0/TsxzPZrog2I/AAAAAAAAGrI/Prz4HPDnRt0/s1600/Pneumococcal_Meningitis_Quellung-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1214438"/>
            <a:ext cx="8001000"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idx="4294967295"/>
          </p:nvPr>
        </p:nvSpPr>
        <p:spPr>
          <a:xfrm>
            <a:off x="0" y="320675"/>
            <a:ext cx="7239000" cy="893763"/>
          </a:xfrm>
        </p:spPr>
        <p:txBody>
          <a:bodyPr/>
          <a:lstStyle/>
          <a:p>
            <a:pPr>
              <a:defRPr/>
            </a:pPr>
            <a:r>
              <a:rPr lang="en-US" dirty="0" err="1" smtClean="0">
                <a:solidFill>
                  <a:srgbClr val="C00000"/>
                </a:solidFill>
              </a:rPr>
              <a:t>Quellung</a:t>
            </a:r>
            <a:r>
              <a:rPr lang="en-US" dirty="0" smtClean="0">
                <a:solidFill>
                  <a:srgbClr val="C00000"/>
                </a:solidFill>
              </a:rPr>
              <a:t> reaction</a:t>
            </a:r>
            <a:endParaRPr lang="ar-SA" dirty="0">
              <a:solidFill>
                <a:srgbClr val="C00000"/>
              </a:solidFill>
            </a:endParaRPr>
          </a:p>
        </p:txBody>
      </p:sp>
    </p:spTree>
    <p:extLst>
      <p:ext uri="{BB962C8B-B14F-4D97-AF65-F5344CB8AC3E}">
        <p14:creationId xmlns:p14="http://schemas.microsoft.com/office/powerpoint/2010/main" val="27037558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274638"/>
            <a:ext cx="8147248" cy="850106"/>
          </a:xfrm>
        </p:spPr>
        <p:txBody>
          <a:bodyPr>
            <a:normAutofit fontScale="90000"/>
          </a:bodyPr>
          <a:lstStyle/>
          <a:p>
            <a:pPr marL="342900" lvl="0" indent="-342900" rtl="0">
              <a:spcBef>
                <a:spcPct val="20000"/>
              </a:spcBef>
            </a:pPr>
            <a:r>
              <a:rPr lang="en-US" sz="3200" b="1" u="sng" dirty="0">
                <a:solidFill>
                  <a:srgbClr val="FF0000"/>
                </a:solidFill>
                <a:ea typeface="+mn-ea"/>
                <a:cs typeface="+mn-cs"/>
              </a:rPr>
              <a:t>Listeria monocytogenes</a:t>
            </a:r>
            <a:r>
              <a:rPr lang="en-US" sz="3200" dirty="0">
                <a:solidFill>
                  <a:prstClr val="black"/>
                </a:solidFill>
                <a:ea typeface="+mn-ea"/>
                <a:cs typeface="+mn-cs"/>
              </a:rPr>
              <a:t/>
            </a:r>
            <a:br>
              <a:rPr lang="en-US" sz="3200" dirty="0">
                <a:solidFill>
                  <a:prstClr val="black"/>
                </a:solidFill>
                <a:ea typeface="+mn-ea"/>
                <a:cs typeface="+mn-cs"/>
              </a:rPr>
            </a:br>
            <a:endParaRPr lang="ar-EG" dirty="0"/>
          </a:p>
        </p:txBody>
      </p:sp>
      <p:sp>
        <p:nvSpPr>
          <p:cNvPr id="3" name="عنصر نائب للمحتوى 2"/>
          <p:cNvSpPr>
            <a:spLocks noGrp="1"/>
          </p:cNvSpPr>
          <p:nvPr>
            <p:ph idx="1"/>
          </p:nvPr>
        </p:nvSpPr>
        <p:spPr>
          <a:xfrm>
            <a:off x="395536" y="836712"/>
            <a:ext cx="8291264" cy="5289451"/>
          </a:xfrm>
        </p:spPr>
        <p:txBody>
          <a:bodyPr>
            <a:normAutofit fontScale="62500" lnSpcReduction="20000"/>
          </a:bodyPr>
          <a:lstStyle/>
          <a:p>
            <a:pPr marL="0" indent="0" algn="l" rtl="0">
              <a:spcAft>
                <a:spcPts val="800"/>
              </a:spcAft>
              <a:buNone/>
            </a:pPr>
            <a:r>
              <a:rPr lang="en-US" b="1" u="sng" dirty="0">
                <a:solidFill>
                  <a:srgbClr val="FF0000"/>
                </a:solidFill>
                <a:latin typeface="Times New Roman"/>
                <a:ea typeface="Times New Roman"/>
              </a:rPr>
              <a:t>Morphology:</a:t>
            </a:r>
            <a:endParaRPr lang="en-US" sz="2800" b="1" u="sng" dirty="0">
              <a:solidFill>
                <a:srgbClr val="FF0000"/>
              </a:solidFill>
              <a:latin typeface="Times New Roman"/>
              <a:ea typeface="Times New Roman"/>
            </a:endParaRPr>
          </a:p>
          <a:p>
            <a:pPr marL="0" lvl="0" indent="0" algn="l" rtl="0">
              <a:spcAft>
                <a:spcPts val="800"/>
              </a:spcAft>
              <a:buNone/>
              <a:tabLst>
                <a:tab pos="457200" algn="l"/>
              </a:tabLst>
            </a:pPr>
            <a:r>
              <a:rPr lang="en-US" dirty="0">
                <a:latin typeface="Times New Roman"/>
                <a:ea typeface="Times New Roman"/>
              </a:rPr>
              <a:t>Small gram positive, non-spore forming bacilli similar in morphology to </a:t>
            </a:r>
            <a:r>
              <a:rPr lang="en-US" dirty="0" err="1">
                <a:latin typeface="Times New Roman"/>
                <a:ea typeface="Times New Roman"/>
              </a:rPr>
              <a:t>corynebacteria</a:t>
            </a:r>
            <a:r>
              <a:rPr lang="en-US" dirty="0">
                <a:latin typeface="Times New Roman"/>
                <a:ea typeface="Times New Roman"/>
              </a:rPr>
              <a:t>.</a:t>
            </a:r>
            <a:endParaRPr lang="en-US" sz="2800" dirty="0">
              <a:latin typeface="Times New Roman"/>
              <a:ea typeface="Times New Roman"/>
            </a:endParaRPr>
          </a:p>
          <a:p>
            <a:pPr marL="0" lvl="0" indent="0" algn="l" rtl="0">
              <a:spcAft>
                <a:spcPts val="800"/>
              </a:spcAft>
              <a:buNone/>
              <a:tabLst>
                <a:tab pos="457200" algn="l"/>
              </a:tabLst>
            </a:pPr>
            <a:r>
              <a:rPr lang="en-US" dirty="0">
                <a:latin typeface="Times New Roman"/>
                <a:ea typeface="Times New Roman"/>
              </a:rPr>
              <a:t>The organism exhibits an unusual tumbling movement at 22-28°C but not at 37°C that distinguishes </a:t>
            </a:r>
            <a:r>
              <a:rPr lang="en-US" b="1" dirty="0">
                <a:solidFill>
                  <a:schemeClr val="tx1">
                    <a:lumMod val="95000"/>
                    <a:lumOff val="5000"/>
                  </a:schemeClr>
                </a:solidFill>
                <a:latin typeface="Times New Roman"/>
                <a:ea typeface="Times New Roman"/>
              </a:rPr>
              <a:t>it from the </a:t>
            </a:r>
            <a:r>
              <a:rPr lang="en-US" b="1" dirty="0" err="1">
                <a:solidFill>
                  <a:schemeClr val="tx1">
                    <a:lumMod val="95000"/>
                    <a:lumOff val="5000"/>
                  </a:schemeClr>
                </a:solidFill>
                <a:latin typeface="Times New Roman"/>
                <a:ea typeface="Times New Roman"/>
              </a:rPr>
              <a:t>corynebacteria</a:t>
            </a:r>
            <a:r>
              <a:rPr lang="en-US" b="1" dirty="0">
                <a:solidFill>
                  <a:schemeClr val="tx1">
                    <a:lumMod val="95000"/>
                    <a:lumOff val="5000"/>
                  </a:schemeClr>
                </a:solidFill>
                <a:latin typeface="Times New Roman"/>
                <a:ea typeface="Times New Roman"/>
              </a:rPr>
              <a:t> that are non-motile.</a:t>
            </a:r>
            <a:endParaRPr lang="en-US" sz="2800" b="1" dirty="0">
              <a:solidFill>
                <a:schemeClr val="tx1">
                  <a:lumMod val="95000"/>
                  <a:lumOff val="5000"/>
                </a:schemeClr>
              </a:solidFill>
              <a:latin typeface="Times New Roman"/>
              <a:ea typeface="Times New Roman"/>
            </a:endParaRPr>
          </a:p>
          <a:p>
            <a:pPr marL="0" indent="0" algn="l" rtl="0">
              <a:spcAft>
                <a:spcPts val="800"/>
              </a:spcAft>
              <a:buNone/>
            </a:pPr>
            <a:r>
              <a:rPr lang="en-US" b="1" u="sng" dirty="0">
                <a:solidFill>
                  <a:srgbClr val="FF0000"/>
                </a:solidFill>
                <a:latin typeface="Times New Roman"/>
                <a:ea typeface="Times New Roman"/>
              </a:rPr>
              <a:t>Cultural characters:</a:t>
            </a:r>
            <a:endParaRPr lang="en-US" sz="2800" b="1" u="sng" dirty="0">
              <a:solidFill>
                <a:srgbClr val="FF0000"/>
              </a:solidFill>
              <a:latin typeface="Times New Roman"/>
              <a:ea typeface="Times New Roman"/>
            </a:endParaRPr>
          </a:p>
          <a:p>
            <a:pPr marL="0" lvl="0" indent="0" algn="l" rtl="0">
              <a:spcAft>
                <a:spcPts val="800"/>
              </a:spcAft>
              <a:buNone/>
              <a:tabLst>
                <a:tab pos="457200" algn="l"/>
              </a:tabLst>
            </a:pPr>
            <a:r>
              <a:rPr lang="en-US" dirty="0">
                <a:latin typeface="Times New Roman"/>
                <a:ea typeface="Times New Roman"/>
              </a:rPr>
              <a:t>Facultative </a:t>
            </a:r>
            <a:r>
              <a:rPr lang="en-US" dirty="0" err="1">
                <a:latin typeface="Times New Roman"/>
                <a:ea typeface="Times New Roman"/>
              </a:rPr>
              <a:t>anerobes</a:t>
            </a:r>
            <a:r>
              <a:rPr lang="en-US" dirty="0">
                <a:latin typeface="Times New Roman"/>
                <a:ea typeface="Times New Roman"/>
              </a:rPr>
              <a:t>.</a:t>
            </a:r>
            <a:endParaRPr lang="en-US" sz="2800" dirty="0">
              <a:latin typeface="Times New Roman"/>
              <a:ea typeface="Times New Roman"/>
            </a:endParaRPr>
          </a:p>
          <a:p>
            <a:pPr marL="0" lvl="0" indent="0" algn="l" rtl="0">
              <a:spcAft>
                <a:spcPts val="800"/>
              </a:spcAft>
              <a:buNone/>
              <a:tabLst>
                <a:tab pos="457200" algn="l"/>
              </a:tabLst>
            </a:pPr>
            <a:r>
              <a:rPr lang="en-US" dirty="0">
                <a:latin typeface="Times New Roman"/>
                <a:ea typeface="Times New Roman"/>
              </a:rPr>
              <a:t>Grow at wide temperature range from 1-45°C. The organism can grow at refrigerator temperature</a:t>
            </a:r>
            <a:endParaRPr lang="en-US" sz="2800" dirty="0">
              <a:latin typeface="Times New Roman"/>
              <a:ea typeface="Times New Roman"/>
            </a:endParaRPr>
          </a:p>
          <a:p>
            <a:pPr marL="0" lvl="0" indent="0" algn="l" rtl="0">
              <a:spcAft>
                <a:spcPts val="800"/>
              </a:spcAft>
              <a:buNone/>
              <a:tabLst>
                <a:tab pos="457200" algn="l"/>
              </a:tabLst>
            </a:pPr>
            <a:r>
              <a:rPr lang="en-US" dirty="0">
                <a:latin typeface="Times New Roman"/>
                <a:ea typeface="Times New Roman"/>
              </a:rPr>
              <a:t>Can tolerate high salt concentration.</a:t>
            </a:r>
            <a:endParaRPr lang="en-US" sz="2800" dirty="0">
              <a:latin typeface="Times New Roman"/>
              <a:ea typeface="Times New Roman"/>
            </a:endParaRPr>
          </a:p>
          <a:p>
            <a:pPr marL="0" lvl="0" indent="0" algn="l" rtl="0">
              <a:spcAft>
                <a:spcPts val="800"/>
              </a:spcAft>
              <a:buNone/>
              <a:tabLst>
                <a:tab pos="457200" algn="l"/>
              </a:tabLst>
            </a:pPr>
            <a:r>
              <a:rPr lang="en-US" dirty="0">
                <a:solidFill>
                  <a:srgbClr val="FF0000"/>
                </a:solidFill>
                <a:latin typeface="Times New Roman"/>
                <a:ea typeface="Times New Roman"/>
              </a:rPr>
              <a:t>Colonies on blood agar </a:t>
            </a:r>
            <a:r>
              <a:rPr lang="en-US" dirty="0">
                <a:latin typeface="Times New Roman"/>
                <a:ea typeface="Times New Roman"/>
              </a:rPr>
              <a:t>produce </a:t>
            </a:r>
            <a:r>
              <a:rPr lang="en-US" dirty="0" smtClean="0">
                <a:latin typeface="Times New Roman"/>
                <a:ea typeface="Times New Roman"/>
              </a:rPr>
              <a:t>of </a:t>
            </a:r>
            <a:r>
              <a:rPr lang="en-US" dirty="0">
                <a:latin typeface="Times New Roman"/>
                <a:ea typeface="Times New Roman"/>
                <a:sym typeface="Symbol"/>
              </a:rPr>
              <a:t></a:t>
            </a:r>
            <a:r>
              <a:rPr lang="en-US" dirty="0">
                <a:latin typeface="Times New Roman"/>
                <a:ea typeface="Times New Roman"/>
              </a:rPr>
              <a:t>-</a:t>
            </a:r>
            <a:r>
              <a:rPr lang="en-US" dirty="0" err="1">
                <a:latin typeface="Times New Roman"/>
                <a:ea typeface="Times New Roman"/>
              </a:rPr>
              <a:t>haemolysis</a:t>
            </a:r>
            <a:r>
              <a:rPr lang="en-US" dirty="0">
                <a:latin typeface="Times New Roman"/>
                <a:ea typeface="Times New Roman"/>
              </a:rPr>
              <a:t>.</a:t>
            </a:r>
            <a:endParaRPr lang="en-US" sz="2800" dirty="0">
              <a:latin typeface="Times New Roman"/>
              <a:ea typeface="Times New Roman"/>
            </a:endParaRPr>
          </a:p>
          <a:p>
            <a:pPr marL="0" indent="0" algn="l" rtl="0">
              <a:spcAft>
                <a:spcPts val="800"/>
              </a:spcAft>
              <a:buNone/>
            </a:pPr>
            <a:r>
              <a:rPr lang="en-US" b="1" u="sng" dirty="0">
                <a:solidFill>
                  <a:srgbClr val="FF0000"/>
                </a:solidFill>
                <a:latin typeface="Times New Roman"/>
                <a:ea typeface="Times New Roman"/>
              </a:rPr>
              <a:t>Biochemical reactions:</a:t>
            </a:r>
            <a:endParaRPr lang="en-US" sz="2800" u="sng" dirty="0">
              <a:solidFill>
                <a:srgbClr val="FF0000"/>
              </a:solidFill>
              <a:latin typeface="Times New Roman"/>
              <a:ea typeface="Times New Roman"/>
            </a:endParaRPr>
          </a:p>
          <a:p>
            <a:pPr marL="0" lvl="0" indent="0" algn="l" rtl="0">
              <a:spcAft>
                <a:spcPts val="800"/>
              </a:spcAft>
              <a:buNone/>
              <a:tabLst>
                <a:tab pos="457200" algn="l"/>
              </a:tabLst>
            </a:pPr>
            <a:r>
              <a:rPr lang="en-US" dirty="0">
                <a:latin typeface="Times New Roman"/>
                <a:ea typeface="Times New Roman"/>
              </a:rPr>
              <a:t>Catalase positive.</a:t>
            </a:r>
            <a:endParaRPr lang="en-US" sz="2800" dirty="0">
              <a:latin typeface="Times New Roman"/>
              <a:ea typeface="Times New Roman"/>
            </a:endParaRPr>
          </a:p>
          <a:p>
            <a:pPr marL="0" indent="0" algn="l" rtl="0">
              <a:buNone/>
            </a:pPr>
            <a:r>
              <a:rPr lang="en-US" dirty="0" smtClean="0">
                <a:latin typeface="Times New Roman"/>
                <a:ea typeface="Times New Roman"/>
              </a:rPr>
              <a:t>Ferment a variety of carbohydrates with acid production</a:t>
            </a:r>
            <a:endParaRPr lang="ar-EG" dirty="0"/>
          </a:p>
        </p:txBody>
      </p:sp>
    </p:spTree>
    <p:extLst>
      <p:ext uri="{BB962C8B-B14F-4D97-AF65-F5344CB8AC3E}">
        <p14:creationId xmlns:p14="http://schemas.microsoft.com/office/powerpoint/2010/main" val="9439172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Gram positive bacilli of listeria monocytogenes </a:t>
            </a:r>
            <a:endParaRPr lang="ar-EG" dirty="0"/>
          </a:p>
        </p:txBody>
      </p:sp>
      <p:sp>
        <p:nvSpPr>
          <p:cNvPr id="4" name="عنصر نائب للنص 3"/>
          <p:cNvSpPr>
            <a:spLocks noGrp="1"/>
          </p:cNvSpPr>
          <p:nvPr>
            <p:ph type="body" sz="half" idx="2"/>
          </p:nvPr>
        </p:nvSpPr>
        <p:spPr/>
        <p:txBody>
          <a:bodyPr/>
          <a:lstStyle/>
          <a:p>
            <a:endParaRPr lang="ar-EG"/>
          </a:p>
        </p:txBody>
      </p:sp>
      <p:pic>
        <p:nvPicPr>
          <p:cNvPr id="11266"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89892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idx="1"/>
          </p:nvPr>
        </p:nvSpPr>
        <p:spPr>
          <a:xfrm>
            <a:off x="251520" y="548680"/>
            <a:ext cx="8435280" cy="5577483"/>
          </a:xfrm>
        </p:spPr>
        <p:txBody>
          <a:bodyPr>
            <a:normAutofit fontScale="77500" lnSpcReduction="20000"/>
          </a:bodyPr>
          <a:lstStyle/>
          <a:p>
            <a:pPr algn="l" rtl="0"/>
            <a:r>
              <a:rPr lang="en-US" b="1" u="sng" dirty="0">
                <a:solidFill>
                  <a:srgbClr val="FF0000"/>
                </a:solidFill>
              </a:rPr>
              <a:t>Diagnosis:</a:t>
            </a:r>
          </a:p>
          <a:p>
            <a:pPr algn="l" rtl="0"/>
            <a:r>
              <a:rPr lang="en-US" dirty="0"/>
              <a:t>Isolation:</a:t>
            </a:r>
          </a:p>
          <a:p>
            <a:pPr algn="l" rtl="0"/>
            <a:r>
              <a:rPr lang="en-US" dirty="0"/>
              <a:t>•	Isolation from blood by blood culture and from CSF on blood agar and from stools on listeria selective media.</a:t>
            </a:r>
          </a:p>
          <a:p>
            <a:pPr algn="l" rtl="0"/>
            <a:r>
              <a:rPr lang="en-US" dirty="0"/>
              <a:t>•	Isolation is enhanced if specimens are refrigerated for few days before inoculation "cold enhancement".</a:t>
            </a:r>
          </a:p>
          <a:p>
            <a:pPr algn="l" rtl="0"/>
            <a:endParaRPr lang="en-US" dirty="0"/>
          </a:p>
          <a:p>
            <a:pPr algn="l" rtl="0"/>
            <a:r>
              <a:rPr lang="en-US" dirty="0"/>
              <a:t>Identification:</a:t>
            </a:r>
          </a:p>
          <a:p>
            <a:pPr algn="l" rtl="0"/>
            <a:r>
              <a:rPr lang="en-US" dirty="0"/>
              <a:t>•	Gram stain.</a:t>
            </a:r>
          </a:p>
          <a:p>
            <a:pPr algn="l" rtl="0"/>
            <a:r>
              <a:rPr lang="en-US" dirty="0"/>
              <a:t>•	Detection of tumbling motility.</a:t>
            </a:r>
          </a:p>
          <a:p>
            <a:pPr algn="l" rtl="0"/>
            <a:r>
              <a:rPr lang="en-US" dirty="0"/>
              <a:t>•	Positive catalase.</a:t>
            </a:r>
          </a:p>
          <a:p>
            <a:pPr algn="l" rtl="0"/>
            <a:r>
              <a:rPr lang="en-US" dirty="0"/>
              <a:t>•	It produces B</a:t>
            </a:r>
            <a:r>
              <a:rPr lang="en-US" dirty="0" smtClean="0"/>
              <a:t>-</a:t>
            </a:r>
            <a:r>
              <a:rPr lang="en-US" dirty="0" err="1" smtClean="0"/>
              <a:t>haemolysis</a:t>
            </a:r>
            <a:r>
              <a:rPr lang="en-US" dirty="0"/>
              <a:t>, on sheep blood agar, which is enhanced in the vicinity of a streak of Staph. Aureus, i.e. CAMP test positive.</a:t>
            </a:r>
          </a:p>
          <a:p>
            <a:pPr algn="l" rtl="0"/>
            <a:endParaRPr lang="ar-EG" dirty="0"/>
          </a:p>
        </p:txBody>
      </p:sp>
    </p:spTree>
    <p:extLst>
      <p:ext uri="{BB962C8B-B14F-4D97-AF65-F5344CB8AC3E}">
        <p14:creationId xmlns:p14="http://schemas.microsoft.com/office/powerpoint/2010/main" val="17120899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en-US" sz="3200" dirty="0" smtClean="0"/>
              <a:t>CAMP test</a:t>
            </a:r>
            <a:endParaRPr lang="ar-EG" sz="3200" dirty="0"/>
          </a:p>
        </p:txBody>
      </p:sp>
      <p:sp>
        <p:nvSpPr>
          <p:cNvPr id="4" name="عنصر نائب للنص 3"/>
          <p:cNvSpPr>
            <a:spLocks noGrp="1"/>
          </p:cNvSpPr>
          <p:nvPr>
            <p:ph type="body" sz="half" idx="2"/>
          </p:nvPr>
        </p:nvSpPr>
        <p:spPr/>
        <p:txBody>
          <a:bodyPr/>
          <a:lstStyle/>
          <a:p>
            <a:endParaRPr lang="ar-EG"/>
          </a:p>
        </p:txBody>
      </p:sp>
      <p:pic>
        <p:nvPicPr>
          <p:cNvPr id="12290" name="Picture 2" descr="CAMP Test- Principle, Uses, Procedure and Result Interpretation"/>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l="3979" t="10504" r="1076"/>
          <a:stretch/>
        </p:blipFill>
        <p:spPr bwMode="auto">
          <a:xfrm>
            <a:off x="1116281" y="1045029"/>
            <a:ext cx="7053942" cy="3682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3576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001000" cy="4924425"/>
          </a:xfrm>
          <a:prstGeom prst="rect">
            <a:avLst/>
          </a:prstGeom>
        </p:spPr>
        <p:txBody>
          <a:bodyPr wrap="square">
            <a:spAutoFit/>
          </a:bodyPr>
          <a:lstStyle/>
          <a:p>
            <a:pPr algn="ctr"/>
            <a:r>
              <a:rPr lang="en-US" sz="2800" dirty="0">
                <a:solidFill>
                  <a:srgbClr val="0070C0"/>
                </a:solidFill>
                <a:latin typeface="Times New Roman" pitchFamily="18" charset="0"/>
                <a:cs typeface="Times New Roman" pitchFamily="18" charset="0"/>
              </a:rPr>
              <a:t> Cryptococcus </a:t>
            </a:r>
            <a:r>
              <a:rPr lang="en-US" sz="2800" dirty="0" err="1">
                <a:solidFill>
                  <a:srgbClr val="0070C0"/>
                </a:solidFill>
                <a:latin typeface="Times New Roman" pitchFamily="18" charset="0"/>
                <a:cs typeface="Times New Roman" pitchFamily="18" charset="0"/>
              </a:rPr>
              <a:t>neoformans</a:t>
            </a:r>
            <a:r>
              <a:rPr lang="en-US" sz="2800" dirty="0">
                <a:solidFill>
                  <a:srgbClr val="0070C0"/>
                </a:solidFill>
                <a:latin typeface="Times New Roman" pitchFamily="18" charset="0"/>
                <a:cs typeface="Times New Roman" pitchFamily="18" charset="0"/>
              </a:rPr>
              <a:t> </a:t>
            </a:r>
            <a:endParaRPr lang="en-US" sz="2800" b="1" dirty="0">
              <a:solidFill>
                <a:srgbClr val="FF0000"/>
              </a:solidFill>
              <a:latin typeface="Times New Roman" pitchFamily="18" charset="0"/>
              <a:cs typeface="Times New Roman" pitchFamily="18" charset="0"/>
            </a:endParaRPr>
          </a:p>
          <a:p>
            <a:pPr algn="just"/>
            <a:r>
              <a:rPr lang="en-US" sz="2800" b="1" dirty="0" smtClean="0">
                <a:solidFill>
                  <a:srgbClr val="FF0000"/>
                </a:solidFill>
                <a:latin typeface="Times New Roman" pitchFamily="18" charset="0"/>
                <a:cs typeface="Times New Roman" pitchFamily="18" charset="0"/>
              </a:rPr>
              <a:t>Laboratory </a:t>
            </a:r>
            <a:r>
              <a:rPr lang="en-US" sz="2800" b="1" dirty="0" smtClean="0">
                <a:solidFill>
                  <a:srgbClr val="FF0000"/>
                </a:solidFill>
                <a:latin typeface="Times New Roman" pitchFamily="18" charset="0"/>
                <a:cs typeface="Times New Roman" pitchFamily="18" charset="0"/>
              </a:rPr>
              <a:t>diagnosis:</a:t>
            </a:r>
          </a:p>
          <a:p>
            <a:pPr algn="just"/>
            <a:endParaRPr lang="en-US" dirty="0" smtClean="0">
              <a:latin typeface="Times New Roman" pitchFamily="18" charset="0"/>
              <a:cs typeface="Times New Roman" pitchFamily="18" charset="0"/>
            </a:endParaRPr>
          </a:p>
          <a:p>
            <a:pPr algn="just">
              <a:buFont typeface="Arial" pitchFamily="34" charset="0"/>
              <a:buChar char="•"/>
            </a:pPr>
            <a:r>
              <a:rPr lang="en-US" sz="2000" b="1" dirty="0" smtClean="0">
                <a:solidFill>
                  <a:srgbClr val="92D050"/>
                </a:solidFill>
                <a:latin typeface="Times New Roman" pitchFamily="18" charset="0"/>
                <a:cs typeface="Times New Roman" pitchFamily="18" charset="0"/>
              </a:rPr>
              <a:t>Examination of CSF:</a:t>
            </a:r>
            <a:endParaRPr lang="en-US" sz="2000" dirty="0" smtClean="0">
              <a:solidFill>
                <a:srgbClr val="92D050"/>
              </a:solidFill>
              <a:latin typeface="Times New Roman" pitchFamily="18" charset="0"/>
              <a:cs typeface="Times New Roman" pitchFamily="18" charset="0"/>
            </a:endParaRPr>
          </a:p>
          <a:p>
            <a:pPr algn="just"/>
            <a:r>
              <a:rPr lang="en-US" sz="2000" b="1" u="sng" dirty="0" smtClean="0">
                <a:solidFill>
                  <a:srgbClr val="FF3399"/>
                </a:solidFill>
                <a:latin typeface="Times New Roman" pitchFamily="18" charset="0"/>
                <a:cs typeface="Times New Roman" pitchFamily="18" charset="0"/>
              </a:rPr>
              <a:t>Physical </a:t>
            </a:r>
            <a:r>
              <a:rPr lang="en-US" sz="2000" b="1" u="sng" dirty="0" smtClean="0">
                <a:solidFill>
                  <a:srgbClr val="FF3399"/>
                </a:solidFill>
                <a:latin typeface="Times New Roman" pitchFamily="18" charset="0"/>
                <a:cs typeface="Times New Roman" pitchFamily="18" charset="0"/>
              </a:rPr>
              <a:t>examination:</a:t>
            </a:r>
            <a:r>
              <a:rPr lang="en-US" sz="2000" b="1" dirty="0" smtClean="0">
                <a:solidFill>
                  <a:srgbClr val="FF3399"/>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CSF </a:t>
            </a:r>
            <a:r>
              <a:rPr lang="en-US" sz="2000" dirty="0" smtClean="0">
                <a:latin typeface="Times New Roman" pitchFamily="18" charset="0"/>
                <a:cs typeface="Times New Roman" pitchFamily="18" charset="0"/>
              </a:rPr>
              <a:t>is turbid and under tension.</a:t>
            </a:r>
          </a:p>
          <a:p>
            <a:pPr algn="just"/>
            <a:r>
              <a:rPr lang="en-US" sz="2000" b="1" u="sng" dirty="0" smtClean="0">
                <a:solidFill>
                  <a:srgbClr val="FF3399"/>
                </a:solidFill>
                <a:latin typeface="Times New Roman" pitchFamily="18" charset="0"/>
                <a:cs typeface="Times New Roman" pitchFamily="18" charset="0"/>
              </a:rPr>
              <a:t>Chemical </a:t>
            </a:r>
            <a:r>
              <a:rPr lang="en-US" sz="2000" b="1" u="sng" dirty="0" err="1" smtClean="0">
                <a:solidFill>
                  <a:srgbClr val="FF3399"/>
                </a:solidFill>
                <a:latin typeface="Times New Roman" pitchFamily="18" charset="0"/>
                <a:cs typeface="Times New Roman" pitchFamily="18" charset="0"/>
              </a:rPr>
              <a:t>examination:</a:t>
            </a:r>
            <a:r>
              <a:rPr lang="en-US" sz="2000" dirty="0" err="1" smtClean="0">
                <a:latin typeface="Times New Roman" pitchFamily="18" charset="0"/>
                <a:cs typeface="Times New Roman" pitchFamily="18" charset="0"/>
              </a:rPr>
              <a:t>Protein</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level is increased, glucose level is decreased and the number of leukocytes is increased (mainly mononuclear cells).</a:t>
            </a:r>
          </a:p>
          <a:p>
            <a:pPr algn="just"/>
            <a:r>
              <a:rPr lang="en-US" sz="2000" b="1" u="sng" dirty="0" smtClean="0">
                <a:solidFill>
                  <a:srgbClr val="FF3399"/>
                </a:solidFill>
                <a:latin typeface="Times New Roman" pitchFamily="18" charset="0"/>
                <a:cs typeface="Times New Roman" pitchFamily="18" charset="0"/>
              </a:rPr>
              <a:t>Microbiological examination:</a:t>
            </a:r>
          </a:p>
          <a:p>
            <a:pPr algn="just"/>
            <a:r>
              <a:rPr lang="en-US" sz="2000" dirty="0" smtClean="0">
                <a:solidFill>
                  <a:srgbClr val="00FF0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r>
              <a:rPr lang="en-US" sz="2000" dirty="0">
                <a:solidFill>
                  <a:srgbClr val="00FF00"/>
                </a:solidFill>
                <a:latin typeface="Times New Roman" pitchFamily="18" charset="0"/>
                <a:cs typeface="Times New Roman" pitchFamily="18" charset="0"/>
              </a:rPr>
              <a:t>microscopic examination:</a:t>
            </a:r>
          </a:p>
          <a:p>
            <a:pPr algn="just"/>
            <a:r>
              <a:rPr lang="en-US" sz="2000" dirty="0">
                <a:latin typeface="Times New Roman" pitchFamily="18" charset="0"/>
                <a:cs typeface="Times New Roman" pitchFamily="18" charset="0"/>
              </a:rPr>
              <a:t>India ink wet mount of CSF </a:t>
            </a:r>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sediment </a:t>
            </a:r>
            <a:r>
              <a:rPr lang="en-US" sz="2000" dirty="0">
                <a:latin typeface="Times New Roman" pitchFamily="18" charset="0"/>
                <a:cs typeface="Times New Roman" pitchFamily="18" charset="0"/>
              </a:rPr>
              <a:t>for demonstration </a:t>
            </a:r>
            <a:r>
              <a:rPr lang="en-US" sz="2000" dirty="0" smtClean="0">
                <a:latin typeface="Times New Roman" pitchFamily="18" charset="0"/>
                <a:cs typeface="Times New Roman" pitchFamily="18" charset="0"/>
              </a:rPr>
              <a:t>of</a:t>
            </a:r>
          </a:p>
          <a:p>
            <a:pPr algn="just"/>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encapsulated yeast cells </a:t>
            </a:r>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gelatinous capsule </a:t>
            </a:r>
            <a:r>
              <a:rPr lang="en-US" sz="2000" dirty="0" smtClean="0">
                <a:latin typeface="Times New Roman" pitchFamily="18" charset="0"/>
                <a:cs typeface="Times New Roman" pitchFamily="18" charset="0"/>
              </a:rPr>
              <a:t>around</a:t>
            </a:r>
          </a:p>
          <a:p>
            <a:pPr algn="just"/>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budding yeast cells).</a:t>
            </a:r>
          </a:p>
          <a:p>
            <a:pPr algn="just"/>
            <a:endParaRPr lang="en-US" sz="2000" dirty="0">
              <a:latin typeface="Times New Roman" pitchFamily="18" charset="0"/>
              <a:cs typeface="Times New Roman" pitchFamily="18" charset="0"/>
            </a:endParaRPr>
          </a:p>
        </p:txBody>
      </p:sp>
      <p:pic>
        <p:nvPicPr>
          <p:cNvPr id="3" name="Picture 5" descr="11056784_423920571095248_962694152_n"/>
          <p:cNvPicPr>
            <a:picLocks noChangeAspect="1" noChangeArrowheads="1"/>
          </p:cNvPicPr>
          <p:nvPr/>
        </p:nvPicPr>
        <p:blipFill>
          <a:blip r:embed="rId2"/>
          <a:srcRect/>
          <a:stretch>
            <a:fillRect/>
          </a:stretch>
        </p:blipFill>
        <p:spPr bwMode="auto">
          <a:xfrm>
            <a:off x="4267200" y="2995612"/>
            <a:ext cx="3886200" cy="252189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5474235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077200" cy="4278094"/>
          </a:xfrm>
          <a:prstGeom prst="rect">
            <a:avLst/>
          </a:prstGeom>
        </p:spPr>
        <p:txBody>
          <a:bodyPr wrap="square">
            <a:spAutoFit/>
          </a:bodyPr>
          <a:lstStyle/>
          <a:p>
            <a:pPr algn="just">
              <a:buFont typeface="Arial" pitchFamily="34" charset="0"/>
              <a:buChar char="•"/>
            </a:pPr>
            <a:endParaRPr lang="en-US" sz="2400" b="1" dirty="0" smtClean="0">
              <a:solidFill>
                <a:srgbClr val="00FF00"/>
              </a:solidFill>
              <a:latin typeface="Times New Roman" pitchFamily="18" charset="0"/>
              <a:cs typeface="Times New Roman" pitchFamily="18" charset="0"/>
            </a:endParaRPr>
          </a:p>
          <a:p>
            <a:pPr algn="just">
              <a:buFont typeface="Arial" pitchFamily="34" charset="0"/>
              <a:buChar char="•"/>
            </a:pPr>
            <a:r>
              <a:rPr lang="en-US" sz="2000" b="1" dirty="0" smtClean="0">
                <a:solidFill>
                  <a:srgbClr val="00FF00"/>
                </a:solidFill>
                <a:latin typeface="Times New Roman" pitchFamily="18" charset="0"/>
                <a:cs typeface="Times New Roman" pitchFamily="18" charset="0"/>
              </a:rPr>
              <a:t>Culture:</a:t>
            </a:r>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Performed on </a:t>
            </a:r>
            <a:r>
              <a:rPr lang="en-US" sz="2000" dirty="0" err="1" smtClean="0">
                <a:latin typeface="Times New Roman" pitchFamily="18" charset="0"/>
                <a:cs typeface="Times New Roman" pitchFamily="18" charset="0"/>
              </a:rPr>
              <a:t>cyclohexamide</a:t>
            </a:r>
            <a:r>
              <a:rPr lang="en-US" sz="2000" dirty="0" smtClean="0">
                <a:latin typeface="Times New Roman" pitchFamily="18" charset="0"/>
                <a:cs typeface="Times New Roman" pitchFamily="18" charset="0"/>
              </a:rPr>
              <a:t> free </a:t>
            </a:r>
            <a:r>
              <a:rPr lang="en-US" sz="2000" dirty="0" err="1" smtClean="0">
                <a:latin typeface="Times New Roman" pitchFamily="18" charset="0"/>
                <a:cs typeface="Times New Roman" pitchFamily="18" charset="0"/>
              </a:rPr>
              <a:t>sabouraud’s</a:t>
            </a:r>
            <a:r>
              <a:rPr lang="en-US" sz="2000" dirty="0" smtClean="0">
                <a:latin typeface="Times New Roman" pitchFamily="18" charset="0"/>
                <a:cs typeface="Times New Roman" pitchFamily="18" charset="0"/>
              </a:rPr>
              <a:t> dextrose agar. Colonies are creamy </a:t>
            </a:r>
            <a:r>
              <a:rPr lang="en-US" sz="2000" dirty="0" err="1" smtClean="0">
                <a:latin typeface="Times New Roman" pitchFamily="18" charset="0"/>
                <a:cs typeface="Times New Roman" pitchFamily="18" charset="0"/>
              </a:rPr>
              <a:t>mucoid</a:t>
            </a:r>
            <a:r>
              <a:rPr lang="en-US" sz="2000" dirty="0" smtClean="0">
                <a:latin typeface="Times New Roman" pitchFamily="18" charset="0"/>
                <a:cs typeface="Times New Roman" pitchFamily="18" charset="0"/>
              </a:rPr>
              <a:t> (because of the capsule). Organism is identified by </a:t>
            </a:r>
          </a:p>
          <a:p>
            <a:pPr lvl="1" algn="just">
              <a:buFont typeface="Wingdings" pitchFamily="2" charset="2"/>
              <a:buChar char="ü"/>
            </a:pPr>
            <a:r>
              <a:rPr lang="en-US" sz="2000" dirty="0" smtClean="0">
                <a:latin typeface="Times New Roman" pitchFamily="18" charset="0"/>
                <a:cs typeface="Times New Roman" pitchFamily="18" charset="0"/>
              </a:rPr>
              <a:t>Urease production </a:t>
            </a:r>
            <a:r>
              <a:rPr lang="en-US" sz="2000" b="1" dirty="0" smtClean="0">
                <a:latin typeface="Times New Roman" pitchFamily="18" charset="0"/>
                <a:cs typeface="Times New Roman" pitchFamily="18" charset="0"/>
              </a:rPr>
              <a:t>(+</a:t>
            </a:r>
            <a:r>
              <a:rPr lang="en-US" sz="2000" b="1" dirty="0" err="1" smtClean="0">
                <a:latin typeface="Times New Roman" pitchFamily="18" charset="0"/>
                <a:cs typeface="Times New Roman" pitchFamily="18" charset="0"/>
              </a:rPr>
              <a:t>ve</a:t>
            </a:r>
            <a:r>
              <a:rPr lang="en-US" sz="2000" b="1" dirty="0" smtClean="0">
                <a:latin typeface="Times New Roman" pitchFamily="18" charset="0"/>
                <a:cs typeface="Times New Roman" pitchFamily="18" charset="0"/>
              </a:rPr>
              <a:t>).</a:t>
            </a:r>
          </a:p>
          <a:p>
            <a:pPr lvl="1" algn="just">
              <a:buFont typeface="Wingdings" pitchFamily="2" charset="2"/>
              <a:buChar char="ü"/>
            </a:pPr>
            <a:r>
              <a:rPr lang="en-US" sz="2000" dirty="0" smtClean="0">
                <a:latin typeface="Times New Roman" pitchFamily="18" charset="0"/>
                <a:cs typeface="Times New Roman" pitchFamily="18" charset="0"/>
              </a:rPr>
              <a:t> Direct </a:t>
            </a:r>
            <a:r>
              <a:rPr lang="en-US" sz="2000" dirty="0" err="1" smtClean="0">
                <a:latin typeface="Times New Roman" pitchFamily="18" charset="0"/>
                <a:cs typeface="Times New Roman" pitchFamily="18" charset="0"/>
              </a:rPr>
              <a:t>immunoflourescence</a:t>
            </a:r>
            <a:r>
              <a:rPr lang="en-US" sz="2000" dirty="0" smtClean="0">
                <a:latin typeface="Times New Roman" pitchFamily="18" charset="0"/>
                <a:cs typeface="Times New Roman" pitchFamily="18" charset="0"/>
              </a:rPr>
              <a:t>.</a:t>
            </a:r>
          </a:p>
          <a:p>
            <a:pPr lvl="1" algn="just">
              <a:buFont typeface="Wingdings" pitchFamily="2" charset="2"/>
              <a:buChar char="ü"/>
            </a:pPr>
            <a:r>
              <a:rPr lang="en-US" sz="2000" dirty="0" smtClean="0">
                <a:latin typeface="Times New Roman" pitchFamily="18" charset="0"/>
                <a:cs typeface="Times New Roman" pitchFamily="18" charset="0"/>
              </a:rPr>
              <a:t>DNA probes.</a:t>
            </a:r>
          </a:p>
          <a:p>
            <a:pPr lvl="1" algn="just"/>
            <a:endParaRPr lang="en-US" sz="2000" dirty="0" smtClean="0">
              <a:latin typeface="Times New Roman" pitchFamily="18" charset="0"/>
              <a:cs typeface="Times New Roman" pitchFamily="18" charset="0"/>
            </a:endParaRPr>
          </a:p>
          <a:p>
            <a:pPr algn="just">
              <a:buFont typeface="Arial" pitchFamily="34" charset="0"/>
              <a:buChar char="•"/>
            </a:pPr>
            <a:r>
              <a:rPr lang="en-US" sz="2000" dirty="0" smtClean="0">
                <a:latin typeface="Times New Roman" pitchFamily="18" charset="0"/>
                <a:cs typeface="Times New Roman" pitchFamily="18" charset="0"/>
              </a:rPr>
              <a:t> </a:t>
            </a:r>
            <a:r>
              <a:rPr lang="en-US" sz="2000" b="1" dirty="0" smtClean="0">
                <a:solidFill>
                  <a:srgbClr val="00FF00"/>
                </a:solidFill>
                <a:latin typeface="Times New Roman" pitchFamily="18" charset="0"/>
                <a:cs typeface="Times New Roman" pitchFamily="18" charset="0"/>
              </a:rPr>
              <a:t>Latex agglutination test:</a:t>
            </a:r>
          </a:p>
          <a:p>
            <a:pPr algn="just"/>
            <a:r>
              <a:rPr lang="en-US" sz="2000" b="1" dirty="0" smtClean="0">
                <a:solidFill>
                  <a:srgbClr val="00FF0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for detection of the capsular antigen in CSF, serum , urine.</a:t>
            </a:r>
          </a:p>
          <a:p>
            <a:pPr algn="just"/>
            <a:r>
              <a:rPr lang="en-US" sz="2000" dirty="0" smtClean="0">
                <a:latin typeface="Times New Roman" pitchFamily="18" charset="0"/>
                <a:cs typeface="Times New Roman" pitchFamily="18" charset="0"/>
              </a:rPr>
              <a:t> </a:t>
            </a:r>
          </a:p>
          <a:p>
            <a:pPr algn="just">
              <a:buFont typeface="Arial" pitchFamily="34" charset="0"/>
              <a:buChar char="•"/>
            </a:pPr>
            <a:r>
              <a:rPr lang="en-US" sz="2000" b="1" dirty="0" smtClean="0">
                <a:solidFill>
                  <a:srgbClr val="00FF00"/>
                </a:solidFill>
                <a:latin typeface="Times New Roman" pitchFamily="18" charset="0"/>
                <a:cs typeface="Times New Roman" pitchFamily="18" charset="0"/>
              </a:rPr>
              <a:t> Serology:</a:t>
            </a:r>
          </a:p>
          <a:p>
            <a:pPr algn="just"/>
            <a:r>
              <a:rPr lang="en-US" sz="2000" dirty="0" smtClean="0">
                <a:latin typeface="Times New Roman" pitchFamily="18" charset="0"/>
                <a:cs typeface="Times New Roman" pitchFamily="18" charset="0"/>
              </a:rPr>
              <a:t>Indirect </a:t>
            </a:r>
            <a:r>
              <a:rPr lang="en-US" sz="2000" dirty="0" err="1" smtClean="0">
                <a:latin typeface="Times New Roman" pitchFamily="18" charset="0"/>
                <a:cs typeface="Times New Roman" pitchFamily="18" charset="0"/>
              </a:rPr>
              <a:t>immunoflourescence</a:t>
            </a:r>
            <a:r>
              <a:rPr lang="en-US" sz="2000" dirty="0" smtClean="0">
                <a:latin typeface="Times New Roman" pitchFamily="18" charset="0"/>
                <a:cs typeface="Times New Roman" pitchFamily="18" charset="0"/>
              </a:rPr>
              <a:t> for antibody detection</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9279988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a:xfrm>
            <a:off x="457200" y="8238"/>
            <a:ext cx="8229600" cy="1143000"/>
          </a:xfrm>
        </p:spPr>
        <p:txBody>
          <a:bodyPr/>
          <a:lstStyle/>
          <a:p>
            <a:r>
              <a:rPr lang="en-US" dirty="0" smtClean="0"/>
              <a:t>Case study</a:t>
            </a:r>
            <a:endParaRPr lang="ar-EG" dirty="0"/>
          </a:p>
        </p:txBody>
      </p:sp>
      <p:sp>
        <p:nvSpPr>
          <p:cNvPr id="7" name="عنصر نائب للمحتوى 6"/>
          <p:cNvSpPr>
            <a:spLocks noGrp="1"/>
          </p:cNvSpPr>
          <p:nvPr>
            <p:ph idx="1"/>
          </p:nvPr>
        </p:nvSpPr>
        <p:spPr>
          <a:xfrm>
            <a:off x="457200" y="838200"/>
            <a:ext cx="8229600" cy="4525963"/>
          </a:xfrm>
        </p:spPr>
        <p:txBody>
          <a:bodyPr>
            <a:normAutofit fontScale="62500" lnSpcReduction="20000"/>
          </a:bodyPr>
          <a:lstStyle/>
          <a:p>
            <a:pPr algn="just" rtl="0"/>
            <a:endParaRPr lang="en-US" dirty="0" smtClean="0">
              <a:cs typeface="+mj-cs"/>
            </a:endParaRPr>
          </a:p>
          <a:p>
            <a:pPr marL="0" indent="0" algn="just" rtl="0">
              <a:buNone/>
            </a:pPr>
            <a:r>
              <a:rPr lang="en-US" dirty="0" smtClean="0">
                <a:cs typeface="+mj-cs"/>
              </a:rPr>
              <a:t>A </a:t>
            </a:r>
            <a:r>
              <a:rPr lang="en-US" dirty="0">
                <a:cs typeface="+mj-cs"/>
              </a:rPr>
              <a:t>7-year-old female was transported to the emergency department because of coma. She complained of fever over 39 °C and severe occipital headache the night before her family found her unconscious. Physical examination revealed that her Glasgow coma scale was 6. Neurological examination found nuchal rigidity. A head CT scan revealed no focal region, but diffuse swelling of the brain. Her blood tests showed elevated leukocytes (21,100 cells/</a:t>
            </a:r>
            <a:r>
              <a:rPr lang="en-US" dirty="0" err="1">
                <a:cs typeface="+mj-cs"/>
              </a:rPr>
              <a:t>μL</a:t>
            </a:r>
            <a:r>
              <a:rPr lang="en-US" dirty="0">
                <a:cs typeface="+mj-cs"/>
              </a:rPr>
              <a:t>). A lumbar tap was performed and turbid yellow spinal fluid was collected. Spinal fluid examination revealed elevated protein level, glucose 0 mg/dl and a cell count of 10112/mm3 (96 % </a:t>
            </a:r>
            <a:r>
              <a:rPr lang="en-US" dirty="0" err="1">
                <a:cs typeface="+mj-cs"/>
              </a:rPr>
              <a:t>polymorphonuclear</a:t>
            </a:r>
            <a:r>
              <a:rPr lang="en-US" dirty="0">
                <a:cs typeface="+mj-cs"/>
              </a:rPr>
              <a:t> leukocytes), which confirmed the diagnosis of bacterial meningitis</a:t>
            </a:r>
            <a:r>
              <a:rPr lang="ar-EG" dirty="0">
                <a:cs typeface="+mj-cs"/>
              </a:rPr>
              <a:t>.</a:t>
            </a:r>
            <a:endParaRPr lang="en-US" dirty="0">
              <a:cs typeface="+mj-cs"/>
            </a:endParaRPr>
          </a:p>
          <a:p>
            <a:pPr lvl="0" algn="just" rtl="0"/>
            <a:r>
              <a:rPr lang="en-US" dirty="0">
                <a:cs typeface="+mj-cs"/>
              </a:rPr>
              <a:t>Mention the possible causative organisms?</a:t>
            </a:r>
          </a:p>
          <a:p>
            <a:pPr lvl="0" algn="just" rtl="0"/>
            <a:r>
              <a:rPr lang="en-US" dirty="0">
                <a:cs typeface="+mj-cs"/>
              </a:rPr>
              <a:t>How to confirm your diagnosis?</a:t>
            </a:r>
          </a:p>
          <a:p>
            <a:pPr lvl="0" algn="just" rtl="0"/>
            <a:r>
              <a:rPr lang="en-US" dirty="0">
                <a:cs typeface="+mj-cs"/>
              </a:rPr>
              <a:t>What is the criteria of CSF in cases of aseptic meningitis?</a:t>
            </a:r>
          </a:p>
          <a:p>
            <a:pPr lvl="0" algn="just" rtl="0"/>
            <a:r>
              <a:rPr lang="en-US" dirty="0">
                <a:cs typeface="+mj-cs"/>
              </a:rPr>
              <a:t>Mention the mode of transmission of infection?</a:t>
            </a:r>
          </a:p>
          <a:p>
            <a:pPr algn="just" rtl="0"/>
            <a:endParaRPr lang="en-US" dirty="0">
              <a:cs typeface="+mj-cs"/>
            </a:endParaRPr>
          </a:p>
          <a:p>
            <a:pPr algn="just" rtl="0"/>
            <a:endParaRPr lang="ar-EG" dirty="0">
              <a:cs typeface="+mj-cs"/>
            </a:endParaRPr>
          </a:p>
        </p:txBody>
      </p:sp>
    </p:spTree>
    <p:extLst>
      <p:ext uri="{BB962C8B-B14F-4D97-AF65-F5344CB8AC3E}">
        <p14:creationId xmlns:p14="http://schemas.microsoft.com/office/powerpoint/2010/main" val="243418772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2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2.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ppt/theme/themeOverride3.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otalTime>2444</TotalTime>
  <Words>2137</Words>
  <Application>Microsoft Office PowerPoint</Application>
  <PresentationFormat>عرض على الشاشة (3:4)‏</PresentationFormat>
  <Paragraphs>315</Paragraphs>
  <Slides>63</Slides>
  <Notes>4</Notes>
  <HiddenSlides>1</HiddenSlides>
  <MMClips>0</MMClips>
  <ScaleCrop>false</ScaleCrop>
  <HeadingPairs>
    <vt:vector size="4" baseType="variant">
      <vt:variant>
        <vt:lpstr>نسق</vt:lpstr>
      </vt:variant>
      <vt:variant>
        <vt:i4>7</vt:i4>
      </vt:variant>
      <vt:variant>
        <vt:lpstr>عناوين الشرائح</vt:lpstr>
      </vt:variant>
      <vt:variant>
        <vt:i4>63</vt:i4>
      </vt:variant>
    </vt:vector>
  </HeadingPairs>
  <TitlesOfParts>
    <vt:vector size="70" baseType="lpstr">
      <vt:lpstr>Office Theme</vt:lpstr>
      <vt:lpstr>Opulent</vt:lpstr>
      <vt:lpstr>2_Opulent</vt:lpstr>
      <vt:lpstr>1_Office Theme</vt:lpstr>
      <vt:lpstr>1_Opulent</vt:lpstr>
      <vt:lpstr>سمة Office</vt:lpstr>
      <vt:lpstr>2_Office Theme</vt:lpstr>
      <vt:lpstr>Microbial infection of the CNS</vt:lpstr>
      <vt:lpstr>عرض تقديمي في PowerPoint</vt:lpstr>
      <vt:lpstr>Method of specimen collection</vt:lpstr>
      <vt:lpstr>Collection and transport of CSF</vt:lpstr>
      <vt:lpstr>عرض تقديمي في PowerPoint</vt:lpstr>
      <vt:lpstr>عرض تقديمي في PowerPoint</vt:lpstr>
      <vt:lpstr>عرض تقديمي في PowerPoint</vt:lpstr>
      <vt:lpstr>Meningitis </vt:lpstr>
      <vt:lpstr>Causative Agents</vt:lpstr>
      <vt:lpstr>عرض تقديمي في PowerPoint</vt:lpstr>
      <vt:lpstr>عرض تقديمي في PowerPoint</vt:lpstr>
      <vt:lpstr>Diagnosis </vt:lpstr>
      <vt:lpstr>عرض تقديمي في PowerPoint</vt:lpstr>
      <vt:lpstr>عرض تقديمي في PowerPoint</vt:lpstr>
      <vt:lpstr>عرض تقديمي في PowerPoint</vt:lpstr>
      <vt:lpstr>عرض تقديمي في PowerPoint</vt:lpstr>
      <vt:lpstr>Family Neisseriaceae</vt:lpstr>
      <vt:lpstr>عرض تقديمي في PowerPoint</vt:lpstr>
      <vt:lpstr>عرض تقديمي في PowerPoint</vt:lpstr>
      <vt:lpstr>عرض تقديمي في PowerPoint</vt:lpstr>
      <vt:lpstr>عرض تقديمي في PowerPoint</vt:lpstr>
      <vt:lpstr>Chocolet agar</vt:lpstr>
      <vt:lpstr>عرض تقديمي في PowerPoint</vt:lpstr>
      <vt:lpstr>عرض تقديمي في PowerPoint</vt:lpstr>
      <vt:lpstr>عرض تقديمي في PowerPoint</vt:lpstr>
      <vt:lpstr>Neisseria( 2 Tubes)</vt:lpstr>
      <vt:lpstr>عرض تقديمي في PowerPoint</vt:lpstr>
      <vt:lpstr>lab Diagnosis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Haemophilus influenzae</vt:lpstr>
      <vt:lpstr>عرض تقديمي في PowerPoint</vt:lpstr>
      <vt:lpstr>Diagnosis</vt:lpstr>
      <vt:lpstr>عرض تقديمي في PowerPoint</vt:lpstr>
      <vt:lpstr>Small transparent colonies of Haemophilus influenzae on chocolate agar .</vt:lpstr>
      <vt:lpstr>Satellitism of Haemophilus influenzae on blood agar </vt:lpstr>
      <vt:lpstr>X,V, XV disc test of Haemophilus influenzae on nutrient agr </vt:lpstr>
      <vt:lpstr>MYCOBACTERIUM TUBERCULOSIS</vt:lpstr>
      <vt:lpstr>عرض تقديمي في PowerPoint</vt:lpstr>
      <vt:lpstr>عرض تقديمي في PowerPoint</vt:lpstr>
      <vt:lpstr>Cultural characters: - strict aerobic, grow on egg- enriched media as       * Lowenstein – jensen media       * dorset egg. - No growth appear before 2-4 weeks, incubation at 37oC.colonies appear irregular dry off white colonies. Other media include ,Middlebrook 7H10,7H11agar and 7H9 broth. Virulent strains give characteristic serpentine cord like pattern in fluid media.</vt:lpstr>
      <vt:lpstr>LJ media</vt:lpstr>
      <vt:lpstr>عرض تقديمي في PowerPoint</vt:lpstr>
      <vt:lpstr>pneumococci</vt:lpstr>
      <vt:lpstr>pneumococci</vt:lpstr>
      <vt:lpstr>-inulin fermentation </vt:lpstr>
      <vt:lpstr>2-Bile solubility</vt:lpstr>
      <vt:lpstr>3-Optochin sensitivity</vt:lpstr>
      <vt:lpstr>Diffrence between pneumococci,strept.viridans</vt:lpstr>
      <vt:lpstr>Serological characters:</vt:lpstr>
      <vt:lpstr>Quellung reaction</vt:lpstr>
      <vt:lpstr>Listeria monocytogenes </vt:lpstr>
      <vt:lpstr>Gram positive bacilli of listeria monocytogenes </vt:lpstr>
      <vt:lpstr>عرض تقديمي في PowerPoint</vt:lpstr>
      <vt:lpstr>CAMP test</vt:lpstr>
      <vt:lpstr>عرض تقديمي في PowerPoint</vt:lpstr>
      <vt:lpstr>عرض تقديمي في PowerPoint</vt:lpstr>
      <vt:lpstr>Case study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hala</dc:creator>
  <cp:lastModifiedBy>mm</cp:lastModifiedBy>
  <cp:revision>37</cp:revision>
  <dcterms:created xsi:type="dcterms:W3CDTF">2006-08-16T00:00:00Z</dcterms:created>
  <dcterms:modified xsi:type="dcterms:W3CDTF">2020-11-12T21:55:54Z</dcterms:modified>
</cp:coreProperties>
</file>