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21"/>
  </p:notesMasterIdLst>
  <p:handoutMasterIdLst>
    <p:handoutMasterId r:id="rId22"/>
  </p:handoutMasterIdLst>
  <p:sldIdLst>
    <p:sldId id="350" r:id="rId2"/>
    <p:sldId id="344" r:id="rId3"/>
    <p:sldId id="345" r:id="rId4"/>
    <p:sldId id="325" r:id="rId5"/>
    <p:sldId id="337" r:id="rId6"/>
    <p:sldId id="326" r:id="rId7"/>
    <p:sldId id="256" r:id="rId8"/>
    <p:sldId id="339" r:id="rId9"/>
    <p:sldId id="340" r:id="rId10"/>
    <p:sldId id="335" r:id="rId11"/>
    <p:sldId id="324" r:id="rId12"/>
    <p:sldId id="341" r:id="rId13"/>
    <p:sldId id="260" r:id="rId14"/>
    <p:sldId id="295" r:id="rId15"/>
    <p:sldId id="303" r:id="rId16"/>
    <p:sldId id="346" r:id="rId17"/>
    <p:sldId id="347" r:id="rId18"/>
    <p:sldId id="348" r:id="rId19"/>
    <p:sldId id="349" r:id="rId20"/>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5pPr>
    <a:lvl6pPr marL="2286000" algn="l" defTabSz="914400" rtl="0" eaLnBrk="1" latinLnBrk="0" hangingPunct="1">
      <a:defRPr sz="1400" b="1" kern="1200">
        <a:solidFill>
          <a:schemeClr val="tx1"/>
        </a:solidFill>
        <a:latin typeface="Arial" panose="020B0604020202020204" pitchFamily="34" charset="0"/>
        <a:ea typeface="+mn-ea"/>
        <a:cs typeface="+mn-cs"/>
      </a:defRPr>
    </a:lvl6pPr>
    <a:lvl7pPr marL="2743200" algn="l" defTabSz="914400" rtl="0" eaLnBrk="1" latinLnBrk="0" hangingPunct="1">
      <a:defRPr sz="1400" b="1" kern="1200">
        <a:solidFill>
          <a:schemeClr val="tx1"/>
        </a:solidFill>
        <a:latin typeface="Arial" panose="020B0604020202020204" pitchFamily="34" charset="0"/>
        <a:ea typeface="+mn-ea"/>
        <a:cs typeface="+mn-cs"/>
      </a:defRPr>
    </a:lvl7pPr>
    <a:lvl8pPr marL="3200400" algn="l" defTabSz="914400" rtl="0" eaLnBrk="1" latinLnBrk="0" hangingPunct="1">
      <a:defRPr sz="1400" b="1" kern="1200">
        <a:solidFill>
          <a:schemeClr val="tx1"/>
        </a:solidFill>
        <a:latin typeface="Arial" panose="020B0604020202020204" pitchFamily="34" charset="0"/>
        <a:ea typeface="+mn-ea"/>
        <a:cs typeface="+mn-cs"/>
      </a:defRPr>
    </a:lvl8pPr>
    <a:lvl9pPr marL="3657600" algn="l" defTabSz="914400" rtl="0" eaLnBrk="1" latinLnBrk="0" hangingPunct="1">
      <a:defRPr sz="1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29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1308"/>
    </p:cViewPr>
  </p:sorterViewPr>
  <p:notesViewPr>
    <p:cSldViewPr>
      <p:cViewPr varScale="1">
        <p:scale>
          <a:sx n="43" d="100"/>
          <a:sy n="43" d="100"/>
        </p:scale>
        <p:origin x="-142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D0E68451-68A7-47D9-B94A-FC924E250200}"/>
              </a:ext>
            </a:extLst>
          </p:cNvPr>
          <p:cNvSpPr>
            <a:spLocks noChangeArrowheads="1"/>
          </p:cNvSpPr>
          <p:nvPr/>
        </p:nvSpPr>
        <p:spPr bwMode="auto">
          <a:xfrm>
            <a:off x="5894388" y="8704263"/>
            <a:ext cx="609600" cy="211137"/>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312" tIns="44450" rIns="87312" bIns="44450">
            <a:spAutoFit/>
          </a:bodyPr>
          <a:lstStyle>
            <a:lvl1pPr defTabSz="868363">
              <a:defRPr sz="1400" b="1">
                <a:solidFill>
                  <a:schemeClr val="tx1"/>
                </a:solidFill>
                <a:latin typeface="Arial" panose="020B0604020202020204" pitchFamily="34" charset="0"/>
              </a:defRPr>
            </a:lvl1pPr>
            <a:lvl2pPr marL="742950" indent="-285750" defTabSz="868363">
              <a:defRPr sz="1400" b="1">
                <a:solidFill>
                  <a:schemeClr val="tx1"/>
                </a:solidFill>
                <a:latin typeface="Arial" panose="020B0604020202020204" pitchFamily="34" charset="0"/>
              </a:defRPr>
            </a:lvl2pPr>
            <a:lvl3pPr marL="1143000" indent="-228600" defTabSz="868363">
              <a:defRPr sz="1400" b="1">
                <a:solidFill>
                  <a:schemeClr val="tx1"/>
                </a:solidFill>
                <a:latin typeface="Arial" panose="020B0604020202020204" pitchFamily="34" charset="0"/>
              </a:defRPr>
            </a:lvl3pPr>
            <a:lvl4pPr marL="1600200" indent="-228600" defTabSz="868363">
              <a:defRPr sz="1400" b="1">
                <a:solidFill>
                  <a:schemeClr val="tx1"/>
                </a:solidFill>
                <a:latin typeface="Arial" panose="020B0604020202020204" pitchFamily="34" charset="0"/>
              </a:defRPr>
            </a:lvl4pPr>
            <a:lvl5pPr marL="2057400" indent="-228600" defTabSz="868363">
              <a:defRPr sz="1400" b="1">
                <a:solidFill>
                  <a:schemeClr val="tx1"/>
                </a:solidFill>
                <a:latin typeface="Arial" panose="020B0604020202020204" pitchFamily="34" charset="0"/>
              </a:defRPr>
            </a:lvl5pPr>
            <a:lvl6pPr marL="2514600" indent="-228600" defTabSz="868363" eaLnBrk="0" fontAlgn="base" hangingPunct="0">
              <a:spcBef>
                <a:spcPct val="0"/>
              </a:spcBef>
              <a:spcAft>
                <a:spcPct val="0"/>
              </a:spcAft>
              <a:defRPr sz="1400" b="1">
                <a:solidFill>
                  <a:schemeClr val="tx1"/>
                </a:solidFill>
                <a:latin typeface="Arial" panose="020B0604020202020204" pitchFamily="34" charset="0"/>
              </a:defRPr>
            </a:lvl6pPr>
            <a:lvl7pPr marL="2971800" indent="-228600" defTabSz="868363" eaLnBrk="0" fontAlgn="base" hangingPunct="0">
              <a:spcBef>
                <a:spcPct val="0"/>
              </a:spcBef>
              <a:spcAft>
                <a:spcPct val="0"/>
              </a:spcAft>
              <a:defRPr sz="1400" b="1">
                <a:solidFill>
                  <a:schemeClr val="tx1"/>
                </a:solidFill>
                <a:latin typeface="Arial" panose="020B0604020202020204" pitchFamily="34" charset="0"/>
              </a:defRPr>
            </a:lvl7pPr>
            <a:lvl8pPr marL="3429000" indent="-228600" defTabSz="868363" eaLnBrk="0" fontAlgn="base" hangingPunct="0">
              <a:spcBef>
                <a:spcPct val="0"/>
              </a:spcBef>
              <a:spcAft>
                <a:spcPct val="0"/>
              </a:spcAft>
              <a:defRPr sz="1400" b="1">
                <a:solidFill>
                  <a:schemeClr val="tx1"/>
                </a:solidFill>
                <a:latin typeface="Arial" panose="020B0604020202020204" pitchFamily="34" charset="0"/>
              </a:defRPr>
            </a:lvl8pPr>
            <a:lvl9pPr marL="3886200" indent="-228600" defTabSz="868363" eaLnBrk="0" fontAlgn="base" hangingPunct="0">
              <a:spcBef>
                <a:spcPct val="0"/>
              </a:spcBef>
              <a:spcAft>
                <a:spcPct val="0"/>
              </a:spcAft>
              <a:defRPr sz="1400" b="1">
                <a:solidFill>
                  <a:schemeClr val="tx1"/>
                </a:solidFill>
                <a:latin typeface="Arial" panose="020B0604020202020204" pitchFamily="34" charset="0"/>
              </a:defRPr>
            </a:lvl9pPr>
          </a:lstStyle>
          <a:p>
            <a:pPr algn="ctr">
              <a:lnSpc>
                <a:spcPct val="90000"/>
              </a:lnSpc>
            </a:pPr>
            <a:fld id="{37249C5F-36F4-4473-B02B-2852416FFABE}" type="datetime1">
              <a:rPr lang="en-US" altLang="en-US" sz="800" b="0">
                <a:latin typeface="Arial Narrow" panose="020B0606020202030204" pitchFamily="34" charset="0"/>
              </a:rPr>
              <a:pPr algn="ctr">
                <a:lnSpc>
                  <a:spcPct val="90000"/>
                </a:lnSpc>
              </a:pPr>
              <a:t>12/1/2020</a:t>
            </a:fld>
            <a:r>
              <a:rPr lang="en-US" altLang="en-US" sz="800" b="0">
                <a:latin typeface="Arial Narrow" panose="020B0606020202030204" pitchFamily="34" charset="0"/>
              </a:rPr>
              <a:t> - page </a:t>
            </a:r>
            <a:fld id="{6193EC0D-BA94-4B9E-97AB-225FE5D61395}" type="slidenum">
              <a:rPr lang="en-US" altLang="en-US" sz="800" b="0">
                <a:latin typeface="Arial Narrow" panose="020B0606020202030204" pitchFamily="34" charset="0"/>
              </a:rPr>
              <a:pPr algn="ctr">
                <a:lnSpc>
                  <a:spcPct val="90000"/>
                </a:lnSpc>
              </a:pPr>
              <a:t>‹#›</a:t>
            </a:fld>
            <a:endParaRPr lang="en-US" altLang="en-US" sz="800" b="0">
              <a:latin typeface="Arial Narrow" panose="020B0606020202030204" pitchFamily="3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6E5F004D-6934-4AFD-BEC5-0F7CA8FC9C76}"/>
              </a:ext>
            </a:extLst>
          </p:cNvPr>
          <p:cNvSpPr>
            <a:spLocks noChangeArrowheads="1"/>
          </p:cNvSpPr>
          <p:nvPr/>
        </p:nvSpPr>
        <p:spPr bwMode="auto">
          <a:xfrm>
            <a:off x="3052763" y="8704263"/>
            <a:ext cx="757237" cy="2540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312" tIns="44450" rIns="87312" bIns="44450">
            <a:spAutoFit/>
          </a:bodyPr>
          <a:lstStyle>
            <a:lvl1pPr defTabSz="868363">
              <a:defRPr sz="1400" b="1">
                <a:solidFill>
                  <a:schemeClr val="tx1"/>
                </a:solidFill>
                <a:latin typeface="Arial" panose="020B0604020202020204" pitchFamily="34" charset="0"/>
              </a:defRPr>
            </a:lvl1pPr>
            <a:lvl2pPr marL="742950" indent="-285750" defTabSz="868363">
              <a:defRPr sz="1400" b="1">
                <a:solidFill>
                  <a:schemeClr val="tx1"/>
                </a:solidFill>
                <a:latin typeface="Arial" panose="020B0604020202020204" pitchFamily="34" charset="0"/>
              </a:defRPr>
            </a:lvl2pPr>
            <a:lvl3pPr marL="1143000" indent="-228600" defTabSz="868363">
              <a:defRPr sz="1400" b="1">
                <a:solidFill>
                  <a:schemeClr val="tx1"/>
                </a:solidFill>
                <a:latin typeface="Arial" panose="020B0604020202020204" pitchFamily="34" charset="0"/>
              </a:defRPr>
            </a:lvl3pPr>
            <a:lvl4pPr marL="1600200" indent="-228600" defTabSz="868363">
              <a:defRPr sz="1400" b="1">
                <a:solidFill>
                  <a:schemeClr val="tx1"/>
                </a:solidFill>
                <a:latin typeface="Arial" panose="020B0604020202020204" pitchFamily="34" charset="0"/>
              </a:defRPr>
            </a:lvl4pPr>
            <a:lvl5pPr marL="2057400" indent="-228600" defTabSz="868363">
              <a:defRPr sz="1400" b="1">
                <a:solidFill>
                  <a:schemeClr val="tx1"/>
                </a:solidFill>
                <a:latin typeface="Arial" panose="020B0604020202020204" pitchFamily="34" charset="0"/>
              </a:defRPr>
            </a:lvl5pPr>
            <a:lvl6pPr marL="2514600" indent="-228600" defTabSz="868363" eaLnBrk="0" fontAlgn="base" hangingPunct="0">
              <a:spcBef>
                <a:spcPct val="0"/>
              </a:spcBef>
              <a:spcAft>
                <a:spcPct val="0"/>
              </a:spcAft>
              <a:defRPr sz="1400" b="1">
                <a:solidFill>
                  <a:schemeClr val="tx1"/>
                </a:solidFill>
                <a:latin typeface="Arial" panose="020B0604020202020204" pitchFamily="34" charset="0"/>
              </a:defRPr>
            </a:lvl6pPr>
            <a:lvl7pPr marL="2971800" indent="-228600" defTabSz="868363" eaLnBrk="0" fontAlgn="base" hangingPunct="0">
              <a:spcBef>
                <a:spcPct val="0"/>
              </a:spcBef>
              <a:spcAft>
                <a:spcPct val="0"/>
              </a:spcAft>
              <a:defRPr sz="1400" b="1">
                <a:solidFill>
                  <a:schemeClr val="tx1"/>
                </a:solidFill>
                <a:latin typeface="Arial" panose="020B0604020202020204" pitchFamily="34" charset="0"/>
              </a:defRPr>
            </a:lvl7pPr>
            <a:lvl8pPr marL="3429000" indent="-228600" defTabSz="868363" eaLnBrk="0" fontAlgn="base" hangingPunct="0">
              <a:spcBef>
                <a:spcPct val="0"/>
              </a:spcBef>
              <a:spcAft>
                <a:spcPct val="0"/>
              </a:spcAft>
              <a:defRPr sz="1400" b="1">
                <a:solidFill>
                  <a:schemeClr val="tx1"/>
                </a:solidFill>
                <a:latin typeface="Arial" panose="020B0604020202020204" pitchFamily="34" charset="0"/>
              </a:defRPr>
            </a:lvl8pPr>
            <a:lvl9pPr marL="3886200" indent="-228600" defTabSz="868363" eaLnBrk="0" fontAlgn="base" hangingPunct="0">
              <a:spcBef>
                <a:spcPct val="0"/>
              </a:spcBef>
              <a:spcAft>
                <a:spcPct val="0"/>
              </a:spcAft>
              <a:defRPr sz="1400" b="1">
                <a:solidFill>
                  <a:schemeClr val="tx1"/>
                </a:solidFill>
                <a:latin typeface="Arial" panose="020B0604020202020204" pitchFamily="34" charset="0"/>
              </a:defRPr>
            </a:lvl9pPr>
          </a:lstStyle>
          <a:p>
            <a:pPr algn="ctr">
              <a:lnSpc>
                <a:spcPct val="90000"/>
              </a:lnSpc>
            </a:pPr>
            <a:r>
              <a:rPr lang="en-US" altLang="en-US" sz="1200" b="0"/>
              <a:t>Page </a:t>
            </a:r>
            <a:fld id="{00EBE9DB-5D84-4F2F-A20F-A98175D5912C}" type="slidenum">
              <a:rPr lang="en-US" altLang="en-US" sz="1200" b="0"/>
              <a:pPr algn="ctr">
                <a:lnSpc>
                  <a:spcPct val="90000"/>
                </a:lnSpc>
              </a:pPr>
              <a:t>‹#›</a:t>
            </a:fld>
            <a:endParaRPr lang="en-US" altLang="en-US" sz="1200" b="0"/>
          </a:p>
        </p:txBody>
      </p:sp>
      <p:sp>
        <p:nvSpPr>
          <p:cNvPr id="22531" name="Rectangle 3">
            <a:extLst>
              <a:ext uri="{FF2B5EF4-FFF2-40B4-BE49-F238E27FC236}">
                <a16:creationId xmlns:a16="http://schemas.microsoft.com/office/drawing/2014/main" id="{866AD00E-8086-44CB-A4DB-576716ED3A7E}"/>
              </a:ext>
            </a:extLst>
          </p:cNvPr>
          <p:cNvSpPr>
            <a:spLocks noChangeArrowheads="1" noTextEdit="1"/>
          </p:cNvSpPr>
          <p:nvPr>
            <p:ph type="sldImg" idx="2"/>
          </p:nvPr>
        </p:nvSpPr>
        <p:spPr bwMode="auto">
          <a:xfrm>
            <a:off x="1143000" y="684213"/>
            <a:ext cx="4575175" cy="343217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a:extLst>
              <a:ext uri="{FF2B5EF4-FFF2-40B4-BE49-F238E27FC236}">
                <a16:creationId xmlns:a16="http://schemas.microsoft.com/office/drawing/2014/main" id="{D65431F1-CCA2-4908-ACC9-D51514E1781D}"/>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noProof="0"/>
              <a:t>Body Text</a:t>
            </a:r>
          </a:p>
          <a:p>
            <a:pPr lvl="0"/>
            <a:r>
              <a:rPr lang="en-US" noProof="0"/>
              <a:t>Second Level</a:t>
            </a:r>
          </a:p>
          <a:p>
            <a:pPr lvl="0"/>
            <a:r>
              <a:rPr lang="en-US" noProof="0"/>
              <a:t>Third Level</a:t>
            </a:r>
          </a:p>
          <a:p>
            <a:pPr lvl="0"/>
            <a:r>
              <a:rPr lang="en-US" noProof="0"/>
              <a:t>Fourth Level</a:t>
            </a:r>
          </a:p>
          <a:p>
            <a:pPr lvl="0"/>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4818503C-5750-4CE2-AFB5-EB31ED20EC62}"/>
              </a:ext>
            </a:extLst>
          </p:cNvPr>
          <p:cNvSpPr>
            <a:spLocks noChangeArrowheads="1" noTextEdit="1"/>
          </p:cNvSpPr>
          <p:nvPr>
            <p:ph type="sldImg"/>
          </p:nvPr>
        </p:nvSpPr>
        <p:spPr>
          <a:ln/>
        </p:spPr>
      </p:sp>
      <p:sp>
        <p:nvSpPr>
          <p:cNvPr id="23555" name="Rectangle 3">
            <a:extLst>
              <a:ext uri="{FF2B5EF4-FFF2-40B4-BE49-F238E27FC236}">
                <a16:creationId xmlns:a16="http://schemas.microsoft.com/office/drawing/2014/main" id="{6C68B751-EDCA-403F-858C-B21EA5429F0D}"/>
              </a:ext>
            </a:extLst>
          </p:cNvPr>
          <p:cNvSpPr>
            <a:spLocks noGrp="1" noChangeArrowheads="1"/>
          </p:cNvSpPr>
          <p:nvPr>
            <p:ph type="body" idx="1"/>
          </p:nvPr>
        </p:nvSpPr>
        <p:spPr>
          <a:noFill/>
        </p:spPr>
        <p:txBody>
          <a:bodyPr/>
          <a:lstStyle/>
          <a:p>
            <a:endParaRPr lang="ar-EG"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a:extLst>
              <a:ext uri="{FF2B5EF4-FFF2-40B4-BE49-F238E27FC236}">
                <a16:creationId xmlns:a16="http://schemas.microsoft.com/office/drawing/2014/main" id="{C905A00C-8E9D-4269-B618-240D18A0AF14}"/>
              </a:ext>
            </a:extLst>
          </p:cNvPr>
          <p:cNvSpPr>
            <a:spLocks noChangeArrowheads="1" noTextEdit="1"/>
          </p:cNvSpPr>
          <p:nvPr>
            <p:ph type="sldImg"/>
          </p:nvPr>
        </p:nvSpPr>
        <p:spPr>
          <a:ln/>
        </p:spPr>
      </p:sp>
      <p:sp>
        <p:nvSpPr>
          <p:cNvPr id="24579" name="Rectangle 1027">
            <a:extLst>
              <a:ext uri="{FF2B5EF4-FFF2-40B4-BE49-F238E27FC236}">
                <a16:creationId xmlns:a16="http://schemas.microsoft.com/office/drawing/2014/main" id="{325290EC-66C1-4776-B5D1-E477B05467BB}"/>
              </a:ext>
            </a:extLst>
          </p:cNvPr>
          <p:cNvSpPr>
            <a:spLocks noGrp="1" noChangeArrowheads="1"/>
          </p:cNvSpPr>
          <p:nvPr>
            <p:ph type="body" idx="1"/>
          </p:nvPr>
        </p:nvSpPr>
        <p:spPr>
          <a:noFill/>
        </p:spPr>
        <p:txBody>
          <a:bodyPr/>
          <a:lstStyle/>
          <a:p>
            <a:endParaRPr lang="ar-EG"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9F03D613-0C35-4F10-8F47-8D017FF00218}"/>
              </a:ext>
            </a:extLst>
          </p:cNvPr>
          <p:cNvSpPr>
            <a:spLocks noChangeArrowheads="1" noTextEdit="1"/>
          </p:cNvSpPr>
          <p:nvPr>
            <p:ph type="sldImg"/>
          </p:nvPr>
        </p:nvSpPr>
        <p:spPr>
          <a:ln/>
        </p:spPr>
      </p:sp>
      <p:sp>
        <p:nvSpPr>
          <p:cNvPr id="25603" name="Rectangle 3">
            <a:extLst>
              <a:ext uri="{FF2B5EF4-FFF2-40B4-BE49-F238E27FC236}">
                <a16:creationId xmlns:a16="http://schemas.microsoft.com/office/drawing/2014/main" id="{6ED0282F-42C0-4478-B46A-D0AFC0BD50E7}"/>
              </a:ext>
            </a:extLst>
          </p:cNvPr>
          <p:cNvSpPr>
            <a:spLocks noGrp="1" noChangeArrowheads="1"/>
          </p:cNvSpPr>
          <p:nvPr>
            <p:ph type="body" idx="1"/>
          </p:nvPr>
        </p:nvSpPr>
        <p:spPr>
          <a:noFill/>
        </p:spPr>
        <p:txBody>
          <a:bodyPr/>
          <a:lstStyle/>
          <a:p>
            <a:endParaRPr lang="ar-EG"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1294D66A-A9FE-4C2E-A954-87C190832CA6}"/>
              </a:ext>
            </a:extLst>
          </p:cNvPr>
          <p:cNvSpPr>
            <a:spLocks noChangeArrowheads="1" noTextEdit="1"/>
          </p:cNvSpPr>
          <p:nvPr>
            <p:ph type="sldImg"/>
          </p:nvPr>
        </p:nvSpPr>
        <p:spPr>
          <a:ln/>
        </p:spPr>
      </p:sp>
      <p:sp>
        <p:nvSpPr>
          <p:cNvPr id="26627" name="Rectangle 3">
            <a:extLst>
              <a:ext uri="{FF2B5EF4-FFF2-40B4-BE49-F238E27FC236}">
                <a16:creationId xmlns:a16="http://schemas.microsoft.com/office/drawing/2014/main" id="{A803395F-130D-45E9-89C7-CE8329FEA05D}"/>
              </a:ext>
            </a:extLst>
          </p:cNvPr>
          <p:cNvSpPr>
            <a:spLocks noGrp="1" noChangeArrowheads="1"/>
          </p:cNvSpPr>
          <p:nvPr>
            <p:ph type="body" idx="1"/>
          </p:nvPr>
        </p:nvSpPr>
        <p:spPr>
          <a:noFill/>
        </p:spPr>
        <p:txBody>
          <a:bodyPr/>
          <a:lstStyle/>
          <a:p>
            <a:r>
              <a:rPr lang="en-US" altLang="en-US"/>
              <a:t>Reiter syndrome urethrritis conjunctivitis, polyarthritis and mucocutaneous lesions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D9C6483-0F27-4266-A531-6B4E900D1178}"/>
              </a:ext>
            </a:extLst>
          </p:cNvPr>
          <p:cNvSpPr>
            <a:spLocks noChangeArrowheads="1"/>
          </p:cNvSpPr>
          <p:nvPr/>
        </p:nvSpPr>
        <p:spPr bwMode="ltGray">
          <a:xfrm>
            <a:off x="0" y="0"/>
            <a:ext cx="825500" cy="6858000"/>
          </a:xfrm>
          <a:prstGeom prst="rect">
            <a:avLst/>
          </a:prstGeom>
          <a:solidFill>
            <a:schemeClr val="tx2">
              <a:alpha val="50195"/>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ar-EG" altLang="en-US"/>
          </a:p>
        </p:txBody>
      </p:sp>
      <p:sp>
        <p:nvSpPr>
          <p:cNvPr id="5" name="Rectangle 8">
            <a:extLst>
              <a:ext uri="{FF2B5EF4-FFF2-40B4-BE49-F238E27FC236}">
                <a16:creationId xmlns:a16="http://schemas.microsoft.com/office/drawing/2014/main" id="{1E25EB72-1987-4E9C-86BC-CC01544F1A17}"/>
              </a:ext>
            </a:extLst>
          </p:cNvPr>
          <p:cNvSpPr>
            <a:spLocks noChangeArrowheads="1"/>
          </p:cNvSpPr>
          <p:nvPr/>
        </p:nvSpPr>
        <p:spPr bwMode="ltGray">
          <a:xfrm>
            <a:off x="0" y="3543300"/>
            <a:ext cx="3343275" cy="122238"/>
          </a:xfrm>
          <a:prstGeom prst="rect">
            <a:avLst/>
          </a:prstGeom>
          <a:solidFill>
            <a:schemeClr val="bg2">
              <a:alpha val="50195"/>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ar-EG" altLang="en-US"/>
          </a:p>
        </p:txBody>
      </p:sp>
      <p:sp>
        <p:nvSpPr>
          <p:cNvPr id="12291" name="Rectangle 3"/>
          <p:cNvSpPr>
            <a:spLocks noGrp="1" noChangeArrowheads="1"/>
          </p:cNvSpPr>
          <p:nvPr>
            <p:ph type="ctrTitle"/>
          </p:nvPr>
        </p:nvSpPr>
        <p:spPr>
          <a:xfrm>
            <a:off x="685800" y="2133600"/>
            <a:ext cx="7772400" cy="11430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lvl1pPr>
          </a:lstStyle>
          <a:p>
            <a:pPr lvl="0"/>
            <a:r>
              <a:rPr lang="en-US" noProof="0"/>
              <a:t>Click to edit Master title style</a:t>
            </a:r>
          </a:p>
        </p:txBody>
      </p:sp>
      <p:sp>
        <p:nvSpPr>
          <p:cNvPr id="12292" name="Rectangle 4"/>
          <p:cNvSpPr>
            <a:spLocks noGrp="1" noChangeArrowheads="1"/>
          </p:cNvSpPr>
          <p:nvPr>
            <p:ph type="subTitle" idx="1"/>
          </p:nvPr>
        </p:nvSpPr>
        <p:spPr>
          <a:xfrm>
            <a:off x="1447800" y="3886200"/>
            <a:ext cx="6400800" cy="1752600"/>
          </a:xfrm>
        </p:spPr>
        <p:txBody>
          <a:bodyPr/>
          <a:lstStyle>
            <a:lvl1pPr marL="0" indent="0" algn="ctr">
              <a:buFont typeface="Monotype Sorts" pitchFamily="2" charset="2"/>
              <a:buNone/>
              <a:defRPr/>
            </a:lvl1pPr>
          </a:lstStyle>
          <a:p>
            <a:pPr lvl="0"/>
            <a:r>
              <a:rPr lang="en-US" noProof="0"/>
              <a:t>Click to edit Master subtitle style</a:t>
            </a:r>
          </a:p>
        </p:txBody>
      </p:sp>
      <p:sp>
        <p:nvSpPr>
          <p:cNvPr id="6" name="Date Placeholder 5">
            <a:extLst>
              <a:ext uri="{FF2B5EF4-FFF2-40B4-BE49-F238E27FC236}">
                <a16:creationId xmlns:a16="http://schemas.microsoft.com/office/drawing/2014/main" id="{BADE1554-5A1C-4B49-A91F-982A30B405A9}"/>
              </a:ext>
            </a:extLst>
          </p:cNvPr>
          <p:cNvSpPr>
            <a:spLocks noGrp="1" noChangeArrowheads="1"/>
          </p:cNvSpPr>
          <p:nvPr>
            <p:ph type="dt" sz="half" idx="10"/>
          </p:nvPr>
        </p:nvSpPr>
        <p:spPr bwMode="auto">
          <a:xfrm>
            <a:off x="685800" y="62484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b="0">
                <a:solidFill>
                  <a:srgbClr val="CCECFF"/>
                </a:solidFill>
                <a:latin typeface="Times New Roman" pitchFamily="18" charset="0"/>
              </a:defRPr>
            </a:lvl1pPr>
          </a:lstStyle>
          <a:p>
            <a:pPr>
              <a:defRPr/>
            </a:pPr>
            <a:endParaRPr lang="en-US"/>
          </a:p>
        </p:txBody>
      </p:sp>
      <p:sp>
        <p:nvSpPr>
          <p:cNvPr id="7" name="Footer Placeholder 6">
            <a:extLst>
              <a:ext uri="{FF2B5EF4-FFF2-40B4-BE49-F238E27FC236}">
                <a16:creationId xmlns:a16="http://schemas.microsoft.com/office/drawing/2014/main" id="{CF678F0E-4D10-4444-9FA4-5AAC96521585}"/>
              </a:ext>
            </a:extLst>
          </p:cNvPr>
          <p:cNvSpPr>
            <a:spLocks noGrp="1" noChangeArrowheads="1"/>
          </p:cNvSpPr>
          <p:nvPr>
            <p:ph type="ftr" sz="quarter" idx="11"/>
          </p:nvPr>
        </p:nvSpPr>
        <p:spPr/>
        <p:txBody>
          <a:bodyPr/>
          <a:lstStyle>
            <a:lvl1pPr>
              <a:defRPr>
                <a:solidFill>
                  <a:srgbClr val="CCECFF"/>
                </a:solidFill>
              </a:defRPr>
            </a:lvl1pPr>
          </a:lstStyle>
          <a:p>
            <a:pPr>
              <a:defRPr/>
            </a:pPr>
            <a:endParaRPr lang="en-US"/>
          </a:p>
        </p:txBody>
      </p:sp>
      <p:sp>
        <p:nvSpPr>
          <p:cNvPr id="8" name="Slide Number Placeholder 7">
            <a:extLst>
              <a:ext uri="{FF2B5EF4-FFF2-40B4-BE49-F238E27FC236}">
                <a16:creationId xmlns:a16="http://schemas.microsoft.com/office/drawing/2014/main" id="{10239E30-8604-4573-B75C-FFCC095B9AB6}"/>
              </a:ext>
            </a:extLst>
          </p:cNvPr>
          <p:cNvSpPr>
            <a:spLocks noGrp="1" noChangeArrowheads="1"/>
          </p:cNvSpPr>
          <p:nvPr>
            <p:ph type="sldNum" sz="quarter" idx="12"/>
          </p:nvPr>
        </p:nvSpPr>
        <p:spPr bwMode="auto">
          <a:xfrm>
            <a:off x="6553200" y="62484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b="0">
                <a:solidFill>
                  <a:srgbClr val="CCECFF"/>
                </a:solidFill>
                <a:latin typeface="Times New Roman" panose="02020603050405020304" pitchFamily="18" charset="0"/>
              </a:defRPr>
            </a:lvl1pPr>
          </a:lstStyle>
          <a:p>
            <a:fld id="{F09AE6AD-C9AE-435F-A71B-5CAC83F05D08}" type="slidenum">
              <a:rPr lang="en-US" altLang="en-US"/>
              <a:pPr/>
              <a:t>‹#›</a:t>
            </a:fld>
            <a:endParaRPr lang="en-US" altLang="en-US"/>
          </a:p>
        </p:txBody>
      </p:sp>
    </p:spTree>
    <p:extLst>
      <p:ext uri="{BB962C8B-B14F-4D97-AF65-F5344CB8AC3E}">
        <p14:creationId xmlns:p14="http://schemas.microsoft.com/office/powerpoint/2010/main" val="1667574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2500"/>
                            </p:stCondLst>
                            <p:childTnLst>
                              <p:par>
                                <p:cTn id="9" presetID="22" presetClass="entr" presetSubtype="2" fill="hold" grpId="0" nodeType="afterEffect">
                                  <p:stCondLst>
                                    <p:cond delay="30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Rectangle 1029">
            <a:extLst>
              <a:ext uri="{FF2B5EF4-FFF2-40B4-BE49-F238E27FC236}">
                <a16:creationId xmlns:a16="http://schemas.microsoft.com/office/drawing/2014/main" id="{C4B3B6CA-962E-4264-B92F-4445977ED304}"/>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103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Rectangle 1029">
            <a:extLst>
              <a:ext uri="{FF2B5EF4-FFF2-40B4-BE49-F238E27FC236}">
                <a16:creationId xmlns:a16="http://schemas.microsoft.com/office/drawing/2014/main" id="{072A6754-5C9C-4FE4-9FCD-0491251B007A}"/>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84297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Rectangle 1029">
            <a:extLst>
              <a:ext uri="{FF2B5EF4-FFF2-40B4-BE49-F238E27FC236}">
                <a16:creationId xmlns:a16="http://schemas.microsoft.com/office/drawing/2014/main" id="{5845E67E-C5F9-4834-86B2-AA6C42CDA711}"/>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08347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Rectangle 1029">
            <a:extLst>
              <a:ext uri="{FF2B5EF4-FFF2-40B4-BE49-F238E27FC236}">
                <a16:creationId xmlns:a16="http://schemas.microsoft.com/office/drawing/2014/main" id="{C633094E-62D7-4EC4-8A9C-FD94DD0B5AF8}"/>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63447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Rectangle 1029">
            <a:extLst>
              <a:ext uri="{FF2B5EF4-FFF2-40B4-BE49-F238E27FC236}">
                <a16:creationId xmlns:a16="http://schemas.microsoft.com/office/drawing/2014/main" id="{09B2158B-E31D-443F-9A0B-CA037E572256}"/>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01337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676798ED-1139-4501-AAB2-2A700970651C}"/>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61205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lstStyle>
            <a:lvl1pPr algn="r">
              <a:defRPr sz="2000" b="1"/>
            </a:lvl1pPr>
          </a:lstStyle>
          <a:p>
            <a:r>
              <a:rPr lang="ar-SA"/>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1029">
            <a:extLst>
              <a:ext uri="{FF2B5EF4-FFF2-40B4-BE49-F238E27FC236}">
                <a16:creationId xmlns:a16="http://schemas.microsoft.com/office/drawing/2014/main" id="{0B7DA2DB-318E-44D1-ABFF-11D69F06812E}"/>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60101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lstStyle>
            <a:lvl1pPr algn="r">
              <a:defRPr sz="2000" b="1"/>
            </a:lvl1pPr>
          </a:lstStyle>
          <a:p>
            <a:r>
              <a:rPr lang="ar-SA"/>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1029">
            <a:extLst>
              <a:ext uri="{FF2B5EF4-FFF2-40B4-BE49-F238E27FC236}">
                <a16:creationId xmlns:a16="http://schemas.microsoft.com/office/drawing/2014/main" id="{F7E5AE6B-E406-4314-A6E0-7B6102C58ED4}"/>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13057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Rectangle 1029">
            <a:extLst>
              <a:ext uri="{FF2B5EF4-FFF2-40B4-BE49-F238E27FC236}">
                <a16:creationId xmlns:a16="http://schemas.microsoft.com/office/drawing/2014/main" id="{B214408B-9C3E-4E95-9B01-BA9800F3ABE6}"/>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40436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400800" y="457200"/>
            <a:ext cx="2057400" cy="5638800"/>
          </a:xfrm>
        </p:spPr>
        <p:txBody>
          <a:bodyPr vert="eaVert"/>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228600" y="457200"/>
            <a:ext cx="6019800" cy="5638800"/>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Rectangle 1029">
            <a:extLst>
              <a:ext uri="{FF2B5EF4-FFF2-40B4-BE49-F238E27FC236}">
                <a16:creationId xmlns:a16="http://schemas.microsoft.com/office/drawing/2014/main" id="{73F80308-B6DE-42E6-986E-D1B6CFA3CB63}"/>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42655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عنوان، وقصاصة فنية، ونص">
    <p:spTree>
      <p:nvGrpSpPr>
        <p:cNvPr id="1" name=""/>
        <p:cNvGrpSpPr/>
        <p:nvPr/>
      </p:nvGrpSpPr>
      <p:grpSpPr>
        <a:xfrm>
          <a:off x="0" y="0"/>
          <a:ext cx="0" cy="0"/>
          <a:chOff x="0" y="0"/>
          <a:chExt cx="0" cy="0"/>
        </a:xfrm>
      </p:grpSpPr>
      <p:sp>
        <p:nvSpPr>
          <p:cNvPr id="2" name="عنوان 1"/>
          <p:cNvSpPr>
            <a:spLocks noGrp="1"/>
          </p:cNvSpPr>
          <p:nvPr>
            <p:ph type="title"/>
          </p:nvPr>
        </p:nvSpPr>
        <p:spPr>
          <a:xfrm>
            <a:off x="228600" y="457200"/>
            <a:ext cx="7772400" cy="1143000"/>
          </a:xfrm>
        </p:spPr>
        <p:txBody>
          <a:bodyPr/>
          <a:lstStyle/>
          <a:p>
            <a:r>
              <a:rPr lang="ar-SA"/>
              <a:t>انقر لتحرير نمط العنوان الرئيسي</a:t>
            </a:r>
            <a:endParaRPr lang="ar-EG"/>
          </a:p>
        </p:txBody>
      </p:sp>
      <p:sp>
        <p:nvSpPr>
          <p:cNvPr id="3" name="عنصر نائب للقصاصة الفنية 2"/>
          <p:cNvSpPr>
            <a:spLocks noGrp="1"/>
          </p:cNvSpPr>
          <p:nvPr>
            <p:ph type="clipArt" sz="half" idx="1"/>
          </p:nvPr>
        </p:nvSpPr>
        <p:spPr>
          <a:xfrm>
            <a:off x="685800" y="1981200"/>
            <a:ext cx="3810000" cy="4114800"/>
          </a:xfrm>
        </p:spPr>
        <p:txBody>
          <a:bodyPr/>
          <a:lstStyle/>
          <a:p>
            <a:pPr lvl="0"/>
            <a:endParaRPr lang="ar-EG" noProof="0"/>
          </a:p>
        </p:txBody>
      </p:sp>
      <p:sp>
        <p:nvSpPr>
          <p:cNvPr id="4" name="عنصر نائب للنص 3"/>
          <p:cNvSpPr>
            <a:spLocks noGrp="1"/>
          </p:cNvSpPr>
          <p:nvPr>
            <p:ph type="body" sz="half" idx="2"/>
          </p:nvPr>
        </p:nvSpPr>
        <p:spPr>
          <a:xfrm>
            <a:off x="4648200" y="1981200"/>
            <a:ext cx="3810000" cy="41148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Rectangle 1029">
            <a:extLst>
              <a:ext uri="{FF2B5EF4-FFF2-40B4-BE49-F238E27FC236}">
                <a16:creationId xmlns:a16="http://schemas.microsoft.com/office/drawing/2014/main" id="{E73D87EC-3CBC-43E2-B06E-5011AEA17CD8}"/>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8764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1266" name="Rectangle 1026">
            <a:extLst>
              <a:ext uri="{FF2B5EF4-FFF2-40B4-BE49-F238E27FC236}">
                <a16:creationId xmlns:a16="http://schemas.microsoft.com/office/drawing/2014/main" id="{35C34C06-4C87-4EA6-8908-E823B9AA98C7}"/>
              </a:ext>
            </a:extLst>
          </p:cNvPr>
          <p:cNvSpPr>
            <a:spLocks noGrp="1" noChangeArrowheads="1"/>
          </p:cNvSpPr>
          <p:nvPr>
            <p:ph type="title"/>
          </p:nvPr>
        </p:nvSpPr>
        <p:spPr bwMode="auto">
          <a:xfrm>
            <a:off x="228600" y="4572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1267" name="Rectangle 1027">
            <a:extLst>
              <a:ext uri="{FF2B5EF4-FFF2-40B4-BE49-F238E27FC236}">
                <a16:creationId xmlns:a16="http://schemas.microsoft.com/office/drawing/2014/main" id="{56A54EA5-6B48-4CC9-952A-E124CDA98BA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9" name="Rectangle 1029">
            <a:extLst>
              <a:ext uri="{FF2B5EF4-FFF2-40B4-BE49-F238E27FC236}">
                <a16:creationId xmlns:a16="http://schemas.microsoft.com/office/drawing/2014/main" id="{B15C4698-5C59-41F1-8A90-CC00DFFC9E38}"/>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b="0">
                <a:latin typeface="Times New Roman" pitchFamily="18" charset="0"/>
              </a:defRPr>
            </a:lvl1pPr>
          </a:lstStyle>
          <a:p>
            <a:pPr>
              <a:defRPr/>
            </a:pPr>
            <a:endParaRPr lang="en-US"/>
          </a:p>
        </p:txBody>
      </p:sp>
      <p:sp>
        <p:nvSpPr>
          <p:cNvPr id="1029" name="Text Box 1032">
            <a:extLst>
              <a:ext uri="{FF2B5EF4-FFF2-40B4-BE49-F238E27FC236}">
                <a16:creationId xmlns:a16="http://schemas.microsoft.com/office/drawing/2014/main" id="{5B013B7A-B38C-4B85-A8DF-D3EB69FC9BDD}"/>
              </a:ext>
            </a:extLst>
          </p:cNvPr>
          <p:cNvSpPr txBox="1">
            <a:spLocks noChangeArrowheads="1"/>
          </p:cNvSpPr>
          <p:nvPr/>
        </p:nvSpPr>
        <p:spPr bwMode="auto">
          <a:xfrm>
            <a:off x="7543800" y="6324600"/>
            <a:ext cx="1600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400" b="1">
                <a:solidFill>
                  <a:schemeClr val="tx1"/>
                </a:solidFill>
                <a:latin typeface="Arial" pitchFamily="34" charset="0"/>
              </a:defRPr>
            </a:lvl1pPr>
            <a:lvl2pPr marL="742950" indent="-285750">
              <a:defRPr sz="1400" b="1">
                <a:solidFill>
                  <a:schemeClr val="tx1"/>
                </a:solidFill>
                <a:latin typeface="Arial" pitchFamily="34" charset="0"/>
              </a:defRPr>
            </a:lvl2pPr>
            <a:lvl3pPr marL="1143000" indent="-228600">
              <a:defRPr sz="1400" b="1">
                <a:solidFill>
                  <a:schemeClr val="tx1"/>
                </a:solidFill>
                <a:latin typeface="Arial" pitchFamily="34" charset="0"/>
              </a:defRPr>
            </a:lvl3pPr>
            <a:lvl4pPr marL="1600200" indent="-228600">
              <a:defRPr sz="1400" b="1">
                <a:solidFill>
                  <a:schemeClr val="tx1"/>
                </a:solidFill>
                <a:latin typeface="Arial" pitchFamily="34" charset="0"/>
              </a:defRPr>
            </a:lvl4pPr>
            <a:lvl5pPr marL="2057400" indent="-228600">
              <a:defRPr sz="1400" b="1">
                <a:solidFill>
                  <a:schemeClr val="tx1"/>
                </a:solidFill>
                <a:latin typeface="Arial" pitchFamily="34" charset="0"/>
              </a:defRPr>
            </a:lvl5pPr>
            <a:lvl6pPr marL="2514600" indent="-228600" algn="l" rtl="0" eaLnBrk="0" fontAlgn="base" hangingPunct="0">
              <a:spcBef>
                <a:spcPct val="0"/>
              </a:spcBef>
              <a:spcAft>
                <a:spcPct val="0"/>
              </a:spcAft>
              <a:defRPr sz="1400" b="1">
                <a:solidFill>
                  <a:schemeClr val="tx1"/>
                </a:solidFill>
                <a:latin typeface="Arial" pitchFamily="34" charset="0"/>
              </a:defRPr>
            </a:lvl6pPr>
            <a:lvl7pPr marL="2971800" indent="-228600" algn="l" rtl="0" eaLnBrk="0" fontAlgn="base" hangingPunct="0">
              <a:spcBef>
                <a:spcPct val="0"/>
              </a:spcBef>
              <a:spcAft>
                <a:spcPct val="0"/>
              </a:spcAft>
              <a:defRPr sz="1400" b="1">
                <a:solidFill>
                  <a:schemeClr val="tx1"/>
                </a:solidFill>
                <a:latin typeface="Arial" pitchFamily="34" charset="0"/>
              </a:defRPr>
            </a:lvl7pPr>
            <a:lvl8pPr marL="3429000" indent="-228600" algn="l" rtl="0" eaLnBrk="0" fontAlgn="base" hangingPunct="0">
              <a:spcBef>
                <a:spcPct val="0"/>
              </a:spcBef>
              <a:spcAft>
                <a:spcPct val="0"/>
              </a:spcAft>
              <a:defRPr sz="1400" b="1">
                <a:solidFill>
                  <a:schemeClr val="tx1"/>
                </a:solidFill>
                <a:latin typeface="Arial" pitchFamily="34" charset="0"/>
              </a:defRPr>
            </a:lvl8pPr>
            <a:lvl9pPr marL="3886200" indent="-228600" algn="l" rtl="0" eaLnBrk="0" fontAlgn="base" hangingPunct="0">
              <a:spcBef>
                <a:spcPct val="0"/>
              </a:spcBef>
              <a:spcAft>
                <a:spcPct val="0"/>
              </a:spcAft>
              <a:defRPr sz="1400" b="1">
                <a:solidFill>
                  <a:schemeClr val="tx1"/>
                </a:solidFill>
                <a:latin typeface="Arial" pitchFamily="34" charset="0"/>
              </a:defRPr>
            </a:lvl9pPr>
          </a:lstStyle>
          <a:p>
            <a:pPr algn="r">
              <a:spcBef>
                <a:spcPct val="50000"/>
              </a:spcBef>
              <a:defRPr/>
            </a:pPr>
            <a:fld id="{EB815446-98B9-4456-9E69-75164C439C90}" type="datetime1">
              <a:rPr lang="en-US" smtClean="0"/>
              <a:pPr algn="r">
                <a:spcBef>
                  <a:spcPct val="50000"/>
                </a:spcBef>
                <a:defRPr/>
              </a:pPr>
              <a:t>12/1/2020</a:t>
            </a:fld>
            <a:endParaRPr lang="en-US"/>
          </a:p>
        </p:txBody>
      </p:sp>
      <p:sp>
        <p:nvSpPr>
          <p:cNvPr id="1030" name="Text Box 1033">
            <a:extLst>
              <a:ext uri="{FF2B5EF4-FFF2-40B4-BE49-F238E27FC236}">
                <a16:creationId xmlns:a16="http://schemas.microsoft.com/office/drawing/2014/main" id="{AAC7CAD0-D2B6-497B-A646-D7A635D705D2}"/>
              </a:ext>
            </a:extLst>
          </p:cNvPr>
          <p:cNvSpPr txBox="1">
            <a:spLocks noChangeArrowheads="1"/>
          </p:cNvSpPr>
          <p:nvPr/>
        </p:nvSpPr>
        <p:spPr bwMode="auto">
          <a:xfrm>
            <a:off x="0" y="6477000"/>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spcBef>
                <a:spcPct val="50000"/>
              </a:spcBef>
            </a:pPr>
            <a:fld id="{0169F5AB-C13D-4983-B7CC-DE6A587B1E47}" type="slidenum">
              <a:rPr lang="en-US" altLang="en-US"/>
              <a:pPr>
                <a:spcBef>
                  <a:spcPct val="50000"/>
                </a:spcBef>
              </a:pPr>
              <a:t>‹#›</a:t>
            </a:fld>
            <a:endParaRPr lang="en-US" altLang="en-US"/>
          </a:p>
        </p:txBody>
      </p:sp>
    </p:spTree>
  </p:cSld>
  <p:clrMap bg1="dk2" tx1="lt1" bg2="dk1" tx2="lt2" accent1="accent1" accent2="accent2" accent3="accent3" accent4="accent4" accent5="accent5" accent6="accent6" hlink="hlink" folHlink="folHlink"/>
  <p:sldLayoutIdLst>
    <p:sldLayoutId id="2147483739"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5pPr>
      <a:lvl6pPr marL="4572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6pPr>
      <a:lvl7pPr marL="9144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7pPr>
      <a:lvl8pPr marL="13716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8pPr>
      <a:lvl9pPr marL="18288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Char char="–"/>
        <a:defRPr kumimoji="1"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kumimoji="1"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4.jpeg"/><Relationship Id="rId4" Type="http://schemas.openxmlformats.org/officeDocument/2006/relationships/image" Target="../media/image3.wmf"/></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071C6C3-7C53-4809-8C1A-BF962C6517D4}"/>
              </a:ext>
            </a:extLst>
          </p:cNvPr>
          <p:cNvSpPr>
            <a:spLocks noGrp="1"/>
          </p:cNvSpPr>
          <p:nvPr>
            <p:ph type="ctrTitle"/>
          </p:nvPr>
        </p:nvSpPr>
        <p:spPr/>
        <p:txBody>
          <a:bodyPr/>
          <a:lstStyle/>
          <a:p>
            <a:pPr>
              <a:defRPr/>
            </a:pPr>
            <a:r>
              <a:rPr lang="en-US" dirty="0"/>
              <a:t>Infections of eye &amp;ear</a:t>
            </a:r>
            <a:endParaRPr lang="ar-EG" dirty="0"/>
          </a:p>
        </p:txBody>
      </p:sp>
      <p:sp>
        <p:nvSpPr>
          <p:cNvPr id="3" name="عنوان فرعي 2">
            <a:extLst>
              <a:ext uri="{FF2B5EF4-FFF2-40B4-BE49-F238E27FC236}">
                <a16:creationId xmlns:a16="http://schemas.microsoft.com/office/drawing/2014/main" id="{3140DE80-0560-4023-BACB-9857B66F01E8}"/>
              </a:ext>
            </a:extLst>
          </p:cNvPr>
          <p:cNvSpPr>
            <a:spLocks noGrp="1"/>
          </p:cNvSpPr>
          <p:nvPr>
            <p:ph type="subTitle" idx="1"/>
          </p:nvPr>
        </p:nvSpPr>
        <p:spPr/>
        <p:txBody>
          <a:bodyPr/>
          <a:lstStyle/>
          <a:p>
            <a:pPr>
              <a:defRPr/>
            </a:pPr>
            <a:endParaRPr lang="ar-EG"/>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a:extLst>
              <a:ext uri="{FF2B5EF4-FFF2-40B4-BE49-F238E27FC236}">
                <a16:creationId xmlns:a16="http://schemas.microsoft.com/office/drawing/2014/main" id="{B4322E37-3557-496B-88E8-A61F0B4D8DFB}"/>
              </a:ext>
            </a:extLst>
          </p:cNvPr>
          <p:cNvSpPr>
            <a:spLocks noGrp="1"/>
          </p:cNvSpPr>
          <p:nvPr>
            <p:ph type="title"/>
          </p:nvPr>
        </p:nvSpPr>
        <p:spPr>
          <a:xfrm>
            <a:off x="179388" y="0"/>
            <a:ext cx="7772400" cy="836613"/>
          </a:xfrm>
        </p:spPr>
        <p:txBody>
          <a:bodyPr/>
          <a:lstStyle/>
          <a:p>
            <a:pPr>
              <a:defRPr/>
            </a:pPr>
            <a:r>
              <a:rPr lang="en-US" sz="3200" dirty="0"/>
              <a:t>Infections of eye</a:t>
            </a:r>
            <a:endParaRPr lang="ar-EG" sz="3200" dirty="0"/>
          </a:p>
        </p:txBody>
      </p:sp>
      <p:sp>
        <p:nvSpPr>
          <p:cNvPr id="4" name="عنصر نائب للمحتوى 3">
            <a:extLst>
              <a:ext uri="{FF2B5EF4-FFF2-40B4-BE49-F238E27FC236}">
                <a16:creationId xmlns:a16="http://schemas.microsoft.com/office/drawing/2014/main" id="{33B5CD3F-A781-4CD8-97D8-171CD1AEA463}"/>
              </a:ext>
            </a:extLst>
          </p:cNvPr>
          <p:cNvSpPr>
            <a:spLocks noGrp="1"/>
          </p:cNvSpPr>
          <p:nvPr>
            <p:ph sz="half" idx="1"/>
          </p:nvPr>
        </p:nvSpPr>
        <p:spPr>
          <a:xfrm>
            <a:off x="107950" y="1125538"/>
            <a:ext cx="3810000" cy="4114800"/>
          </a:xfrm>
        </p:spPr>
        <p:txBody>
          <a:bodyPr/>
          <a:lstStyle/>
          <a:p>
            <a:pPr>
              <a:defRPr/>
            </a:pPr>
            <a:r>
              <a:rPr lang="en-US" sz="2400" dirty="0">
                <a:latin typeface="Times New Roman" pitchFamily="18" charset="0"/>
                <a:cs typeface="Times New Roman" pitchFamily="18" charset="0"/>
              </a:rPr>
              <a:t>Eye lid: </a:t>
            </a:r>
            <a:r>
              <a:rPr lang="en-US" sz="2400" dirty="0" err="1">
                <a:latin typeface="Times New Roman" pitchFamily="18" charset="0"/>
                <a:cs typeface="Times New Roman" pitchFamily="18" charset="0"/>
              </a:rPr>
              <a:t>Plephritis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Stye</a:t>
            </a:r>
            <a:endParaRPr lang="en-US" sz="2400" dirty="0">
              <a:latin typeface="Times New Roman" pitchFamily="18" charset="0"/>
              <a:cs typeface="Times New Roman" pitchFamily="18" charset="0"/>
            </a:endParaRPr>
          </a:p>
          <a:p>
            <a:pPr>
              <a:defRPr/>
            </a:pPr>
            <a:r>
              <a:rPr lang="en-US" sz="2400" dirty="0">
                <a:latin typeface="Times New Roman" pitchFamily="18" charset="0"/>
                <a:cs typeface="Times New Roman" pitchFamily="18" charset="0"/>
              </a:rPr>
              <a:t>Conjunctiva: conjunctivitis, inclusion conjunctivitis</a:t>
            </a:r>
          </a:p>
          <a:p>
            <a:pPr>
              <a:defRPr/>
            </a:pPr>
            <a:r>
              <a:rPr lang="en-US" sz="2400" dirty="0">
                <a:latin typeface="Times New Roman" pitchFamily="18" charset="0"/>
                <a:cs typeface="Times New Roman" pitchFamily="18" charset="0"/>
              </a:rPr>
              <a:t>Cornea: Keratitis</a:t>
            </a:r>
          </a:p>
          <a:p>
            <a:pPr>
              <a:defRPr/>
            </a:pPr>
            <a:r>
              <a:rPr lang="en-US" sz="2400" dirty="0">
                <a:latin typeface="Times New Roman" pitchFamily="18" charset="0"/>
                <a:cs typeface="Times New Roman" pitchFamily="18" charset="0"/>
              </a:rPr>
              <a:t>Retina: retinitis</a:t>
            </a:r>
          </a:p>
          <a:p>
            <a:pPr>
              <a:defRPr/>
            </a:pPr>
            <a:r>
              <a:rPr lang="en-US" sz="2400" dirty="0" err="1">
                <a:latin typeface="Times New Roman" pitchFamily="18" charset="0"/>
                <a:cs typeface="Times New Roman" pitchFamily="18" charset="0"/>
              </a:rPr>
              <a:t>endophthalmitis</a:t>
            </a:r>
            <a:r>
              <a:rPr lang="en-US" sz="2400" dirty="0">
                <a:latin typeface="Times New Roman" pitchFamily="18" charset="0"/>
                <a:cs typeface="Times New Roman" pitchFamily="18" charset="0"/>
              </a:rPr>
              <a:t>.</a:t>
            </a:r>
          </a:p>
          <a:p>
            <a:pPr>
              <a:defRPr/>
            </a:pPr>
            <a:r>
              <a:rPr lang="en-US" sz="2400" dirty="0">
                <a:latin typeface="Times New Roman" pitchFamily="18" charset="0"/>
                <a:cs typeface="Times New Roman" pitchFamily="18" charset="0"/>
              </a:rPr>
              <a:t>Trachoma.</a:t>
            </a:r>
          </a:p>
          <a:p>
            <a:pPr>
              <a:defRPr/>
            </a:pPr>
            <a:r>
              <a:rPr lang="en-US" sz="2400" dirty="0">
                <a:latin typeface="Times New Roman" pitchFamily="18" charset="0"/>
                <a:cs typeface="Times New Roman" pitchFamily="18" charset="0"/>
              </a:rPr>
              <a:t>Ocular herpes</a:t>
            </a:r>
          </a:p>
          <a:p>
            <a:pPr>
              <a:defRPr/>
            </a:pPr>
            <a:endParaRPr lang="en-US" dirty="0"/>
          </a:p>
          <a:p>
            <a:pPr>
              <a:defRPr/>
            </a:pPr>
            <a:endParaRPr lang="en-US" dirty="0"/>
          </a:p>
          <a:p>
            <a:pPr>
              <a:defRPr/>
            </a:pPr>
            <a:endParaRPr lang="ar-EG" dirty="0"/>
          </a:p>
        </p:txBody>
      </p:sp>
      <p:sp>
        <p:nvSpPr>
          <p:cNvPr id="5" name="عنصر نائب للمحتوى 4">
            <a:extLst>
              <a:ext uri="{FF2B5EF4-FFF2-40B4-BE49-F238E27FC236}">
                <a16:creationId xmlns:a16="http://schemas.microsoft.com/office/drawing/2014/main" id="{D53ABE00-831B-4BE8-8A3A-C73DC32077A3}"/>
              </a:ext>
            </a:extLst>
          </p:cNvPr>
          <p:cNvSpPr>
            <a:spLocks noGrp="1"/>
          </p:cNvSpPr>
          <p:nvPr>
            <p:ph sz="half" idx="2"/>
          </p:nvPr>
        </p:nvSpPr>
        <p:spPr>
          <a:xfrm>
            <a:off x="3851275" y="836613"/>
            <a:ext cx="4968875" cy="5876925"/>
          </a:xfrm>
        </p:spPr>
        <p:txBody>
          <a:bodyPr/>
          <a:lstStyle/>
          <a:p>
            <a:pPr marL="0" indent="0">
              <a:buFont typeface="Monotype Sorts" pitchFamily="2" charset="2"/>
              <a:buNone/>
              <a:defRPr/>
            </a:pPr>
            <a:r>
              <a:rPr lang="en-US" dirty="0">
                <a:solidFill>
                  <a:srgbClr val="FFC000"/>
                </a:solidFill>
              </a:rPr>
              <a:t>Causative organisms:</a:t>
            </a:r>
          </a:p>
          <a:p>
            <a:pPr marL="0" indent="0">
              <a:buFont typeface="Monotype Sorts" pitchFamily="2" charset="2"/>
              <a:buNone/>
              <a:defRPr/>
            </a:pPr>
            <a:r>
              <a:rPr lang="en-US" sz="2000" b="1" u="sng" dirty="0">
                <a:solidFill>
                  <a:srgbClr val="FF0000"/>
                </a:solidFill>
              </a:rPr>
              <a:t>Bacteria</a:t>
            </a:r>
          </a:p>
          <a:p>
            <a:pPr>
              <a:buFont typeface="Wingdings" pitchFamily="2" charset="2"/>
              <a:buChar char="Ø"/>
              <a:defRPr/>
            </a:pPr>
            <a:r>
              <a:rPr lang="en-US" sz="2000" dirty="0"/>
              <a:t>Streptococcus </a:t>
            </a:r>
            <a:r>
              <a:rPr lang="en-US" sz="2000" dirty="0" err="1"/>
              <a:t>pneumoniae</a:t>
            </a:r>
            <a:endParaRPr lang="en-US" sz="2000" dirty="0"/>
          </a:p>
          <a:p>
            <a:pPr>
              <a:buFont typeface="Wingdings" pitchFamily="2" charset="2"/>
              <a:buChar char="Ø"/>
              <a:defRPr/>
            </a:pPr>
            <a:r>
              <a:rPr lang="en-US" sz="2000" dirty="0" err="1"/>
              <a:t>Haemophilus</a:t>
            </a:r>
            <a:r>
              <a:rPr lang="en-US" sz="2000" dirty="0"/>
              <a:t> </a:t>
            </a:r>
            <a:r>
              <a:rPr lang="en-US" sz="2000" dirty="0" err="1"/>
              <a:t>infleunza</a:t>
            </a:r>
            <a:endParaRPr lang="en-US" sz="2000" dirty="0"/>
          </a:p>
          <a:p>
            <a:pPr>
              <a:buFont typeface="Wingdings" pitchFamily="2" charset="2"/>
              <a:buChar char="Ø"/>
              <a:defRPr/>
            </a:pPr>
            <a:r>
              <a:rPr lang="en-US" sz="2000" dirty="0" err="1"/>
              <a:t>Haemophilus</a:t>
            </a:r>
            <a:r>
              <a:rPr lang="en-US" sz="2000" dirty="0"/>
              <a:t> </a:t>
            </a:r>
            <a:r>
              <a:rPr lang="en-US" sz="2000" dirty="0" err="1"/>
              <a:t>aegyptius</a:t>
            </a:r>
            <a:endParaRPr lang="en-US" sz="2000" dirty="0"/>
          </a:p>
          <a:p>
            <a:pPr>
              <a:buFont typeface="Wingdings" pitchFamily="2" charset="2"/>
              <a:buChar char="Ø"/>
              <a:defRPr/>
            </a:pPr>
            <a:r>
              <a:rPr lang="en-US" sz="2000" dirty="0" err="1"/>
              <a:t>Moraxilla</a:t>
            </a:r>
            <a:r>
              <a:rPr lang="en-US" sz="2000" dirty="0"/>
              <a:t> </a:t>
            </a:r>
          </a:p>
          <a:p>
            <a:pPr>
              <a:buFont typeface="Wingdings" pitchFamily="2" charset="2"/>
              <a:buChar char="Ø"/>
              <a:defRPr/>
            </a:pPr>
            <a:r>
              <a:rPr lang="en-US" sz="2000" dirty="0"/>
              <a:t>Gonococci</a:t>
            </a:r>
          </a:p>
          <a:p>
            <a:pPr>
              <a:buFont typeface="Wingdings" pitchFamily="2" charset="2"/>
              <a:buChar char="Ø"/>
              <a:defRPr/>
            </a:pPr>
            <a:r>
              <a:rPr lang="en-US" sz="2000" dirty="0" err="1"/>
              <a:t>E.coli</a:t>
            </a:r>
            <a:endParaRPr lang="en-US" sz="2000" dirty="0"/>
          </a:p>
          <a:p>
            <a:pPr>
              <a:buFont typeface="Wingdings" pitchFamily="2" charset="2"/>
              <a:buChar char="Ø"/>
              <a:defRPr/>
            </a:pPr>
            <a:r>
              <a:rPr lang="en-US" sz="2000" dirty="0"/>
              <a:t>Staphylococci</a:t>
            </a:r>
          </a:p>
          <a:p>
            <a:pPr>
              <a:buFont typeface="Wingdings" pitchFamily="2" charset="2"/>
              <a:buChar char="Ø"/>
              <a:defRPr/>
            </a:pPr>
            <a:r>
              <a:rPr lang="en-US" sz="2000" dirty="0"/>
              <a:t>Streptococci</a:t>
            </a:r>
          </a:p>
          <a:p>
            <a:pPr>
              <a:buFont typeface="Wingdings" pitchFamily="2" charset="2"/>
              <a:buChar char="Ø"/>
              <a:defRPr/>
            </a:pPr>
            <a:r>
              <a:rPr lang="en-US" sz="2000" dirty="0"/>
              <a:t>Chlamydia trachomatis</a:t>
            </a:r>
          </a:p>
          <a:p>
            <a:pPr>
              <a:buFont typeface="Wingdings" pitchFamily="2" charset="2"/>
              <a:buChar char="Ø"/>
              <a:defRPr/>
            </a:pPr>
            <a:r>
              <a:rPr lang="en-US" sz="2000" dirty="0"/>
              <a:t>pseudomonas</a:t>
            </a:r>
          </a:p>
          <a:p>
            <a:pPr marL="0" indent="0">
              <a:buFont typeface="Monotype Sorts" pitchFamily="2" charset="2"/>
              <a:buNone/>
              <a:defRPr/>
            </a:pPr>
            <a:r>
              <a:rPr lang="en-US" sz="2400" b="1" u="sng" dirty="0">
                <a:solidFill>
                  <a:srgbClr val="FF0000"/>
                </a:solidFill>
              </a:rPr>
              <a:t>Viruses</a:t>
            </a:r>
            <a:r>
              <a:rPr lang="en-US" dirty="0"/>
              <a:t>: </a:t>
            </a:r>
            <a:r>
              <a:rPr lang="en-US" sz="2000" dirty="0">
                <a:latin typeface="Times New Roman" pitchFamily="18" charset="0"/>
                <a:cs typeface="Times New Roman" pitchFamily="18" charset="0"/>
              </a:rPr>
              <a:t>adenoviruses, </a:t>
            </a:r>
            <a:r>
              <a:rPr lang="en-US" sz="2000" dirty="0" err="1">
                <a:latin typeface="Times New Roman" pitchFamily="18" charset="0"/>
                <a:cs typeface="Times New Roman" pitchFamily="18" charset="0"/>
              </a:rPr>
              <a:t>coxsackievirus</a:t>
            </a:r>
            <a:r>
              <a:rPr lang="en-US" sz="2000" dirty="0">
                <a:latin typeface="Times New Roman" pitchFamily="18" charset="0"/>
                <a:cs typeface="Times New Roman" pitchFamily="18" charset="0"/>
              </a:rPr>
              <a:t>, herpes simplex virus </a:t>
            </a:r>
          </a:p>
          <a:p>
            <a:pPr marL="0" indent="0">
              <a:buFont typeface="Monotype Sorts" pitchFamily="2" charset="2"/>
              <a:buNone/>
              <a:defRPr/>
            </a:pPr>
            <a:r>
              <a:rPr lang="en-US" sz="2400" b="1" u="sng" dirty="0">
                <a:solidFill>
                  <a:srgbClr val="FF0000"/>
                </a:solidFill>
              </a:rPr>
              <a:t>Fungi</a:t>
            </a:r>
            <a:r>
              <a:rPr lang="en-US" sz="2000" dirty="0">
                <a:latin typeface="Times New Roman" pitchFamily="18" charset="0"/>
                <a:cs typeface="Times New Roman" pitchFamily="18" charset="0"/>
              </a:rPr>
              <a:t>: candida, </a:t>
            </a:r>
            <a:r>
              <a:rPr lang="en-US" sz="2000" dirty="0" err="1">
                <a:latin typeface="Times New Roman" pitchFamily="18" charset="0"/>
                <a:cs typeface="Times New Roman" pitchFamily="18" charset="0"/>
              </a:rPr>
              <a:t>aspergillus</a:t>
            </a:r>
            <a:r>
              <a:rPr lang="en-US" sz="2000" dirty="0">
                <a:latin typeface="Times New Roman" pitchFamily="18" charset="0"/>
                <a:cs typeface="Times New Roman" pitchFamily="18" charset="0"/>
              </a:rPr>
              <a:t> </a:t>
            </a:r>
            <a:endParaRPr lang="ar-EG" sz="20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3BE386B-C0ED-4321-B07A-4B6F3AA20DDF}"/>
              </a:ext>
            </a:extLst>
          </p:cNvPr>
          <p:cNvSpPr>
            <a:spLocks noGrp="1"/>
          </p:cNvSpPr>
          <p:nvPr>
            <p:ph type="title"/>
          </p:nvPr>
        </p:nvSpPr>
        <p:spPr>
          <a:xfrm>
            <a:off x="250825" y="115888"/>
            <a:ext cx="7772400" cy="1143000"/>
          </a:xfrm>
        </p:spPr>
        <p:txBody>
          <a:bodyPr/>
          <a:lstStyle/>
          <a:p>
            <a:pPr>
              <a:defRPr/>
            </a:pPr>
            <a:r>
              <a:rPr lang="en-US" dirty="0">
                <a:latin typeface="Times New Roman" pitchFamily="18" charset="0"/>
                <a:cs typeface="Times New Roman" pitchFamily="18" charset="0"/>
              </a:rPr>
              <a:t>Infections of ear</a:t>
            </a:r>
            <a:endParaRPr lang="ar-EG" dirty="0">
              <a:latin typeface="Times New Roman" pitchFamily="18" charset="0"/>
              <a:cs typeface="Times New Roman" pitchFamily="18" charset="0"/>
            </a:endParaRPr>
          </a:p>
        </p:txBody>
      </p:sp>
      <p:sp>
        <p:nvSpPr>
          <p:cNvPr id="3" name="عنصر نائب للمحتوى 2">
            <a:extLst>
              <a:ext uri="{FF2B5EF4-FFF2-40B4-BE49-F238E27FC236}">
                <a16:creationId xmlns:a16="http://schemas.microsoft.com/office/drawing/2014/main" id="{056D02A0-2AF1-443B-B013-F365E95287C9}"/>
              </a:ext>
            </a:extLst>
          </p:cNvPr>
          <p:cNvSpPr>
            <a:spLocks noGrp="1"/>
          </p:cNvSpPr>
          <p:nvPr>
            <p:ph sz="half" idx="1"/>
          </p:nvPr>
        </p:nvSpPr>
        <p:spPr>
          <a:xfrm>
            <a:off x="468313" y="1412875"/>
            <a:ext cx="3810000" cy="4114800"/>
          </a:xfrm>
        </p:spPr>
        <p:txBody>
          <a:bodyPr/>
          <a:lstStyle/>
          <a:p>
            <a:pPr>
              <a:defRPr/>
            </a:pPr>
            <a:r>
              <a:rPr lang="en-US" sz="2400" dirty="0">
                <a:solidFill>
                  <a:srgbClr val="FF0000"/>
                </a:solidFill>
                <a:latin typeface="Times New Roman" pitchFamily="18" charset="0"/>
                <a:cs typeface="Times New Roman" pitchFamily="18" charset="0"/>
              </a:rPr>
              <a:t>Otitis </a:t>
            </a:r>
            <a:r>
              <a:rPr lang="en-US" sz="2400" dirty="0" err="1">
                <a:solidFill>
                  <a:srgbClr val="FF0000"/>
                </a:solidFill>
                <a:latin typeface="Times New Roman" pitchFamily="18" charset="0"/>
                <a:cs typeface="Times New Roman" pitchFamily="18" charset="0"/>
              </a:rPr>
              <a:t>externa</a:t>
            </a:r>
            <a:endParaRPr lang="en-US" sz="2400" dirty="0">
              <a:solidFill>
                <a:srgbClr val="FF0000"/>
              </a:solidFill>
              <a:latin typeface="Times New Roman" pitchFamily="18" charset="0"/>
              <a:cs typeface="Times New Roman" pitchFamily="18" charset="0"/>
            </a:endParaRPr>
          </a:p>
          <a:p>
            <a:pPr>
              <a:defRPr/>
            </a:pPr>
            <a:r>
              <a:rPr lang="en-US" sz="2400" dirty="0">
                <a:solidFill>
                  <a:srgbClr val="FF0000"/>
                </a:solidFill>
                <a:latin typeface="Times New Roman" pitchFamily="18" charset="0"/>
                <a:cs typeface="Times New Roman" pitchFamily="18" charset="0"/>
              </a:rPr>
              <a:t>Otitis media</a:t>
            </a:r>
          </a:p>
          <a:p>
            <a:pPr>
              <a:defRPr/>
            </a:pPr>
            <a:r>
              <a:rPr lang="en-US" sz="2400" dirty="0">
                <a:solidFill>
                  <a:srgbClr val="FF0000"/>
                </a:solidFill>
                <a:latin typeface="Times New Roman" pitchFamily="18" charset="0"/>
                <a:cs typeface="Times New Roman" pitchFamily="18" charset="0"/>
              </a:rPr>
              <a:t>Otitis </a:t>
            </a:r>
            <a:r>
              <a:rPr lang="en-US" sz="2400" dirty="0" err="1">
                <a:solidFill>
                  <a:srgbClr val="FF0000"/>
                </a:solidFill>
                <a:latin typeface="Times New Roman" pitchFamily="18" charset="0"/>
                <a:cs typeface="Times New Roman" pitchFamily="18" charset="0"/>
              </a:rPr>
              <a:t>interna</a:t>
            </a:r>
            <a:endParaRPr lang="en-US" sz="2400" dirty="0">
              <a:solidFill>
                <a:srgbClr val="FF0000"/>
              </a:solidFill>
              <a:latin typeface="Times New Roman" pitchFamily="18" charset="0"/>
              <a:cs typeface="Times New Roman" pitchFamily="18" charset="0"/>
            </a:endParaRPr>
          </a:p>
          <a:p>
            <a:pPr>
              <a:defRPr/>
            </a:pPr>
            <a:r>
              <a:rPr lang="en-US" sz="2400" dirty="0" err="1">
                <a:solidFill>
                  <a:srgbClr val="FF0000"/>
                </a:solidFill>
                <a:latin typeface="Times New Roman" pitchFamily="18" charset="0"/>
                <a:cs typeface="Times New Roman" pitchFamily="18" charset="0"/>
              </a:rPr>
              <a:t>Otomycosis</a:t>
            </a:r>
            <a:endParaRPr lang="en-US" sz="2400" dirty="0">
              <a:solidFill>
                <a:srgbClr val="FF0000"/>
              </a:solidFill>
              <a:latin typeface="Times New Roman" pitchFamily="18" charset="0"/>
              <a:cs typeface="Times New Roman" pitchFamily="18" charset="0"/>
            </a:endParaRPr>
          </a:p>
          <a:p>
            <a:pPr>
              <a:defRPr/>
            </a:pPr>
            <a:r>
              <a:rPr lang="en-US" sz="2400" dirty="0" err="1">
                <a:solidFill>
                  <a:srgbClr val="FF0000"/>
                </a:solidFill>
                <a:latin typeface="Times New Roman" pitchFamily="18" charset="0"/>
                <a:cs typeface="Times New Roman" pitchFamily="18" charset="0"/>
              </a:rPr>
              <a:t>Pericondritis</a:t>
            </a:r>
            <a:endParaRPr lang="en-US" sz="2400" dirty="0">
              <a:solidFill>
                <a:srgbClr val="FF0000"/>
              </a:solidFill>
              <a:latin typeface="Times New Roman" pitchFamily="18" charset="0"/>
              <a:cs typeface="Times New Roman" pitchFamily="18" charset="0"/>
            </a:endParaRPr>
          </a:p>
          <a:p>
            <a:pPr>
              <a:defRPr/>
            </a:pPr>
            <a:endParaRPr lang="ar-EG" dirty="0"/>
          </a:p>
        </p:txBody>
      </p:sp>
      <p:sp>
        <p:nvSpPr>
          <p:cNvPr id="4" name="عنصر نائب للمحتوى 3">
            <a:extLst>
              <a:ext uri="{FF2B5EF4-FFF2-40B4-BE49-F238E27FC236}">
                <a16:creationId xmlns:a16="http://schemas.microsoft.com/office/drawing/2014/main" id="{C5205B1E-8094-4FB2-B550-2237688603C4}"/>
              </a:ext>
            </a:extLst>
          </p:cNvPr>
          <p:cNvSpPr>
            <a:spLocks noGrp="1"/>
          </p:cNvSpPr>
          <p:nvPr>
            <p:ph sz="half" idx="2"/>
          </p:nvPr>
        </p:nvSpPr>
        <p:spPr>
          <a:xfrm>
            <a:off x="4067175" y="1412875"/>
            <a:ext cx="4826000" cy="4114800"/>
          </a:xfrm>
        </p:spPr>
        <p:txBody>
          <a:bodyPr/>
          <a:lstStyle/>
          <a:p>
            <a:pPr marL="0" indent="0">
              <a:buFont typeface="Monotype Sorts" pitchFamily="2" charset="2"/>
              <a:buNone/>
              <a:defRPr/>
            </a:pPr>
            <a:r>
              <a:rPr lang="en-US" dirty="0">
                <a:solidFill>
                  <a:srgbClr val="FFC000"/>
                </a:solidFill>
              </a:rPr>
              <a:t>Causative organisms:</a:t>
            </a:r>
          </a:p>
          <a:p>
            <a:pPr marL="0" indent="0">
              <a:buFont typeface="Monotype Sorts" pitchFamily="2" charset="2"/>
              <a:buNone/>
              <a:defRPr/>
            </a:pPr>
            <a:r>
              <a:rPr lang="en-US" sz="2000" b="1" u="sng" dirty="0">
                <a:solidFill>
                  <a:srgbClr val="FF0000"/>
                </a:solidFill>
              </a:rPr>
              <a:t>Bacteria</a:t>
            </a:r>
          </a:p>
          <a:p>
            <a:pPr>
              <a:buFont typeface="Wingdings" pitchFamily="2" charset="2"/>
              <a:buChar char="Ø"/>
              <a:defRPr/>
            </a:pPr>
            <a:r>
              <a:rPr lang="en-US" sz="2000" dirty="0">
                <a:latin typeface="Times New Roman" pitchFamily="18" charset="0"/>
                <a:cs typeface="Times New Roman" pitchFamily="18" charset="0"/>
              </a:rPr>
              <a:t>Streptococcus </a:t>
            </a:r>
            <a:r>
              <a:rPr lang="en-US" sz="2000" dirty="0" err="1">
                <a:latin typeface="Times New Roman" pitchFamily="18" charset="0"/>
                <a:cs typeface="Times New Roman" pitchFamily="18" charset="0"/>
              </a:rPr>
              <a:t>pneumoniae</a:t>
            </a:r>
            <a:endParaRPr lang="en-US" sz="2000" dirty="0">
              <a:latin typeface="Times New Roman" pitchFamily="18" charset="0"/>
              <a:cs typeface="Times New Roman" pitchFamily="18" charset="0"/>
            </a:endParaRPr>
          </a:p>
          <a:p>
            <a:pPr>
              <a:buFont typeface="Wingdings" pitchFamily="2" charset="2"/>
              <a:buChar char="Ø"/>
              <a:defRPr/>
            </a:pPr>
            <a:r>
              <a:rPr lang="en-US" sz="2000" dirty="0" err="1">
                <a:latin typeface="Times New Roman" pitchFamily="18" charset="0"/>
                <a:cs typeface="Times New Roman" pitchFamily="18" charset="0"/>
              </a:rPr>
              <a:t>Haemophilus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infleunza</a:t>
            </a:r>
            <a:endParaRPr lang="en-US" sz="2000" dirty="0">
              <a:latin typeface="Times New Roman" pitchFamily="18" charset="0"/>
              <a:cs typeface="Times New Roman" pitchFamily="18" charset="0"/>
            </a:endParaRPr>
          </a:p>
          <a:p>
            <a:pPr>
              <a:buFont typeface="Wingdings" pitchFamily="2" charset="2"/>
              <a:buChar char="Ø"/>
              <a:defRPr/>
            </a:pPr>
            <a:r>
              <a:rPr lang="en-US" sz="2000" dirty="0">
                <a:latin typeface="Times New Roman" pitchFamily="18" charset="0"/>
                <a:cs typeface="Times New Roman" pitchFamily="18" charset="0"/>
              </a:rPr>
              <a:t>Pseudomonas </a:t>
            </a:r>
            <a:r>
              <a:rPr lang="en-US" sz="2000" dirty="0" err="1">
                <a:latin typeface="Times New Roman" pitchFamily="18" charset="0"/>
                <a:cs typeface="Times New Roman" pitchFamily="18" charset="0"/>
              </a:rPr>
              <a:t>aeruginosa</a:t>
            </a:r>
            <a:endParaRPr lang="en-US" sz="2000" dirty="0">
              <a:latin typeface="Times New Roman" pitchFamily="18" charset="0"/>
              <a:cs typeface="Times New Roman" pitchFamily="18" charset="0"/>
            </a:endParaRPr>
          </a:p>
          <a:p>
            <a:pPr>
              <a:buFont typeface="Wingdings" pitchFamily="2" charset="2"/>
              <a:buChar char="Ø"/>
              <a:defRPr/>
            </a:pPr>
            <a:r>
              <a:rPr lang="en-US" sz="2000" dirty="0" err="1">
                <a:latin typeface="Times New Roman" pitchFamily="18" charset="0"/>
                <a:cs typeface="Times New Roman" pitchFamily="18" charset="0"/>
              </a:rPr>
              <a:t>Moraxilla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catarrhalis</a:t>
            </a:r>
            <a:endParaRPr lang="en-US" sz="2000" dirty="0">
              <a:latin typeface="Times New Roman" pitchFamily="18" charset="0"/>
              <a:cs typeface="Times New Roman" pitchFamily="18" charset="0"/>
            </a:endParaRPr>
          </a:p>
          <a:p>
            <a:pPr>
              <a:buFont typeface="Wingdings" pitchFamily="2" charset="2"/>
              <a:buChar char="Ø"/>
              <a:defRPr/>
            </a:pPr>
            <a:r>
              <a:rPr lang="en-US" sz="2000" dirty="0" err="1">
                <a:latin typeface="Times New Roman" pitchFamily="18" charset="0"/>
                <a:cs typeface="Times New Roman" pitchFamily="18" charset="0"/>
              </a:rPr>
              <a:t>proteus</a:t>
            </a:r>
            <a:endParaRPr lang="en-US" sz="2000" dirty="0">
              <a:latin typeface="Times New Roman" pitchFamily="18" charset="0"/>
              <a:cs typeface="Times New Roman" pitchFamily="18" charset="0"/>
            </a:endParaRPr>
          </a:p>
          <a:p>
            <a:pPr>
              <a:buFont typeface="Wingdings" pitchFamily="2" charset="2"/>
              <a:buChar char="Ø"/>
              <a:defRPr/>
            </a:pPr>
            <a:r>
              <a:rPr lang="en-US" sz="2000" dirty="0" err="1">
                <a:latin typeface="Times New Roman" pitchFamily="18" charset="0"/>
                <a:cs typeface="Times New Roman" pitchFamily="18" charset="0"/>
              </a:rPr>
              <a:t>E.coli</a:t>
            </a:r>
            <a:endParaRPr lang="en-US" sz="2000" dirty="0">
              <a:latin typeface="Times New Roman" pitchFamily="18" charset="0"/>
              <a:cs typeface="Times New Roman" pitchFamily="18" charset="0"/>
            </a:endParaRPr>
          </a:p>
          <a:p>
            <a:pPr>
              <a:buFont typeface="Wingdings" pitchFamily="2" charset="2"/>
              <a:buChar char="Ø"/>
              <a:defRPr/>
            </a:pPr>
            <a:r>
              <a:rPr lang="en-US" sz="2000" dirty="0">
                <a:latin typeface="Times New Roman" pitchFamily="18" charset="0"/>
                <a:cs typeface="Times New Roman" pitchFamily="18" charset="0"/>
              </a:rPr>
              <a:t>Staphylococcus </a:t>
            </a:r>
            <a:r>
              <a:rPr lang="en-US" sz="2000" dirty="0" err="1">
                <a:latin typeface="Times New Roman" pitchFamily="18" charset="0"/>
                <a:cs typeface="Times New Roman" pitchFamily="18" charset="0"/>
              </a:rPr>
              <a:t>aureus</a:t>
            </a:r>
            <a:endParaRPr lang="en-US" sz="2000" dirty="0">
              <a:latin typeface="Times New Roman" pitchFamily="18" charset="0"/>
              <a:cs typeface="Times New Roman" pitchFamily="18" charset="0"/>
            </a:endParaRPr>
          </a:p>
          <a:p>
            <a:pPr>
              <a:buFont typeface="Wingdings" pitchFamily="2" charset="2"/>
              <a:buChar char="Ø"/>
              <a:defRPr/>
            </a:pPr>
            <a:r>
              <a:rPr lang="en-US" sz="2000" dirty="0">
                <a:latin typeface="Times New Roman" pitchFamily="18" charset="0"/>
                <a:cs typeface="Times New Roman" pitchFamily="18" charset="0"/>
              </a:rPr>
              <a:t>Streptococcus </a:t>
            </a:r>
            <a:r>
              <a:rPr lang="en-US" sz="2000" dirty="0" err="1">
                <a:latin typeface="Times New Roman" pitchFamily="18" charset="0"/>
                <a:cs typeface="Times New Roman" pitchFamily="18" charset="0"/>
              </a:rPr>
              <a:t>pyogenes</a:t>
            </a:r>
            <a:endParaRPr lang="en-US" sz="2000" dirty="0">
              <a:latin typeface="Times New Roman" pitchFamily="18" charset="0"/>
              <a:cs typeface="Times New Roman" pitchFamily="18" charset="0"/>
            </a:endParaRPr>
          </a:p>
          <a:p>
            <a:pPr>
              <a:buFont typeface="Wingdings" pitchFamily="2" charset="2"/>
              <a:buChar char="Ø"/>
              <a:defRPr/>
            </a:pPr>
            <a:r>
              <a:rPr lang="en-US" sz="2000" dirty="0">
                <a:latin typeface="Times New Roman" pitchFamily="18" charset="0"/>
                <a:cs typeface="Times New Roman" pitchFamily="18" charset="0"/>
              </a:rPr>
              <a:t>Chlamydia trachomatis</a:t>
            </a:r>
          </a:p>
          <a:p>
            <a:pPr marL="0" indent="0">
              <a:buFont typeface="Monotype Sorts" pitchFamily="2" charset="2"/>
              <a:buNone/>
              <a:defRPr/>
            </a:pPr>
            <a:r>
              <a:rPr lang="en-US" sz="2000" b="1" u="sng" dirty="0">
                <a:solidFill>
                  <a:srgbClr val="FF0000"/>
                </a:solidFill>
                <a:latin typeface="Times New Roman" pitchFamily="18" charset="0"/>
                <a:cs typeface="Times New Roman" pitchFamily="18" charset="0"/>
              </a:rPr>
              <a:t>Viruses</a:t>
            </a:r>
            <a:r>
              <a:rPr lang="en-US" sz="2000" dirty="0">
                <a:latin typeface="Times New Roman" pitchFamily="18" charset="0"/>
                <a:cs typeface="Times New Roman" pitchFamily="18" charset="0"/>
              </a:rPr>
              <a:t>: adenoviruses, </a:t>
            </a:r>
            <a:r>
              <a:rPr lang="en-US" sz="2000" dirty="0" err="1">
                <a:latin typeface="Times New Roman" pitchFamily="18" charset="0"/>
                <a:cs typeface="Times New Roman" pitchFamily="18" charset="0"/>
              </a:rPr>
              <a:t>infleunza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parainfleunza</a:t>
            </a:r>
            <a:r>
              <a:rPr lang="en-US" sz="2000" dirty="0">
                <a:latin typeface="Times New Roman" pitchFamily="18" charset="0"/>
                <a:cs typeface="Times New Roman" pitchFamily="18" charset="0"/>
              </a:rPr>
              <a:t>, measles, respiratory </a:t>
            </a:r>
            <a:r>
              <a:rPr lang="en-US" sz="2000" dirty="0" err="1">
                <a:latin typeface="Times New Roman" pitchFamily="18" charset="0"/>
                <a:cs typeface="Times New Roman" pitchFamily="18" charset="0"/>
              </a:rPr>
              <a:t>syncital</a:t>
            </a:r>
            <a:r>
              <a:rPr lang="en-US" sz="2000" dirty="0">
                <a:latin typeface="Times New Roman" pitchFamily="18" charset="0"/>
                <a:cs typeface="Times New Roman" pitchFamily="18" charset="0"/>
              </a:rPr>
              <a:t> virus</a:t>
            </a:r>
          </a:p>
          <a:p>
            <a:pPr>
              <a:defRPr/>
            </a:pPr>
            <a:endParaRPr lang="ar-EG"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FB255C22-CEF6-423F-97F5-AC9B2EBBB0C7}"/>
              </a:ext>
            </a:extLst>
          </p:cNvPr>
          <p:cNvSpPr>
            <a:spLocks noGrp="1" noChangeArrowheads="1"/>
          </p:cNvSpPr>
          <p:nvPr>
            <p:ph type="title"/>
          </p:nvPr>
        </p:nvSpPr>
        <p:spPr/>
        <p:txBody>
          <a:bodyPr/>
          <a:lstStyle/>
          <a:p>
            <a:pPr algn="r">
              <a:defRPr/>
            </a:pPr>
            <a:r>
              <a:rPr lang="en-US" b="1" i="1"/>
              <a:t>Chlamydia</a:t>
            </a:r>
            <a:endParaRPr lang="en-US"/>
          </a:p>
        </p:txBody>
      </p:sp>
      <p:pic>
        <p:nvPicPr>
          <p:cNvPr id="6147" name="Picture 5" descr="C:\Courses\Immunology\Misc\rabbitgrey.gif">
            <a:extLst>
              <a:ext uri="{FF2B5EF4-FFF2-40B4-BE49-F238E27FC236}">
                <a16:creationId xmlns:a16="http://schemas.microsoft.com/office/drawing/2014/main" id="{ABFBA12F-AB18-4F5F-A531-2959A32C39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341688"/>
            <a:ext cx="518160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a:extLst>
              <a:ext uri="{FF2B5EF4-FFF2-40B4-BE49-F238E27FC236}">
                <a16:creationId xmlns:a16="http://schemas.microsoft.com/office/drawing/2014/main" id="{5AD584B9-28EE-408E-B550-208F190AD728}"/>
              </a:ext>
            </a:extLst>
          </p:cNvPr>
          <p:cNvSpPr>
            <a:spLocks noGrp="1"/>
          </p:cNvSpPr>
          <p:nvPr>
            <p:ph idx="4294967295"/>
          </p:nvPr>
        </p:nvSpPr>
        <p:spPr>
          <a:xfrm>
            <a:off x="179388" y="188913"/>
            <a:ext cx="8532812" cy="4114800"/>
          </a:xfrm>
        </p:spPr>
        <p:txBody>
          <a:bodyPr/>
          <a:lstStyle/>
          <a:p>
            <a:pPr>
              <a:defRPr/>
            </a:pPr>
            <a:r>
              <a:rPr lang="en-US" dirty="0">
                <a:latin typeface="Times New Roman" pitchFamily="18" charset="0"/>
                <a:cs typeface="Times New Roman" pitchFamily="18" charset="0"/>
              </a:rPr>
              <a:t>Chlamydia are obligate intracellular parasites differ from viruses and simulate bacteria in;</a:t>
            </a:r>
          </a:p>
          <a:p>
            <a:pPr lvl="1">
              <a:defRPr/>
            </a:pPr>
            <a:r>
              <a:rPr lang="en-US" dirty="0">
                <a:solidFill>
                  <a:srgbClr val="FFFF00"/>
                </a:solidFill>
                <a:latin typeface="Times New Roman" pitchFamily="18" charset="0"/>
                <a:cs typeface="Times New Roman" pitchFamily="18" charset="0"/>
              </a:rPr>
              <a:t>Contain DNA and RNA.</a:t>
            </a:r>
          </a:p>
          <a:p>
            <a:pPr lvl="1">
              <a:defRPr/>
            </a:pPr>
            <a:r>
              <a:rPr lang="en-US" dirty="0">
                <a:solidFill>
                  <a:srgbClr val="FFFF00"/>
                </a:solidFill>
                <a:latin typeface="Times New Roman" pitchFamily="18" charset="0"/>
                <a:cs typeface="Times New Roman" pitchFamily="18" charset="0"/>
              </a:rPr>
              <a:t>Contain ribosomes.</a:t>
            </a:r>
          </a:p>
          <a:p>
            <a:pPr lvl="1">
              <a:defRPr/>
            </a:pPr>
            <a:r>
              <a:rPr lang="en-US" dirty="0">
                <a:solidFill>
                  <a:srgbClr val="FFFF00"/>
                </a:solidFill>
                <a:latin typeface="Times New Roman" pitchFamily="18" charset="0"/>
                <a:cs typeface="Times New Roman" pitchFamily="18" charset="0"/>
              </a:rPr>
              <a:t>Have cell wall</a:t>
            </a:r>
          </a:p>
          <a:p>
            <a:pPr lvl="1">
              <a:defRPr/>
            </a:pPr>
            <a:r>
              <a:rPr lang="en-US" dirty="0">
                <a:solidFill>
                  <a:srgbClr val="FFFF00"/>
                </a:solidFill>
                <a:latin typeface="Times New Roman" pitchFamily="18" charset="0"/>
                <a:cs typeface="Times New Roman" pitchFamily="18" charset="0"/>
              </a:rPr>
              <a:t>Multiply by binary fission</a:t>
            </a:r>
          </a:p>
          <a:p>
            <a:pPr lvl="1">
              <a:defRPr/>
            </a:pPr>
            <a:r>
              <a:rPr lang="en-US" dirty="0">
                <a:solidFill>
                  <a:srgbClr val="FFFF00"/>
                </a:solidFill>
                <a:latin typeface="Times New Roman" pitchFamily="18" charset="0"/>
                <a:cs typeface="Times New Roman" pitchFamily="18" charset="0"/>
              </a:rPr>
              <a:t>Have metabolically active enzymes</a:t>
            </a:r>
          </a:p>
          <a:p>
            <a:pPr lvl="1">
              <a:defRPr/>
            </a:pPr>
            <a:r>
              <a:rPr lang="en-US" dirty="0">
                <a:solidFill>
                  <a:srgbClr val="FFFF00"/>
                </a:solidFill>
                <a:latin typeface="Times New Roman" pitchFamily="18" charset="0"/>
                <a:cs typeface="Times New Roman" pitchFamily="18" charset="0"/>
              </a:rPr>
              <a:t>Sensitive to antibiotics</a:t>
            </a:r>
          </a:p>
          <a:p>
            <a:pPr marL="457200" lvl="1" indent="0">
              <a:buFontTx/>
              <a:buNone/>
              <a:defRPr/>
            </a:pPr>
            <a:r>
              <a:rPr lang="en-US" dirty="0"/>
              <a:t>Chlamydia are gram negative bacteria lack mechanisms for production of metabolic energy can not synthesize ATP, so they multiply </a:t>
            </a:r>
            <a:r>
              <a:rPr lang="en-US" dirty="0" err="1"/>
              <a:t>intracellularly</a:t>
            </a:r>
            <a:r>
              <a:rPr lang="en-US" dirty="0"/>
              <a:t> as host cells provide energy and metabolites.</a:t>
            </a:r>
            <a:endParaRPr lang="ar-EG" dirty="0"/>
          </a:p>
          <a:p>
            <a:pPr lvl="1">
              <a:defRPr/>
            </a:pPr>
            <a:endParaRPr lang="ar-EG" dirty="0">
              <a:solidFill>
                <a:srgbClr val="FFFF0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E7563254-BFE4-4FE7-91FE-A8EE5853B81A}"/>
              </a:ext>
            </a:extLst>
          </p:cNvPr>
          <p:cNvSpPr>
            <a:spLocks noGrp="1" noChangeArrowheads="1"/>
          </p:cNvSpPr>
          <p:nvPr>
            <p:ph type="title"/>
          </p:nvPr>
        </p:nvSpPr>
        <p:spPr/>
        <p:txBody>
          <a:bodyPr/>
          <a:lstStyle/>
          <a:p>
            <a:pPr algn="l">
              <a:defRPr/>
            </a:pPr>
            <a:r>
              <a:rPr lang="en-US" b="1" i="1"/>
              <a:t>Chlamydia</a:t>
            </a:r>
            <a:endParaRPr lang="en-US"/>
          </a:p>
        </p:txBody>
      </p:sp>
      <p:graphicFrame>
        <p:nvGraphicFramePr>
          <p:cNvPr id="8195" name="Object 4">
            <a:hlinkClick r:id="" action="ppaction://ole?verb=0"/>
            <a:extLst>
              <a:ext uri="{FF2B5EF4-FFF2-40B4-BE49-F238E27FC236}">
                <a16:creationId xmlns:a16="http://schemas.microsoft.com/office/drawing/2014/main" id="{7ED77A00-7E0E-42C5-94E7-074E99EF8E64}"/>
              </a:ext>
            </a:extLst>
          </p:cNvPr>
          <p:cNvGraphicFramePr>
            <a:graphicFrameLocks/>
          </p:cNvGraphicFramePr>
          <p:nvPr/>
        </p:nvGraphicFramePr>
        <p:xfrm>
          <a:off x="6019800" y="1066800"/>
          <a:ext cx="2562225" cy="5211763"/>
        </p:xfrm>
        <a:graphic>
          <a:graphicData uri="http://schemas.openxmlformats.org/presentationml/2006/ole">
            <mc:AlternateContent xmlns:mc="http://schemas.openxmlformats.org/markup-compatibility/2006">
              <mc:Choice xmlns:v="urn:schemas-microsoft-com:vml" Requires="v">
                <p:oleObj spid="_x0000_s8197" name="Microsoft ClipArt Gallery" r:id="rId3" imgW="2573338" imgH="5222875" progId="MS_ClipArt_Gallery">
                  <p:embed/>
                </p:oleObj>
              </mc:Choice>
              <mc:Fallback>
                <p:oleObj name="Microsoft ClipArt Gallery" r:id="rId3" imgW="2573338" imgH="5222875" progId="MS_ClipArt_Gallery">
                  <p:embed/>
                  <p:pic>
                    <p:nvPicPr>
                      <p:cNvPr id="0" name="Objec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1066800"/>
                        <a:ext cx="2562225" cy="52117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196" name="Picture 7" descr="ÙØªÙØ¬Ø© Ø¨Ø­Ø« Ø§ÙØµÙØ± Ø¹Ù âªShilpa k, Microbiologist at EPCMSRC chlamydia pptâ¬â">
            <a:extLst>
              <a:ext uri="{FF2B5EF4-FFF2-40B4-BE49-F238E27FC236}">
                <a16:creationId xmlns:a16="http://schemas.microsoft.com/office/drawing/2014/main" id="{ED8689DA-5FA1-4E3B-98C2-CE08D2025B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250" y="0"/>
            <a:ext cx="8978900" cy="674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5">
            <a:extLst>
              <a:ext uri="{FF2B5EF4-FFF2-40B4-BE49-F238E27FC236}">
                <a16:creationId xmlns:a16="http://schemas.microsoft.com/office/drawing/2014/main" id="{41951B31-6A7F-4EAD-8A03-C1A9E8825AB1}"/>
              </a:ext>
            </a:extLst>
          </p:cNvPr>
          <p:cNvSpPr>
            <a:spLocks noGrp="1" noChangeArrowheads="1"/>
          </p:cNvSpPr>
          <p:nvPr>
            <p:ph type="title"/>
          </p:nvPr>
        </p:nvSpPr>
        <p:spPr/>
        <p:txBody>
          <a:bodyPr/>
          <a:lstStyle/>
          <a:p>
            <a:pPr>
              <a:defRPr/>
            </a:pPr>
            <a:r>
              <a:rPr lang="en-US"/>
              <a:t>Chlamydia</a:t>
            </a:r>
          </a:p>
        </p:txBody>
      </p:sp>
      <p:sp>
        <p:nvSpPr>
          <p:cNvPr id="4102" name="Rectangle 6">
            <a:extLst>
              <a:ext uri="{FF2B5EF4-FFF2-40B4-BE49-F238E27FC236}">
                <a16:creationId xmlns:a16="http://schemas.microsoft.com/office/drawing/2014/main" id="{8F518415-B1B2-49F3-A7DA-BCB06FA3ED09}"/>
              </a:ext>
            </a:extLst>
          </p:cNvPr>
          <p:cNvSpPr>
            <a:spLocks noGrp="1" noChangeArrowheads="1"/>
          </p:cNvSpPr>
          <p:nvPr>
            <p:ph sz="half" idx="1"/>
          </p:nvPr>
        </p:nvSpPr>
        <p:spPr/>
        <p:txBody>
          <a:bodyPr/>
          <a:lstStyle/>
          <a:p>
            <a:pPr>
              <a:defRPr/>
            </a:pPr>
            <a:r>
              <a:rPr lang="en-US" dirty="0"/>
              <a:t>Obligate intracellular </a:t>
            </a:r>
            <a:r>
              <a:rPr lang="en-US" dirty="0" err="1"/>
              <a:t>coccoid</a:t>
            </a:r>
            <a:r>
              <a:rPr lang="en-US" dirty="0"/>
              <a:t> parasites</a:t>
            </a:r>
          </a:p>
          <a:p>
            <a:pPr>
              <a:defRPr/>
            </a:pPr>
            <a:r>
              <a:rPr lang="en-US" dirty="0"/>
              <a:t>contain DNA and RNA, and ribosomes</a:t>
            </a:r>
          </a:p>
          <a:p>
            <a:pPr>
              <a:defRPr/>
            </a:pPr>
            <a:r>
              <a:rPr lang="en-US" dirty="0"/>
              <a:t>lack ATP, biosynthetic pathways</a:t>
            </a:r>
          </a:p>
          <a:p>
            <a:pPr>
              <a:defRPr/>
            </a:pPr>
            <a:r>
              <a:rPr lang="en-US" dirty="0"/>
              <a:t>cell wall but peptidoglycan absent -</a:t>
            </a:r>
          </a:p>
        </p:txBody>
      </p:sp>
      <p:pic>
        <p:nvPicPr>
          <p:cNvPr id="7172" name="Picture 7" descr="C:\Users\Mr_Speed\Desktop\chlamydia-4-638.jpg">
            <a:extLst>
              <a:ext uri="{FF2B5EF4-FFF2-40B4-BE49-F238E27FC236}">
                <a16:creationId xmlns:a16="http://schemas.microsoft.com/office/drawing/2014/main" id="{132610EE-B1E3-4B6E-BB93-89F40D3A9968}"/>
              </a:ext>
            </a:extLst>
          </p:cNvPr>
          <p:cNvPicPr>
            <a:picLocks noChangeAspect="1" noChangeArrowheads="1"/>
          </p:cNvPicPr>
          <p:nvPr/>
        </p:nvPicPr>
        <p:blipFill rotWithShape="1">
          <a:blip r:embed="rId3"/>
          <a:srcRect b="13853"/>
          <a:stretch/>
        </p:blipFill>
        <p:spPr bwMode="auto">
          <a:xfrm>
            <a:off x="107950" y="260350"/>
            <a:ext cx="4316413" cy="61928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4" descr="C:\Users\Mr_Speed\Desktop\chlamy\chlamydia-5-638.jpg">
            <a:extLst>
              <a:ext uri="{FF2B5EF4-FFF2-40B4-BE49-F238E27FC236}">
                <a16:creationId xmlns:a16="http://schemas.microsoft.com/office/drawing/2014/main" id="{9A76A175-62CE-4356-86AD-86BB6A2A8982}"/>
              </a:ext>
            </a:extLst>
          </p:cNvPr>
          <p:cNvPicPr>
            <a:picLocks noGrp="1" noChangeAspect="1" noChangeArrowheads="1"/>
          </p:cNvPicPr>
          <p:nvPr>
            <p:ph sz="half" idx="2"/>
          </p:nvPr>
        </p:nvPicPr>
        <p:blipFill>
          <a:blip r:embed="rId4"/>
          <a:srcRect/>
          <a:stretch>
            <a:fillRect/>
          </a:stretch>
        </p:blipFill>
        <p:spPr>
          <a:xfrm>
            <a:off x="4643438" y="260350"/>
            <a:ext cx="4030662" cy="6192838"/>
          </a:xfrm>
          <a:ln w="38100" cap="sq">
            <a:solidFill>
              <a:srgbClr val="000000"/>
            </a:solidFill>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C477F324-429E-4F7A-9425-FFFD79CB6DEA}"/>
              </a:ext>
            </a:extLst>
          </p:cNvPr>
          <p:cNvSpPr>
            <a:spLocks noGrp="1"/>
          </p:cNvSpPr>
          <p:nvPr>
            <p:ph idx="4294967295"/>
          </p:nvPr>
        </p:nvSpPr>
        <p:spPr>
          <a:xfrm>
            <a:off x="179388" y="260350"/>
            <a:ext cx="8569325" cy="4114800"/>
          </a:xfrm>
        </p:spPr>
        <p:txBody>
          <a:bodyPr/>
          <a:lstStyle/>
          <a:p>
            <a:pPr algn="just">
              <a:defRPr/>
            </a:pPr>
            <a:r>
              <a:rPr lang="en-US" sz="2400" dirty="0">
                <a:latin typeface="Times New Roman" pitchFamily="18" charset="0"/>
                <a:cs typeface="Times New Roman" pitchFamily="18" charset="0"/>
              </a:rPr>
              <a:t>Elementary bodies are taken into the cell by a phagocytosis like process in which it passes to the larger form “Reticulate bodies” which grows in size and divide by binary fission forming large number of elementary bodies that are seen in the host cells as </a:t>
            </a:r>
            <a:r>
              <a:rPr lang="en-US" sz="2400" dirty="0" err="1">
                <a:solidFill>
                  <a:srgbClr val="FFC000"/>
                </a:solidFill>
                <a:latin typeface="Times New Roman" pitchFamily="18" charset="0"/>
                <a:cs typeface="Times New Roman" pitchFamily="18" charset="0"/>
              </a:rPr>
              <a:t>intracytoplasmic</a:t>
            </a:r>
            <a:r>
              <a:rPr lang="en-US" sz="2400" dirty="0">
                <a:solidFill>
                  <a:srgbClr val="FFC000"/>
                </a:solidFill>
                <a:latin typeface="Times New Roman" pitchFamily="18" charset="0"/>
                <a:cs typeface="Times New Roman" pitchFamily="18" charset="0"/>
              </a:rPr>
              <a:t> inclusion bodies </a:t>
            </a:r>
            <a:r>
              <a:rPr lang="en-US" sz="2400" dirty="0">
                <a:latin typeface="Times New Roman" pitchFamily="18" charset="0"/>
                <a:cs typeface="Times New Roman" pitchFamily="18" charset="0"/>
              </a:rPr>
              <a:t>these are released to infect new cells</a:t>
            </a:r>
          </a:p>
          <a:p>
            <a:pPr algn="just">
              <a:defRPr/>
            </a:pPr>
            <a:endParaRPr lang="ar-EG" sz="2400" dirty="0">
              <a:latin typeface="Times New Roman" pitchFamily="18" charset="0"/>
              <a:cs typeface="Times New Roman" pitchFamily="18" charset="0"/>
            </a:endParaRPr>
          </a:p>
        </p:txBody>
      </p:sp>
      <p:pic>
        <p:nvPicPr>
          <p:cNvPr id="10243" name="Picture 5">
            <a:extLst>
              <a:ext uri="{FF2B5EF4-FFF2-40B4-BE49-F238E27FC236}">
                <a16:creationId xmlns:a16="http://schemas.microsoft.com/office/drawing/2014/main" id="{1D40B6AE-1B75-44E8-85FB-4EE4787DD8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2565400"/>
            <a:ext cx="75946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8C49889-47F4-4F16-B444-B53B3C401455}"/>
              </a:ext>
            </a:extLst>
          </p:cNvPr>
          <p:cNvSpPr>
            <a:spLocks noGrp="1"/>
          </p:cNvSpPr>
          <p:nvPr>
            <p:ph type="title"/>
          </p:nvPr>
        </p:nvSpPr>
        <p:spPr>
          <a:xfrm>
            <a:off x="0" y="0"/>
            <a:ext cx="7772400" cy="836613"/>
          </a:xfrm>
        </p:spPr>
        <p:txBody>
          <a:bodyPr/>
          <a:lstStyle/>
          <a:p>
            <a:pPr>
              <a:defRPr/>
            </a:pPr>
            <a:r>
              <a:rPr lang="en-US" sz="3600" dirty="0">
                <a:solidFill>
                  <a:srgbClr val="FFC000"/>
                </a:solidFill>
                <a:latin typeface="Times New Roman" pitchFamily="18" charset="0"/>
                <a:cs typeface="Times New Roman" pitchFamily="18" charset="0"/>
              </a:rPr>
              <a:t>Characters of chlamydia</a:t>
            </a:r>
            <a:endParaRPr lang="ar-EG" sz="3600" dirty="0">
              <a:solidFill>
                <a:srgbClr val="FFC000"/>
              </a:solidFill>
              <a:latin typeface="Times New Roman" pitchFamily="18" charset="0"/>
              <a:cs typeface="Times New Roman" pitchFamily="18" charset="0"/>
            </a:endParaRPr>
          </a:p>
        </p:txBody>
      </p:sp>
      <p:sp>
        <p:nvSpPr>
          <p:cNvPr id="3" name="عنصر نائب للمحتوى 2">
            <a:extLst>
              <a:ext uri="{FF2B5EF4-FFF2-40B4-BE49-F238E27FC236}">
                <a16:creationId xmlns:a16="http://schemas.microsoft.com/office/drawing/2014/main" id="{07BB5A43-AA71-48CA-BADC-CC125D4C0219}"/>
              </a:ext>
            </a:extLst>
          </p:cNvPr>
          <p:cNvSpPr>
            <a:spLocks noGrp="1"/>
          </p:cNvSpPr>
          <p:nvPr>
            <p:ph idx="1"/>
          </p:nvPr>
        </p:nvSpPr>
        <p:spPr>
          <a:xfrm>
            <a:off x="323850" y="908050"/>
            <a:ext cx="8640763" cy="4259263"/>
          </a:xfrm>
        </p:spPr>
        <p:txBody>
          <a:bodyPr/>
          <a:lstStyle/>
          <a:p>
            <a:pPr>
              <a:defRPr/>
            </a:pPr>
            <a:r>
              <a:rPr lang="en-US" sz="2400" dirty="0">
                <a:latin typeface="Times New Roman" pitchFamily="18" charset="0"/>
                <a:cs typeface="Times New Roman" pitchFamily="18" charset="0"/>
              </a:rPr>
              <a:t>They are stained by </a:t>
            </a:r>
            <a:r>
              <a:rPr lang="en-US" sz="2400" dirty="0" err="1">
                <a:latin typeface="Times New Roman" pitchFamily="18" charset="0"/>
                <a:cs typeface="Times New Roman" pitchFamily="18" charset="0"/>
              </a:rPr>
              <a:t>Geimsa</a:t>
            </a:r>
            <a:r>
              <a:rPr lang="en-US" sz="2400" dirty="0">
                <a:latin typeface="Times New Roman" pitchFamily="18" charset="0"/>
                <a:cs typeface="Times New Roman" pitchFamily="18" charset="0"/>
              </a:rPr>
              <a:t> or </a:t>
            </a:r>
            <a:r>
              <a:rPr lang="en-US" sz="2400" dirty="0" err="1">
                <a:latin typeface="Times New Roman" pitchFamily="18" charset="0"/>
                <a:cs typeface="Times New Roman" pitchFamily="18" charset="0"/>
              </a:rPr>
              <a:t>Macchiavello</a:t>
            </a:r>
            <a:r>
              <a:rPr lang="en-US" sz="2400" dirty="0">
                <a:latin typeface="Times New Roman" pitchFamily="18" charset="0"/>
                <a:cs typeface="Times New Roman" pitchFamily="18" charset="0"/>
              </a:rPr>
              <a:t> stain</a:t>
            </a:r>
          </a:p>
          <a:p>
            <a:pPr>
              <a:defRPr/>
            </a:pPr>
            <a:r>
              <a:rPr lang="en-US" sz="2400" dirty="0">
                <a:latin typeface="Times New Roman" pitchFamily="18" charset="0"/>
                <a:cs typeface="Times New Roman" pitchFamily="18" charset="0"/>
              </a:rPr>
              <a:t>They grow in tissue culture and in yolk sac of chick embryo</a:t>
            </a:r>
          </a:p>
          <a:p>
            <a:pPr>
              <a:defRPr/>
            </a:pPr>
            <a:r>
              <a:rPr lang="en-US" sz="2400" dirty="0">
                <a:latin typeface="Times New Roman" pitchFamily="18" charset="0"/>
                <a:cs typeface="Times New Roman" pitchFamily="18" charset="0"/>
              </a:rPr>
              <a:t>C. trachomatis has 15 serotypes</a:t>
            </a:r>
          </a:p>
          <a:p>
            <a:pPr marL="0" indent="0" algn="ctr">
              <a:buFont typeface="Monotype Sorts" pitchFamily="2" charset="2"/>
              <a:buNone/>
              <a:defRPr/>
            </a:pPr>
            <a:r>
              <a:rPr lang="en-US" dirty="0">
                <a:solidFill>
                  <a:srgbClr val="FFC000"/>
                </a:solidFill>
              </a:rPr>
              <a:t>CLASSIFICATION</a:t>
            </a:r>
          </a:p>
          <a:p>
            <a:pPr>
              <a:defRPr/>
            </a:pPr>
            <a:r>
              <a:rPr lang="en-US" sz="2000" dirty="0" err="1">
                <a:latin typeface="Times New Roman" pitchFamily="18" charset="0"/>
                <a:cs typeface="Times New Roman" pitchFamily="18" charset="0"/>
              </a:rPr>
              <a:t>C.trachomatis</a:t>
            </a:r>
            <a:r>
              <a:rPr lang="en-US" sz="2000" dirty="0">
                <a:latin typeface="Times New Roman" pitchFamily="18" charset="0"/>
                <a:cs typeface="Times New Roman" pitchFamily="18" charset="0"/>
              </a:rPr>
              <a:t>;</a:t>
            </a:r>
          </a:p>
          <a:p>
            <a:pPr lvl="1">
              <a:defRPr/>
            </a:pPr>
            <a:r>
              <a:rPr lang="en-US" sz="2000" dirty="0" err="1">
                <a:solidFill>
                  <a:srgbClr val="FF0000"/>
                </a:solidFill>
                <a:latin typeface="Times New Roman" pitchFamily="18" charset="0"/>
                <a:cs typeface="Times New Roman" pitchFamily="18" charset="0"/>
              </a:rPr>
              <a:t>Biovars</a:t>
            </a:r>
            <a:r>
              <a:rPr lang="en-US" sz="2000" dirty="0">
                <a:latin typeface="Times New Roman" pitchFamily="18" charset="0"/>
                <a:cs typeface="Times New Roman" pitchFamily="18" charset="0"/>
              </a:rPr>
              <a:t>;</a:t>
            </a:r>
          </a:p>
          <a:p>
            <a:pPr marL="1371600" lvl="2" indent="-457200">
              <a:buFont typeface="+mj-lt"/>
              <a:buAutoNum type="arabicPeriod"/>
              <a:defRPr/>
            </a:pPr>
            <a:r>
              <a:rPr lang="en-US" sz="2000" dirty="0">
                <a:latin typeface="Times New Roman" pitchFamily="18" charset="0"/>
                <a:cs typeface="Times New Roman" pitchFamily="18" charset="0"/>
              </a:rPr>
              <a:t>TRIC (trachoma, inclusion conjunctivitis)</a:t>
            </a:r>
          </a:p>
          <a:p>
            <a:pPr marL="1371600" lvl="2" indent="-457200">
              <a:buFont typeface="+mj-lt"/>
              <a:buAutoNum type="arabicPeriod"/>
              <a:defRPr/>
            </a:pPr>
            <a:r>
              <a:rPr lang="en-US" sz="2000" dirty="0">
                <a:latin typeface="Times New Roman" pitchFamily="18" charset="0"/>
                <a:cs typeface="Times New Roman" pitchFamily="18" charset="0"/>
              </a:rPr>
              <a:t>LGV (</a:t>
            </a:r>
            <a:r>
              <a:rPr lang="en-US" sz="2000" dirty="0" err="1">
                <a:latin typeface="Times New Roman" pitchFamily="18" charset="0"/>
                <a:cs typeface="Times New Roman" pitchFamily="18" charset="0"/>
              </a:rPr>
              <a:t>lymphogranulomab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venerium</a:t>
            </a:r>
            <a:r>
              <a:rPr lang="en-US" sz="2000" dirty="0">
                <a:latin typeface="Times New Roman" pitchFamily="18" charset="0"/>
                <a:cs typeface="Times New Roman" pitchFamily="18" charset="0"/>
              </a:rPr>
              <a:t>)</a:t>
            </a:r>
          </a:p>
          <a:p>
            <a:pPr marL="571500" indent="-457200">
              <a:buFontTx/>
              <a:buChar char="-"/>
              <a:defRPr/>
            </a:pPr>
            <a:r>
              <a:rPr lang="en-US" sz="2000" dirty="0">
                <a:solidFill>
                  <a:srgbClr val="FF0000"/>
                </a:solidFill>
                <a:latin typeface="Times New Roman" pitchFamily="18" charset="0"/>
                <a:cs typeface="Times New Roman" pitchFamily="18" charset="0"/>
              </a:rPr>
              <a:t>serotypes;</a:t>
            </a:r>
          </a:p>
          <a:p>
            <a:pPr marL="1371600" lvl="2" indent="-457200">
              <a:buFont typeface="+mj-lt"/>
              <a:buAutoNum type="arabicPeriod"/>
              <a:defRPr/>
            </a:pPr>
            <a:r>
              <a:rPr lang="en-US" sz="2000" dirty="0">
                <a:latin typeface="Times New Roman" pitchFamily="18" charset="0"/>
                <a:cs typeface="Times New Roman" pitchFamily="18" charset="0"/>
              </a:rPr>
              <a:t>TRIC= 12 serotypes (</a:t>
            </a:r>
            <a:r>
              <a:rPr lang="en-US" sz="2000" dirty="0" err="1">
                <a:latin typeface="Times New Roman" pitchFamily="18" charset="0"/>
                <a:cs typeface="Times New Roman" pitchFamily="18" charset="0"/>
              </a:rPr>
              <a:t>A,B,Ba,C,D,E,F,G,H,I,J,K</a:t>
            </a:r>
            <a:r>
              <a:rPr lang="en-US" sz="2000" dirty="0">
                <a:latin typeface="Times New Roman" pitchFamily="18" charset="0"/>
                <a:cs typeface="Times New Roman" pitchFamily="18" charset="0"/>
              </a:rPr>
              <a:t>)</a:t>
            </a:r>
          </a:p>
          <a:p>
            <a:pPr marL="1371600" lvl="2" indent="-457200">
              <a:buFont typeface="+mj-lt"/>
              <a:buAutoNum type="arabicPeriod"/>
              <a:defRPr/>
            </a:pPr>
            <a:r>
              <a:rPr lang="en-US" sz="2000" dirty="0">
                <a:latin typeface="Times New Roman" pitchFamily="18" charset="0"/>
                <a:cs typeface="Times New Roman" pitchFamily="18" charset="0"/>
              </a:rPr>
              <a:t>LGV= L1,L2,L3</a:t>
            </a:r>
          </a:p>
          <a:p>
            <a:pPr>
              <a:defRPr/>
            </a:pPr>
            <a:endParaRPr lang="ar-EG" sz="28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Rectangle 3">
            <a:extLst>
              <a:ext uri="{FF2B5EF4-FFF2-40B4-BE49-F238E27FC236}">
                <a16:creationId xmlns:a16="http://schemas.microsoft.com/office/drawing/2014/main" id="{D3F324A3-9D7E-41F9-AEC4-0731853243E2}"/>
              </a:ext>
            </a:extLst>
          </p:cNvPr>
          <p:cNvSpPr>
            <a:spLocks noGrp="1" noChangeArrowheads="1"/>
          </p:cNvSpPr>
          <p:nvPr>
            <p:ph idx="4294967295"/>
          </p:nvPr>
        </p:nvSpPr>
        <p:spPr>
          <a:xfrm>
            <a:off x="0" y="188913"/>
            <a:ext cx="8763000" cy="1879600"/>
          </a:xfrm>
        </p:spPr>
        <p:txBody>
          <a:bodyPr/>
          <a:lstStyle/>
          <a:p>
            <a:pPr>
              <a:defRPr/>
            </a:pPr>
            <a:r>
              <a:rPr lang="en-US" sz="2800" dirty="0">
                <a:latin typeface="Times New Roman" pitchFamily="18" charset="0"/>
                <a:cs typeface="Times New Roman" pitchFamily="18" charset="0"/>
              </a:rPr>
              <a:t>C. trachomatis infect only humans</a:t>
            </a:r>
          </a:p>
          <a:p>
            <a:pPr>
              <a:defRPr/>
            </a:pPr>
            <a:r>
              <a:rPr lang="en-US" sz="2800" dirty="0">
                <a:latin typeface="Times New Roman" pitchFamily="18" charset="0"/>
                <a:cs typeface="Times New Roman" pitchFamily="18" charset="0"/>
              </a:rPr>
              <a:t>Transmitted by close contact, sexually, from birth canal during delivery</a:t>
            </a:r>
          </a:p>
          <a:p>
            <a:pPr>
              <a:defRPr/>
            </a:pPr>
            <a:endParaRPr lang="en-US" dirty="0"/>
          </a:p>
          <a:p>
            <a:pPr>
              <a:defRPr/>
            </a:pPr>
            <a:endParaRPr lang="en-US" dirty="0"/>
          </a:p>
        </p:txBody>
      </p:sp>
      <p:pic>
        <p:nvPicPr>
          <p:cNvPr id="12291" name="Picture 4" descr="C:\Users\Mr_Speed\Desktop\chlamy\chlamydia-8-638.jpg">
            <a:extLst>
              <a:ext uri="{FF2B5EF4-FFF2-40B4-BE49-F238E27FC236}">
                <a16:creationId xmlns:a16="http://schemas.microsoft.com/office/drawing/2014/main" id="{21B6385F-CB64-4C41-B3E2-20EAD97FE2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0" y="1916113"/>
            <a:ext cx="8424863"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descr="C:\Courses\human.jpg">
            <a:extLst>
              <a:ext uri="{FF2B5EF4-FFF2-40B4-BE49-F238E27FC236}">
                <a16:creationId xmlns:a16="http://schemas.microsoft.com/office/drawing/2014/main" id="{C10CC5CF-9969-403D-B7F9-3ACB8A769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5038"/>
          <a:stretch>
            <a:fillRect/>
          </a:stretch>
        </p:blipFill>
        <p:spPr bwMode="auto">
          <a:xfrm>
            <a:off x="0" y="0"/>
            <a:ext cx="9144000" cy="676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1339" name="Group 27">
            <a:extLst>
              <a:ext uri="{FF2B5EF4-FFF2-40B4-BE49-F238E27FC236}">
                <a16:creationId xmlns:a16="http://schemas.microsoft.com/office/drawing/2014/main" id="{CCB49324-EA39-48DB-ABC5-F07FF2223811}"/>
              </a:ext>
            </a:extLst>
          </p:cNvPr>
          <p:cNvGrpSpPr>
            <a:grpSpLocks/>
          </p:cNvGrpSpPr>
          <p:nvPr/>
        </p:nvGrpSpPr>
        <p:grpSpPr bwMode="auto">
          <a:xfrm>
            <a:off x="533400" y="228600"/>
            <a:ext cx="7772400" cy="6629400"/>
            <a:chOff x="336" y="144"/>
            <a:chExt cx="4896" cy="4176"/>
          </a:xfrm>
        </p:grpSpPr>
        <p:sp>
          <p:nvSpPr>
            <p:cNvPr id="13323" name="Oval 10">
              <a:extLst>
                <a:ext uri="{FF2B5EF4-FFF2-40B4-BE49-F238E27FC236}">
                  <a16:creationId xmlns:a16="http://schemas.microsoft.com/office/drawing/2014/main" id="{7A57813C-4474-497A-8CA6-EAD9C7239365}"/>
                </a:ext>
              </a:extLst>
            </p:cNvPr>
            <p:cNvSpPr>
              <a:spLocks noChangeArrowheads="1"/>
            </p:cNvSpPr>
            <p:nvPr/>
          </p:nvSpPr>
          <p:spPr bwMode="auto">
            <a:xfrm>
              <a:off x="3696" y="4080"/>
              <a:ext cx="240" cy="24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ar-EG" altLang="en-US"/>
            </a:p>
          </p:txBody>
        </p:sp>
        <p:sp>
          <p:nvSpPr>
            <p:cNvPr id="13324" name="Oval 12">
              <a:extLst>
                <a:ext uri="{FF2B5EF4-FFF2-40B4-BE49-F238E27FC236}">
                  <a16:creationId xmlns:a16="http://schemas.microsoft.com/office/drawing/2014/main" id="{9C013A7E-959B-40CF-906C-9EC489067C92}"/>
                </a:ext>
              </a:extLst>
            </p:cNvPr>
            <p:cNvSpPr>
              <a:spLocks noChangeArrowheads="1"/>
            </p:cNvSpPr>
            <p:nvPr/>
          </p:nvSpPr>
          <p:spPr bwMode="auto">
            <a:xfrm>
              <a:off x="3312" y="3936"/>
              <a:ext cx="240" cy="24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ar-EG" altLang="en-US"/>
            </a:p>
          </p:txBody>
        </p:sp>
        <p:sp>
          <p:nvSpPr>
            <p:cNvPr id="13325" name="Oval 13">
              <a:extLst>
                <a:ext uri="{FF2B5EF4-FFF2-40B4-BE49-F238E27FC236}">
                  <a16:creationId xmlns:a16="http://schemas.microsoft.com/office/drawing/2014/main" id="{AF5198E9-2E93-4995-B974-1A78F501D4BD}"/>
                </a:ext>
              </a:extLst>
            </p:cNvPr>
            <p:cNvSpPr>
              <a:spLocks noChangeArrowheads="1"/>
            </p:cNvSpPr>
            <p:nvPr/>
          </p:nvSpPr>
          <p:spPr bwMode="auto">
            <a:xfrm>
              <a:off x="4032" y="384"/>
              <a:ext cx="240" cy="24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ar-EG" altLang="en-US"/>
            </a:p>
          </p:txBody>
        </p:sp>
        <p:sp>
          <p:nvSpPr>
            <p:cNvPr id="141328" name="Text Box 16">
              <a:extLst>
                <a:ext uri="{FF2B5EF4-FFF2-40B4-BE49-F238E27FC236}">
                  <a16:creationId xmlns:a16="http://schemas.microsoft.com/office/drawing/2014/main" id="{FD25ABEF-28D3-4C69-AE60-B1BF631CD231}"/>
                </a:ext>
              </a:extLst>
            </p:cNvPr>
            <p:cNvSpPr txBox="1">
              <a:spLocks noChangeArrowheads="1"/>
            </p:cNvSpPr>
            <p:nvPr/>
          </p:nvSpPr>
          <p:spPr bwMode="auto">
            <a:xfrm>
              <a:off x="336" y="144"/>
              <a:ext cx="4896"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a:spcBef>
                  <a:spcPct val="50000"/>
                </a:spcBef>
                <a:defRPr/>
              </a:pPr>
              <a:r>
                <a:rPr kumimoji="1" lang="en-US" sz="4800" i="1">
                  <a:solidFill>
                    <a:schemeClr val="bg1"/>
                  </a:solidFill>
                  <a:effectLst>
                    <a:outerShdw blurRad="38100" dist="38100" dir="2700000" algn="tl">
                      <a:srgbClr val="000000"/>
                    </a:outerShdw>
                  </a:effectLst>
                </a:rPr>
                <a:t>C trachomatis</a:t>
              </a:r>
              <a:endParaRPr kumimoji="1" lang="en-US" sz="2800">
                <a:solidFill>
                  <a:schemeClr val="tx2"/>
                </a:solidFill>
                <a:effectLst>
                  <a:outerShdw blurRad="38100" dist="38100" dir="2700000" algn="tl">
                    <a:srgbClr val="000000"/>
                  </a:outerShdw>
                </a:effectLst>
              </a:endParaRPr>
            </a:p>
          </p:txBody>
        </p:sp>
        <p:sp>
          <p:nvSpPr>
            <p:cNvPr id="13327" name="Text Box 24">
              <a:extLst>
                <a:ext uri="{FF2B5EF4-FFF2-40B4-BE49-F238E27FC236}">
                  <a16:creationId xmlns:a16="http://schemas.microsoft.com/office/drawing/2014/main" id="{2E30238A-5AA0-443A-8250-479811B965EF}"/>
                </a:ext>
              </a:extLst>
            </p:cNvPr>
            <p:cNvSpPr txBox="1">
              <a:spLocks noChangeArrowheads="1"/>
            </p:cNvSpPr>
            <p:nvPr/>
          </p:nvSpPr>
          <p:spPr bwMode="auto">
            <a:xfrm>
              <a:off x="384" y="528"/>
              <a:ext cx="2208" cy="1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r">
                <a:spcBef>
                  <a:spcPct val="50000"/>
                </a:spcBef>
              </a:pPr>
              <a:r>
                <a:rPr lang="en-US" altLang="en-US" sz="1800">
                  <a:solidFill>
                    <a:schemeClr val="folHlink"/>
                  </a:solidFill>
                </a:rPr>
                <a:t>Trachoma</a:t>
              </a:r>
            </a:p>
            <a:p>
              <a:pPr algn="r">
                <a:spcBef>
                  <a:spcPct val="50000"/>
                </a:spcBef>
              </a:pPr>
              <a:r>
                <a:rPr lang="en-US" altLang="en-US" sz="1800">
                  <a:solidFill>
                    <a:schemeClr val="folHlink"/>
                  </a:solidFill>
                </a:rPr>
                <a:t>conjunctivitis</a:t>
              </a:r>
            </a:p>
            <a:p>
              <a:pPr algn="r">
                <a:spcBef>
                  <a:spcPct val="50000"/>
                </a:spcBef>
              </a:pPr>
              <a:r>
                <a:rPr lang="en-US" altLang="en-US" sz="1800">
                  <a:solidFill>
                    <a:schemeClr val="folHlink"/>
                  </a:solidFill>
                </a:rPr>
                <a:t>proctitis</a:t>
              </a:r>
            </a:p>
            <a:p>
              <a:pPr algn="r">
                <a:spcBef>
                  <a:spcPct val="50000"/>
                </a:spcBef>
              </a:pPr>
              <a:r>
                <a:rPr lang="en-US" altLang="en-US" sz="1800">
                  <a:solidFill>
                    <a:schemeClr val="folHlink"/>
                  </a:solidFill>
                </a:rPr>
                <a:t>urethritis</a:t>
              </a:r>
            </a:p>
            <a:p>
              <a:pPr algn="r">
                <a:spcBef>
                  <a:spcPct val="50000"/>
                </a:spcBef>
              </a:pPr>
              <a:r>
                <a:rPr lang="en-US" altLang="en-US" sz="1800">
                  <a:solidFill>
                    <a:schemeClr val="folHlink"/>
                  </a:solidFill>
                </a:rPr>
                <a:t>salpingitis</a:t>
              </a:r>
            </a:p>
            <a:p>
              <a:pPr algn="r">
                <a:spcBef>
                  <a:spcPct val="50000"/>
                </a:spcBef>
              </a:pPr>
              <a:r>
                <a:rPr lang="en-US" altLang="en-US" sz="1800">
                  <a:solidFill>
                    <a:schemeClr val="folHlink"/>
                  </a:solidFill>
                </a:rPr>
                <a:t>Lymphogranuloma venereum</a:t>
              </a:r>
              <a:endParaRPr lang="en-US" altLang="en-US" sz="1600">
                <a:solidFill>
                  <a:schemeClr val="bg2"/>
                </a:solidFill>
              </a:endParaRPr>
            </a:p>
          </p:txBody>
        </p:sp>
      </p:grpSp>
      <p:grpSp>
        <p:nvGrpSpPr>
          <p:cNvPr id="141338" name="Group 26">
            <a:extLst>
              <a:ext uri="{FF2B5EF4-FFF2-40B4-BE49-F238E27FC236}">
                <a16:creationId xmlns:a16="http://schemas.microsoft.com/office/drawing/2014/main" id="{5A7539C1-6AF1-4602-9AEF-5C8261361952}"/>
              </a:ext>
            </a:extLst>
          </p:cNvPr>
          <p:cNvGrpSpPr>
            <a:grpSpLocks/>
          </p:cNvGrpSpPr>
          <p:nvPr/>
        </p:nvGrpSpPr>
        <p:grpSpPr bwMode="auto">
          <a:xfrm>
            <a:off x="228600" y="1066800"/>
            <a:ext cx="6629400" cy="4773613"/>
            <a:chOff x="144" y="672"/>
            <a:chExt cx="4176" cy="3007"/>
          </a:xfrm>
        </p:grpSpPr>
        <p:sp>
          <p:nvSpPr>
            <p:cNvPr id="13318" name="Oval 17">
              <a:extLst>
                <a:ext uri="{FF2B5EF4-FFF2-40B4-BE49-F238E27FC236}">
                  <a16:creationId xmlns:a16="http://schemas.microsoft.com/office/drawing/2014/main" id="{4B62D724-2B9F-4876-8F77-FA3556C3C28E}"/>
                </a:ext>
              </a:extLst>
            </p:cNvPr>
            <p:cNvSpPr>
              <a:spLocks noChangeArrowheads="1"/>
            </p:cNvSpPr>
            <p:nvPr/>
          </p:nvSpPr>
          <p:spPr bwMode="auto">
            <a:xfrm>
              <a:off x="3984" y="672"/>
              <a:ext cx="288" cy="192"/>
            </a:xfrm>
            <a:prstGeom prst="ellipse">
              <a:avLst/>
            </a:prstGeom>
            <a:solidFill>
              <a:schemeClr val="hlink"/>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ar-EG" altLang="en-US"/>
            </a:p>
          </p:txBody>
        </p:sp>
        <p:sp>
          <p:nvSpPr>
            <p:cNvPr id="13319" name="Oval 18">
              <a:extLst>
                <a:ext uri="{FF2B5EF4-FFF2-40B4-BE49-F238E27FC236}">
                  <a16:creationId xmlns:a16="http://schemas.microsoft.com/office/drawing/2014/main" id="{2E5058A3-94D0-4797-8DB3-210F8C925734}"/>
                </a:ext>
              </a:extLst>
            </p:cNvPr>
            <p:cNvSpPr>
              <a:spLocks noChangeArrowheads="1"/>
            </p:cNvSpPr>
            <p:nvPr/>
          </p:nvSpPr>
          <p:spPr bwMode="auto">
            <a:xfrm>
              <a:off x="3600" y="1200"/>
              <a:ext cx="288" cy="192"/>
            </a:xfrm>
            <a:prstGeom prst="ellipse">
              <a:avLst/>
            </a:prstGeom>
            <a:solidFill>
              <a:schemeClr val="hlink"/>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ar-EG" altLang="en-US"/>
            </a:p>
          </p:txBody>
        </p:sp>
        <p:sp>
          <p:nvSpPr>
            <p:cNvPr id="13320" name="Oval 19">
              <a:extLst>
                <a:ext uri="{FF2B5EF4-FFF2-40B4-BE49-F238E27FC236}">
                  <a16:creationId xmlns:a16="http://schemas.microsoft.com/office/drawing/2014/main" id="{CEB2C51E-C280-468C-807D-A84222C84D42}"/>
                </a:ext>
              </a:extLst>
            </p:cNvPr>
            <p:cNvSpPr>
              <a:spLocks noChangeArrowheads="1"/>
            </p:cNvSpPr>
            <p:nvPr/>
          </p:nvSpPr>
          <p:spPr bwMode="auto">
            <a:xfrm>
              <a:off x="4032" y="1872"/>
              <a:ext cx="288" cy="192"/>
            </a:xfrm>
            <a:prstGeom prst="ellipse">
              <a:avLst/>
            </a:prstGeom>
            <a:solidFill>
              <a:schemeClr val="hlink"/>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ar-EG" altLang="en-US"/>
            </a:p>
          </p:txBody>
        </p:sp>
        <p:sp>
          <p:nvSpPr>
            <p:cNvPr id="13321" name="Text Box 20">
              <a:extLst>
                <a:ext uri="{FF2B5EF4-FFF2-40B4-BE49-F238E27FC236}">
                  <a16:creationId xmlns:a16="http://schemas.microsoft.com/office/drawing/2014/main" id="{A01C4E23-E523-4DC8-9DF4-ACCD765B41A5}"/>
                </a:ext>
              </a:extLst>
            </p:cNvPr>
            <p:cNvSpPr txBox="1">
              <a:spLocks noChangeArrowheads="1"/>
            </p:cNvSpPr>
            <p:nvPr/>
          </p:nvSpPr>
          <p:spPr bwMode="auto">
            <a:xfrm>
              <a:off x="144" y="2112"/>
              <a:ext cx="2112"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spcBef>
                  <a:spcPct val="50000"/>
                </a:spcBef>
              </a:pPr>
              <a:r>
                <a:rPr lang="en-US" altLang="en-US" sz="2800" i="1"/>
                <a:t>C psittaci &amp; C pneumoniae</a:t>
              </a:r>
            </a:p>
          </p:txBody>
        </p:sp>
        <p:sp>
          <p:nvSpPr>
            <p:cNvPr id="13322" name="Text Box 25">
              <a:extLst>
                <a:ext uri="{FF2B5EF4-FFF2-40B4-BE49-F238E27FC236}">
                  <a16:creationId xmlns:a16="http://schemas.microsoft.com/office/drawing/2014/main" id="{02179000-C2AE-4A4F-AD2D-DE43BE8A724D}"/>
                </a:ext>
              </a:extLst>
            </p:cNvPr>
            <p:cNvSpPr txBox="1">
              <a:spLocks noChangeArrowheads="1"/>
            </p:cNvSpPr>
            <p:nvPr/>
          </p:nvSpPr>
          <p:spPr bwMode="auto">
            <a:xfrm>
              <a:off x="288" y="2928"/>
              <a:ext cx="1968" cy="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r">
                <a:spcBef>
                  <a:spcPct val="50000"/>
                </a:spcBef>
              </a:pPr>
              <a:r>
                <a:rPr lang="en-US" altLang="en-US" sz="1800"/>
                <a:t>Upper respiratory infection</a:t>
              </a:r>
            </a:p>
            <a:p>
              <a:pPr algn="r">
                <a:spcBef>
                  <a:spcPct val="50000"/>
                </a:spcBef>
              </a:pPr>
              <a:r>
                <a:rPr lang="en-US" altLang="en-US" sz="1800"/>
                <a:t>Bronchitis</a:t>
              </a:r>
            </a:p>
            <a:p>
              <a:pPr algn="r">
                <a:spcBef>
                  <a:spcPct val="50000"/>
                </a:spcBef>
              </a:pPr>
              <a:r>
                <a:rPr lang="en-US" altLang="en-US" sz="1800"/>
                <a:t>Pneumonia</a:t>
              </a:r>
            </a:p>
          </p:txBody>
        </p:sp>
      </p:grpSp>
      <p:pic>
        <p:nvPicPr>
          <p:cNvPr id="13317" name="Picture 28" descr="C:\Users\Mr_Speed\Desktop\chlamy\chlamydia-10-638.jpg">
            <a:extLst>
              <a:ext uri="{FF2B5EF4-FFF2-40B4-BE49-F238E27FC236}">
                <a16:creationId xmlns:a16="http://schemas.microsoft.com/office/drawing/2014/main" id="{B4A5E2CB-55E0-47DD-9EB3-A6161C0B52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239713"/>
            <a:ext cx="8496300" cy="637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41339"/>
                                        </p:tgtEl>
                                        <p:attrNameLst>
                                          <p:attrName>style.visibility</p:attrName>
                                        </p:attrNameLst>
                                      </p:cBhvr>
                                      <p:to>
                                        <p:strVal val="visible"/>
                                      </p:to>
                                    </p:set>
                                    <p:animEffect transition="in" filter="box(out)">
                                      <p:cBhvr>
                                        <p:cTn id="7" dur="500"/>
                                        <p:tgtEl>
                                          <p:spTgt spid="141339"/>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41338"/>
                                        </p:tgtEl>
                                        <p:attrNameLst>
                                          <p:attrName>style.visibility</p:attrName>
                                        </p:attrNameLst>
                                      </p:cBhvr>
                                      <p:to>
                                        <p:strVal val="visible"/>
                                      </p:to>
                                    </p:set>
                                    <p:animEffect transition="in" filter="box(out)">
                                      <p:cBhvr>
                                        <p:cTn id="12" dur="500"/>
                                        <p:tgtEl>
                                          <p:spTgt spid="141338"/>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BAA98D7-6124-484A-B238-3B3159E0C237}"/>
              </a:ext>
            </a:extLst>
          </p:cNvPr>
          <p:cNvSpPr>
            <a:spLocks noGrp="1"/>
          </p:cNvSpPr>
          <p:nvPr>
            <p:ph type="title"/>
          </p:nvPr>
        </p:nvSpPr>
        <p:spPr>
          <a:xfrm>
            <a:off x="250825" y="26988"/>
            <a:ext cx="7772400" cy="809625"/>
          </a:xfrm>
        </p:spPr>
        <p:txBody>
          <a:bodyPr/>
          <a:lstStyle/>
          <a:p>
            <a:pPr>
              <a:defRPr/>
            </a:pPr>
            <a:r>
              <a:rPr lang="en-US" dirty="0">
                <a:solidFill>
                  <a:srgbClr val="FFC000"/>
                </a:solidFill>
              </a:rPr>
              <a:t>Ocular infections</a:t>
            </a:r>
            <a:endParaRPr lang="ar-EG" dirty="0">
              <a:solidFill>
                <a:srgbClr val="FFC000"/>
              </a:solidFill>
            </a:endParaRPr>
          </a:p>
        </p:txBody>
      </p:sp>
      <p:sp>
        <p:nvSpPr>
          <p:cNvPr id="3" name="عنصر نائب للمحتوى 2">
            <a:extLst>
              <a:ext uri="{FF2B5EF4-FFF2-40B4-BE49-F238E27FC236}">
                <a16:creationId xmlns:a16="http://schemas.microsoft.com/office/drawing/2014/main" id="{541DA8AC-FC16-40AF-BA50-FBE26D81B977}"/>
              </a:ext>
            </a:extLst>
          </p:cNvPr>
          <p:cNvSpPr>
            <a:spLocks noGrp="1"/>
          </p:cNvSpPr>
          <p:nvPr>
            <p:ph sz="half" idx="1"/>
          </p:nvPr>
        </p:nvSpPr>
        <p:spPr>
          <a:xfrm>
            <a:off x="250825" y="765175"/>
            <a:ext cx="5184775" cy="4114800"/>
          </a:xfrm>
        </p:spPr>
        <p:txBody>
          <a:bodyPr/>
          <a:lstStyle/>
          <a:p>
            <a:pPr>
              <a:defRPr/>
            </a:pPr>
            <a:r>
              <a:rPr lang="en-US" sz="2000" dirty="0">
                <a:solidFill>
                  <a:srgbClr val="FF0000"/>
                </a:solidFill>
                <a:latin typeface="Times New Roman" pitchFamily="18" charset="0"/>
                <a:cs typeface="Times New Roman" pitchFamily="18" charset="0"/>
              </a:rPr>
              <a:t>Trachoma</a:t>
            </a:r>
            <a:r>
              <a:rPr lang="en-US" sz="2000" dirty="0">
                <a:latin typeface="Times New Roman" pitchFamily="18" charset="0"/>
                <a:cs typeface="Times New Roman" pitchFamily="18" charset="0"/>
              </a:rPr>
              <a:t>;</a:t>
            </a:r>
          </a:p>
          <a:p>
            <a:pPr marL="0" indent="0">
              <a:buFont typeface="Monotype Sorts" pitchFamily="2" charset="2"/>
              <a:buNone/>
              <a:defRPr/>
            </a:pPr>
            <a:r>
              <a:rPr lang="en-US" sz="2000" dirty="0">
                <a:latin typeface="Times New Roman" pitchFamily="18" charset="0"/>
                <a:cs typeface="Times New Roman" pitchFamily="18" charset="0"/>
              </a:rPr>
              <a:t>- Chronic </a:t>
            </a:r>
            <a:r>
              <a:rPr lang="en-US" sz="2000" dirty="0" err="1">
                <a:latin typeface="Times New Roman" pitchFamily="18" charset="0"/>
                <a:cs typeface="Times New Roman" pitchFamily="18" charset="0"/>
              </a:rPr>
              <a:t>keratoconjunctivitis</a:t>
            </a:r>
            <a:r>
              <a:rPr lang="en-US" sz="2000" dirty="0">
                <a:latin typeface="Times New Roman" pitchFamily="18" charset="0"/>
                <a:cs typeface="Times New Roman" pitchFamily="18" charset="0"/>
              </a:rPr>
              <a:t> ; acute infection of conjunctiva and cornea progress to scarring and blindness</a:t>
            </a:r>
          </a:p>
          <a:p>
            <a:pPr lvl="1">
              <a:defRPr/>
            </a:pPr>
            <a:r>
              <a:rPr lang="en-US" sz="2000" dirty="0">
                <a:latin typeface="Times New Roman" pitchFamily="18" charset="0"/>
                <a:cs typeface="Times New Roman" pitchFamily="18" charset="0"/>
              </a:rPr>
              <a:t>Endemic in </a:t>
            </a:r>
            <a:r>
              <a:rPr lang="en-US" sz="2000" dirty="0" err="1">
                <a:latin typeface="Times New Roman" pitchFamily="18" charset="0"/>
                <a:cs typeface="Times New Roman" pitchFamily="18" charset="0"/>
              </a:rPr>
              <a:t>egypt</a:t>
            </a:r>
            <a:endParaRPr lang="en-US" sz="2000" dirty="0">
              <a:latin typeface="Times New Roman" pitchFamily="18" charset="0"/>
              <a:cs typeface="Times New Roman" pitchFamily="18" charset="0"/>
            </a:endParaRPr>
          </a:p>
          <a:p>
            <a:pPr lvl="1">
              <a:defRPr/>
            </a:pPr>
            <a:r>
              <a:rPr lang="en-US" sz="2000" dirty="0">
                <a:latin typeface="Times New Roman" pitchFamily="18" charset="0"/>
                <a:cs typeface="Times New Roman" pitchFamily="18" charset="0"/>
              </a:rPr>
              <a:t>Transmitted from eye to eye by fingers, flies</a:t>
            </a:r>
          </a:p>
          <a:p>
            <a:pPr lvl="1">
              <a:defRPr/>
            </a:pPr>
            <a:r>
              <a:rPr lang="en-US" sz="2000" dirty="0">
                <a:latin typeface="Times New Roman" pitchFamily="18" charset="0"/>
                <a:cs typeface="Times New Roman" pitchFamily="18" charset="0"/>
              </a:rPr>
              <a:t>Caused by </a:t>
            </a:r>
            <a:r>
              <a:rPr lang="en-US" sz="2000" dirty="0" err="1">
                <a:latin typeface="Times New Roman" pitchFamily="18" charset="0"/>
                <a:cs typeface="Times New Roman" pitchFamily="18" charset="0"/>
              </a:rPr>
              <a:t>biovar</a:t>
            </a:r>
            <a:r>
              <a:rPr lang="en-US" sz="2000" dirty="0">
                <a:latin typeface="Times New Roman" pitchFamily="18" charset="0"/>
                <a:cs typeface="Times New Roman" pitchFamily="18" charset="0"/>
              </a:rPr>
              <a:t> TRIC serotypes A,B,C</a:t>
            </a:r>
          </a:p>
          <a:p>
            <a:pPr>
              <a:defRPr/>
            </a:pPr>
            <a:r>
              <a:rPr lang="en-US" sz="2000" dirty="0">
                <a:solidFill>
                  <a:srgbClr val="FF0000"/>
                </a:solidFill>
                <a:latin typeface="Times New Roman" pitchFamily="18" charset="0"/>
                <a:cs typeface="Times New Roman" pitchFamily="18" charset="0"/>
              </a:rPr>
              <a:t>Inclusion conjunctivitis’</a:t>
            </a:r>
          </a:p>
          <a:p>
            <a:pPr lvl="1">
              <a:defRPr/>
            </a:pPr>
            <a:r>
              <a:rPr lang="en-US" sz="2000" dirty="0">
                <a:latin typeface="Times New Roman" pitchFamily="18" charset="0"/>
                <a:cs typeface="Times New Roman" pitchFamily="18" charset="0"/>
              </a:rPr>
              <a:t>Mild</a:t>
            </a:r>
          </a:p>
          <a:p>
            <a:pPr lvl="1">
              <a:defRPr/>
            </a:pPr>
            <a:r>
              <a:rPr lang="en-US" sz="2000" dirty="0">
                <a:latin typeface="Times New Roman" pitchFamily="18" charset="0"/>
                <a:cs typeface="Times New Roman" pitchFamily="18" charset="0"/>
              </a:rPr>
              <a:t>Cornea not involved</a:t>
            </a:r>
          </a:p>
          <a:p>
            <a:pPr lvl="1">
              <a:defRPr/>
            </a:pPr>
            <a:r>
              <a:rPr lang="en-US" sz="2000" dirty="0">
                <a:latin typeface="Times New Roman" pitchFamily="18" charset="0"/>
                <a:cs typeface="Times New Roman" pitchFamily="18" charset="0"/>
              </a:rPr>
              <a:t>Healing without scar formation</a:t>
            </a:r>
          </a:p>
          <a:p>
            <a:pPr lvl="1">
              <a:defRPr/>
            </a:pPr>
            <a:r>
              <a:rPr lang="en-US" sz="2000" dirty="0">
                <a:latin typeface="Times New Roman" pitchFamily="18" charset="0"/>
                <a:cs typeface="Times New Roman" pitchFamily="18" charset="0"/>
              </a:rPr>
              <a:t>Affect adults, neonates acquire infection from birth canal of infected mothers</a:t>
            </a:r>
          </a:p>
          <a:p>
            <a:pPr lvl="1">
              <a:defRPr/>
            </a:pPr>
            <a:r>
              <a:rPr lang="en-US" sz="2000" dirty="0">
                <a:latin typeface="Times New Roman" pitchFamily="18" charset="0"/>
                <a:cs typeface="Times New Roman" pitchFamily="18" charset="0"/>
              </a:rPr>
              <a:t>It is caused by Serotypes D-K</a:t>
            </a:r>
            <a:endParaRPr lang="ar-EG" sz="2000" dirty="0">
              <a:latin typeface="Times New Roman" pitchFamily="18" charset="0"/>
              <a:cs typeface="Times New Roman" pitchFamily="18" charset="0"/>
            </a:endParaRPr>
          </a:p>
          <a:p>
            <a:pPr lvl="1">
              <a:defRPr/>
            </a:pPr>
            <a:endParaRPr lang="ar-EG" sz="2000" dirty="0">
              <a:latin typeface="Times New Roman" pitchFamily="18" charset="0"/>
              <a:cs typeface="Times New Roman" pitchFamily="18" charset="0"/>
            </a:endParaRPr>
          </a:p>
        </p:txBody>
      </p:sp>
      <p:pic>
        <p:nvPicPr>
          <p:cNvPr id="5" name="Picture 5" descr="C:\Users\Mr_Speed\Desktop\chlamy\chlamydia-17-638.jpg">
            <a:extLst>
              <a:ext uri="{FF2B5EF4-FFF2-40B4-BE49-F238E27FC236}">
                <a16:creationId xmlns:a16="http://schemas.microsoft.com/office/drawing/2014/main" id="{E4ECC961-10A0-4DC3-A6EB-5C932BEA2DF9}"/>
              </a:ext>
            </a:extLst>
          </p:cNvPr>
          <p:cNvPicPr>
            <a:picLocks noGrp="1" noChangeAspect="1" noChangeArrowheads="1"/>
          </p:cNvPicPr>
          <p:nvPr>
            <p:ph sz="half" idx="2"/>
          </p:nvPr>
        </p:nvPicPr>
        <p:blipFill>
          <a:blip r:embed="rId2"/>
          <a:srcRect/>
          <a:stretch>
            <a:fillRect/>
          </a:stretch>
        </p:blipFill>
        <p:spPr>
          <a:xfrm>
            <a:off x="5499100" y="1412875"/>
            <a:ext cx="3644900" cy="4824413"/>
          </a:xfrm>
          <a:ln w="38100" cap="sq">
            <a:solidFill>
              <a:srgbClr val="000000"/>
            </a:solidFill>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a:extLst>
              <a:ext uri="{FF2B5EF4-FFF2-40B4-BE49-F238E27FC236}">
                <a16:creationId xmlns:a16="http://schemas.microsoft.com/office/drawing/2014/main" id="{90799258-5A44-4438-AC03-27F3390ACFA8}"/>
              </a:ext>
            </a:extLst>
          </p:cNvPr>
          <p:cNvSpPr>
            <a:spLocks noGrp="1" noChangeArrowheads="1"/>
          </p:cNvSpPr>
          <p:nvPr>
            <p:ph type="title"/>
          </p:nvPr>
        </p:nvSpPr>
        <p:spPr>
          <a:xfrm>
            <a:off x="381000" y="0"/>
            <a:ext cx="7772400" cy="620713"/>
          </a:xfrm>
        </p:spPr>
        <p:txBody>
          <a:bodyPr/>
          <a:lstStyle/>
          <a:p>
            <a:pPr>
              <a:defRPr/>
            </a:pPr>
            <a:r>
              <a:rPr lang="en-US" sz="2400" dirty="0">
                <a:solidFill>
                  <a:srgbClr val="FF0000"/>
                </a:solidFill>
                <a:latin typeface="Times New Roman" pitchFamily="18" charset="0"/>
                <a:cs typeface="Times New Roman" pitchFamily="18" charset="0"/>
              </a:rPr>
              <a:t>Respiratory infections</a:t>
            </a:r>
          </a:p>
        </p:txBody>
      </p:sp>
      <p:sp>
        <p:nvSpPr>
          <p:cNvPr id="8197" name="Rectangle 5">
            <a:extLst>
              <a:ext uri="{FF2B5EF4-FFF2-40B4-BE49-F238E27FC236}">
                <a16:creationId xmlns:a16="http://schemas.microsoft.com/office/drawing/2014/main" id="{D2EAAD84-BC32-49DA-8277-82197B91070C}"/>
              </a:ext>
            </a:extLst>
          </p:cNvPr>
          <p:cNvSpPr>
            <a:spLocks noGrp="1" noChangeArrowheads="1"/>
          </p:cNvSpPr>
          <p:nvPr>
            <p:ph idx="1"/>
          </p:nvPr>
        </p:nvSpPr>
        <p:spPr>
          <a:xfrm>
            <a:off x="323850" y="549275"/>
            <a:ext cx="8435975" cy="4578350"/>
          </a:xfrm>
        </p:spPr>
        <p:txBody>
          <a:bodyPr/>
          <a:lstStyle/>
          <a:p>
            <a:pPr>
              <a:defRPr/>
            </a:pPr>
            <a:r>
              <a:rPr lang="en-US" sz="2200" b="1" dirty="0">
                <a:solidFill>
                  <a:srgbClr val="92D050"/>
                </a:solidFill>
                <a:latin typeface="Times New Roman" pitchFamily="18" charset="0"/>
                <a:cs typeface="Times New Roman" pitchFamily="18" charset="0"/>
              </a:rPr>
              <a:t>Upper </a:t>
            </a:r>
            <a:r>
              <a:rPr lang="en-US" sz="2200" b="1" dirty="0" err="1">
                <a:solidFill>
                  <a:srgbClr val="92D050"/>
                </a:solidFill>
                <a:latin typeface="Times New Roman" pitchFamily="18" charset="0"/>
                <a:cs typeface="Times New Roman" pitchFamily="18" charset="0"/>
              </a:rPr>
              <a:t>respiratoryinfections</a:t>
            </a:r>
            <a:r>
              <a:rPr lang="en-US" sz="2200" b="1" dirty="0">
                <a:solidFill>
                  <a:srgbClr val="92D050"/>
                </a:solidFill>
                <a:latin typeface="Times New Roman" pitchFamily="18" charset="0"/>
                <a:cs typeface="Times New Roman" pitchFamily="18" charset="0"/>
              </a:rPr>
              <a:t> </a:t>
            </a:r>
            <a:r>
              <a:rPr lang="en-US" sz="2200" dirty="0">
                <a:latin typeface="Times New Roman" pitchFamily="18" charset="0"/>
                <a:cs typeface="Times New Roman" pitchFamily="18" charset="0"/>
              </a:rPr>
              <a:t>; </a:t>
            </a:r>
          </a:p>
          <a:p>
            <a:pPr lvl="1">
              <a:defRPr/>
            </a:pPr>
            <a:r>
              <a:rPr lang="en-US" sz="2200" dirty="0">
                <a:latin typeface="Times New Roman" pitchFamily="18" charset="0"/>
                <a:cs typeface="Times New Roman" pitchFamily="18" charset="0"/>
              </a:rPr>
              <a:t>otitis media, pharyngitis occur in patients with inclusion conjunctivitis</a:t>
            </a:r>
          </a:p>
          <a:p>
            <a:pPr>
              <a:defRPr/>
            </a:pPr>
            <a:r>
              <a:rPr lang="en-US" sz="2200" b="1" dirty="0">
                <a:solidFill>
                  <a:srgbClr val="92D050"/>
                </a:solidFill>
                <a:latin typeface="Times New Roman" pitchFamily="18" charset="0"/>
                <a:cs typeface="Times New Roman" pitchFamily="18" charset="0"/>
              </a:rPr>
              <a:t>Pneumonitis</a:t>
            </a:r>
            <a:r>
              <a:rPr lang="en-US" sz="2200" dirty="0">
                <a:latin typeface="Times New Roman" pitchFamily="18" charset="0"/>
                <a:cs typeface="Times New Roman" pitchFamily="18" charset="0"/>
              </a:rPr>
              <a:t> in </a:t>
            </a:r>
            <a:r>
              <a:rPr lang="en-US" sz="2200" dirty="0" err="1">
                <a:latin typeface="Times New Roman" pitchFamily="18" charset="0"/>
                <a:cs typeface="Times New Roman" pitchFamily="18" charset="0"/>
              </a:rPr>
              <a:t>immunocompromised</a:t>
            </a:r>
            <a:r>
              <a:rPr lang="en-US" sz="2200" dirty="0">
                <a:latin typeface="Times New Roman" pitchFamily="18" charset="0"/>
                <a:cs typeface="Times New Roman" pitchFamily="18" charset="0"/>
              </a:rPr>
              <a:t> patients</a:t>
            </a:r>
          </a:p>
          <a:p>
            <a:pPr>
              <a:defRPr/>
            </a:pPr>
            <a:r>
              <a:rPr lang="en-US" sz="2200" b="1" dirty="0" err="1">
                <a:solidFill>
                  <a:srgbClr val="92D050"/>
                </a:solidFill>
                <a:latin typeface="Times New Roman" pitchFamily="18" charset="0"/>
                <a:cs typeface="Times New Roman" pitchFamily="18" charset="0"/>
              </a:rPr>
              <a:t>Neonantal</a:t>
            </a:r>
            <a:r>
              <a:rPr lang="en-US" sz="2200" b="1" dirty="0">
                <a:solidFill>
                  <a:srgbClr val="92D050"/>
                </a:solidFill>
                <a:latin typeface="Times New Roman" pitchFamily="18" charset="0"/>
                <a:cs typeface="Times New Roman" pitchFamily="18" charset="0"/>
              </a:rPr>
              <a:t> </a:t>
            </a:r>
            <a:r>
              <a:rPr lang="en-US" sz="2200" b="1" dirty="0" err="1">
                <a:solidFill>
                  <a:srgbClr val="92D050"/>
                </a:solidFill>
                <a:latin typeface="Times New Roman" pitchFamily="18" charset="0"/>
                <a:cs typeface="Times New Roman" pitchFamily="18" charset="0"/>
              </a:rPr>
              <a:t>pneumoniae</a:t>
            </a:r>
            <a:r>
              <a:rPr lang="en-US" sz="2200" dirty="0">
                <a:latin typeface="Times New Roman" pitchFamily="18" charset="0"/>
                <a:cs typeface="Times New Roman" pitchFamily="18" charset="0"/>
              </a:rPr>
              <a:t>;</a:t>
            </a:r>
          </a:p>
          <a:p>
            <a:pPr lvl="1">
              <a:defRPr/>
            </a:pPr>
            <a:r>
              <a:rPr lang="en-US" sz="2200" dirty="0">
                <a:latin typeface="Times New Roman" pitchFamily="18" charset="0"/>
                <a:cs typeface="Times New Roman" pitchFamily="18" charset="0"/>
              </a:rPr>
              <a:t> acquired from birth canal of infected mothers. </a:t>
            </a:r>
          </a:p>
          <a:p>
            <a:pPr marL="0" indent="0" algn="ctr">
              <a:buFont typeface="Monotype Sorts" pitchFamily="2" charset="2"/>
              <a:buNone/>
              <a:defRPr/>
            </a:pPr>
            <a:r>
              <a:rPr lang="en-US" sz="2400" dirty="0">
                <a:solidFill>
                  <a:srgbClr val="FF0000"/>
                </a:solidFill>
                <a:latin typeface="Times New Roman" pitchFamily="18" charset="0"/>
                <a:cs typeface="Times New Roman" pitchFamily="18" charset="0"/>
              </a:rPr>
              <a:t>genital infections</a:t>
            </a:r>
          </a:p>
          <a:p>
            <a:pPr>
              <a:defRPr/>
            </a:pPr>
            <a:r>
              <a:rPr lang="en-US" sz="2200" dirty="0">
                <a:latin typeface="Times New Roman" pitchFamily="18" charset="0"/>
                <a:cs typeface="Times New Roman" pitchFamily="18" charset="0"/>
              </a:rPr>
              <a:t>Caused by  serotypes D-K</a:t>
            </a:r>
          </a:p>
          <a:p>
            <a:pPr>
              <a:defRPr/>
            </a:pPr>
            <a:r>
              <a:rPr lang="en-US" sz="2200" dirty="0">
                <a:latin typeface="Times New Roman" pitchFamily="18" charset="0"/>
                <a:cs typeface="Times New Roman" pitchFamily="18" charset="0"/>
              </a:rPr>
              <a:t>Males; Non </a:t>
            </a:r>
            <a:r>
              <a:rPr lang="en-US" sz="2200" dirty="0" err="1">
                <a:latin typeface="Times New Roman" pitchFamily="18" charset="0"/>
                <a:cs typeface="Times New Roman" pitchFamily="18" charset="0"/>
              </a:rPr>
              <a:t>gonococcal</a:t>
            </a:r>
            <a:r>
              <a:rPr lang="en-US" sz="2200" dirty="0">
                <a:latin typeface="Times New Roman" pitchFamily="18" charset="0"/>
                <a:cs typeface="Times New Roman" pitchFamily="18" charset="0"/>
              </a:rPr>
              <a:t> urethritis, epididymitis.</a:t>
            </a:r>
          </a:p>
          <a:p>
            <a:pPr>
              <a:defRPr/>
            </a:pPr>
            <a:r>
              <a:rPr lang="en-US" sz="2200" dirty="0">
                <a:latin typeface="Times New Roman" pitchFamily="18" charset="0"/>
                <a:cs typeface="Times New Roman" pitchFamily="18" charset="0"/>
              </a:rPr>
              <a:t>Females; </a:t>
            </a:r>
            <a:r>
              <a:rPr lang="en-US" sz="2200" dirty="0" err="1">
                <a:latin typeface="Times New Roman" pitchFamily="18" charset="0"/>
                <a:cs typeface="Times New Roman" pitchFamily="18" charset="0"/>
              </a:rPr>
              <a:t>cervicites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salpingitis</a:t>
            </a:r>
            <a:r>
              <a:rPr lang="en-US" sz="2200" dirty="0">
                <a:latin typeface="Times New Roman" pitchFamily="18" charset="0"/>
                <a:cs typeface="Times New Roman" pitchFamily="18" charset="0"/>
              </a:rPr>
              <a:t>, PID, sterility, ectopic pregnancy</a:t>
            </a:r>
          </a:p>
          <a:p>
            <a:pPr>
              <a:defRPr/>
            </a:pPr>
            <a:r>
              <a:rPr lang="en-US" sz="2200" dirty="0">
                <a:latin typeface="Times New Roman" pitchFamily="18" charset="0"/>
                <a:cs typeface="Times New Roman" pitchFamily="18" charset="0"/>
              </a:rPr>
              <a:t>Transmitted sexually</a:t>
            </a:r>
          </a:p>
          <a:p>
            <a:pPr marL="0" indent="0" algn="ctr">
              <a:buFont typeface="Monotype Sorts" pitchFamily="2" charset="2"/>
              <a:buNone/>
              <a:defRPr/>
            </a:pPr>
            <a:r>
              <a:rPr lang="en-US" sz="2400" dirty="0" err="1">
                <a:solidFill>
                  <a:srgbClr val="FF0000"/>
                </a:solidFill>
                <a:latin typeface="Times New Roman" pitchFamily="18" charset="0"/>
                <a:cs typeface="Times New Roman" pitchFamily="18" charset="0"/>
              </a:rPr>
              <a:t>Lymphogranuloma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venereum</a:t>
            </a:r>
            <a:r>
              <a:rPr lang="en-US" sz="2400" dirty="0">
                <a:solidFill>
                  <a:srgbClr val="FF0000"/>
                </a:solidFill>
                <a:latin typeface="Times New Roman" pitchFamily="18" charset="0"/>
                <a:cs typeface="Times New Roman" pitchFamily="18" charset="0"/>
              </a:rPr>
              <a:t> LGV</a:t>
            </a:r>
          </a:p>
          <a:p>
            <a:pPr>
              <a:defRPr/>
            </a:pPr>
            <a:r>
              <a:rPr lang="en-US" sz="2000" dirty="0">
                <a:latin typeface="Times New Roman" pitchFamily="18" charset="0"/>
                <a:cs typeface="Times New Roman" pitchFamily="18" charset="0"/>
              </a:rPr>
              <a:t>Sexually transmitted.</a:t>
            </a:r>
          </a:p>
          <a:p>
            <a:pPr>
              <a:defRPr/>
            </a:pPr>
            <a:r>
              <a:rPr lang="en-US" sz="2000" dirty="0">
                <a:latin typeface="Times New Roman" pitchFamily="18" charset="0"/>
                <a:cs typeface="Times New Roman" pitchFamily="18" charset="0"/>
              </a:rPr>
              <a:t>Caused by Serotypes L1, L2 , L3.</a:t>
            </a:r>
          </a:p>
          <a:p>
            <a:pPr>
              <a:defRPr/>
            </a:pPr>
            <a:r>
              <a:rPr lang="en-US" sz="2000" dirty="0">
                <a:latin typeface="Times New Roman" pitchFamily="18" charset="0"/>
                <a:cs typeface="Times New Roman" pitchFamily="18" charset="0"/>
              </a:rPr>
              <a:t>Painless papule on </a:t>
            </a:r>
            <a:r>
              <a:rPr lang="en-US" sz="2000" dirty="0" err="1">
                <a:latin typeface="Times New Roman" pitchFamily="18" charset="0"/>
                <a:cs typeface="Times New Roman" pitchFamily="18" charset="0"/>
              </a:rPr>
              <a:t>gentalia</a:t>
            </a:r>
            <a:r>
              <a:rPr lang="en-US" sz="2000" dirty="0">
                <a:latin typeface="Times New Roman" pitchFamily="18" charset="0"/>
                <a:cs typeface="Times New Roman" pitchFamily="18" charset="0"/>
              </a:rPr>
              <a:t> ulcerate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AB2ADDC0-7FEA-4EFA-A565-C0E12325AA9A}"/>
              </a:ext>
            </a:extLst>
          </p:cNvPr>
          <p:cNvSpPr>
            <a:spLocks noGrp="1" noChangeArrowheads="1"/>
          </p:cNvSpPr>
          <p:nvPr>
            <p:ph type="title"/>
          </p:nvPr>
        </p:nvSpPr>
        <p:spPr>
          <a:xfrm>
            <a:off x="250825" y="33338"/>
            <a:ext cx="7772400" cy="1143000"/>
          </a:xfrm>
        </p:spPr>
        <p:txBody>
          <a:bodyPr/>
          <a:lstStyle/>
          <a:p>
            <a:pPr>
              <a:defRPr/>
            </a:pPr>
            <a:r>
              <a:rPr lang="en-US" sz="3200" i="1" dirty="0">
                <a:solidFill>
                  <a:srgbClr val="FF0000"/>
                </a:solidFill>
                <a:latin typeface="Times New Roman" pitchFamily="18" charset="0"/>
                <a:cs typeface="Times New Roman" pitchFamily="18" charset="0"/>
              </a:rPr>
              <a:t>Diagnosis of Chlamydial infections</a:t>
            </a:r>
            <a:br>
              <a:rPr lang="en-US" sz="3200" dirty="0">
                <a:solidFill>
                  <a:srgbClr val="FF0000"/>
                </a:solidFill>
                <a:latin typeface="Times New Roman" pitchFamily="18" charset="0"/>
                <a:cs typeface="Times New Roman" pitchFamily="18" charset="0"/>
              </a:rPr>
            </a:br>
            <a:endParaRPr lang="en-US" sz="3200" dirty="0">
              <a:solidFill>
                <a:srgbClr val="FF0000"/>
              </a:solidFill>
              <a:latin typeface="Times New Roman" pitchFamily="18" charset="0"/>
              <a:cs typeface="Times New Roman" pitchFamily="18" charset="0"/>
            </a:endParaRPr>
          </a:p>
        </p:txBody>
      </p:sp>
      <p:sp>
        <p:nvSpPr>
          <p:cNvPr id="59397" name="Rectangle 5">
            <a:extLst>
              <a:ext uri="{FF2B5EF4-FFF2-40B4-BE49-F238E27FC236}">
                <a16:creationId xmlns:a16="http://schemas.microsoft.com/office/drawing/2014/main" id="{034EA512-EC1D-44AC-B5CA-7551A88B7565}"/>
              </a:ext>
            </a:extLst>
          </p:cNvPr>
          <p:cNvSpPr>
            <a:spLocks noGrp="1" noChangeArrowheads="1"/>
          </p:cNvSpPr>
          <p:nvPr>
            <p:ph sz="half" idx="1"/>
          </p:nvPr>
        </p:nvSpPr>
        <p:spPr>
          <a:xfrm>
            <a:off x="250825" y="692150"/>
            <a:ext cx="4968875" cy="4114800"/>
          </a:xfrm>
          <a:extLs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r>
              <a:rPr lang="en-US" sz="2400" dirty="0">
                <a:latin typeface="Times New Roman" pitchFamily="18" charset="0"/>
                <a:cs typeface="Times New Roman" pitchFamily="18" charset="0"/>
              </a:rPr>
              <a:t>Sample; </a:t>
            </a:r>
            <a:r>
              <a:rPr lang="en-US" sz="2400" dirty="0" err="1">
                <a:latin typeface="Times New Roman" pitchFamily="18" charset="0"/>
                <a:cs typeface="Times New Roman" pitchFamily="18" charset="0"/>
              </a:rPr>
              <a:t>conjunctival</a:t>
            </a:r>
            <a:r>
              <a:rPr lang="en-US" sz="2400" dirty="0">
                <a:latin typeface="Times New Roman" pitchFamily="18" charset="0"/>
                <a:cs typeface="Times New Roman" pitchFamily="18" charset="0"/>
              </a:rPr>
              <a:t> , urethral discharge, cervical scraping, sputum, urine, pus</a:t>
            </a:r>
          </a:p>
          <a:p>
            <a:pPr>
              <a:defRPr/>
            </a:pPr>
            <a:r>
              <a:rPr lang="en-US" sz="2400" dirty="0">
                <a:latin typeface="Times New Roman" pitchFamily="18" charset="0"/>
                <a:cs typeface="Times New Roman" pitchFamily="18" charset="0"/>
              </a:rPr>
              <a:t>Direct detection of</a:t>
            </a:r>
          </a:p>
          <a:p>
            <a:pPr lvl="1">
              <a:defRPr/>
            </a:pPr>
            <a:r>
              <a:rPr lang="en-US" sz="2200" dirty="0" err="1">
                <a:latin typeface="Times New Roman" pitchFamily="18" charset="0"/>
                <a:cs typeface="Times New Roman" pitchFamily="18" charset="0"/>
              </a:rPr>
              <a:t>Intracytoplasmic</a:t>
            </a:r>
            <a:r>
              <a:rPr lang="en-US" sz="2200" dirty="0">
                <a:latin typeface="Times New Roman" pitchFamily="18" charset="0"/>
                <a:cs typeface="Times New Roman" pitchFamily="18" charset="0"/>
              </a:rPr>
              <a:t> inclusions by </a:t>
            </a:r>
            <a:r>
              <a:rPr lang="en-US" sz="2200" dirty="0" err="1">
                <a:latin typeface="Times New Roman" pitchFamily="18" charset="0"/>
                <a:cs typeface="Times New Roman" pitchFamily="18" charset="0"/>
              </a:rPr>
              <a:t>Giemsa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immunofluorescent</a:t>
            </a:r>
            <a:r>
              <a:rPr lang="en-US" sz="2200" dirty="0">
                <a:latin typeface="Times New Roman" pitchFamily="18" charset="0"/>
                <a:cs typeface="Times New Roman" pitchFamily="18" charset="0"/>
              </a:rPr>
              <a:t> staining</a:t>
            </a:r>
          </a:p>
          <a:p>
            <a:pPr lvl="1">
              <a:defRPr/>
            </a:pPr>
            <a:r>
              <a:rPr lang="en-US" sz="2200" dirty="0">
                <a:latin typeface="Times New Roman" pitchFamily="18" charset="0"/>
                <a:cs typeface="Times New Roman" pitchFamily="18" charset="0"/>
              </a:rPr>
              <a:t>Chlamydial antigens in exudate, urine ELISA, fluorescent antibody staining</a:t>
            </a:r>
          </a:p>
          <a:p>
            <a:pPr lvl="1">
              <a:defRPr/>
            </a:pPr>
            <a:r>
              <a:rPr lang="en-US" sz="2200" dirty="0">
                <a:latin typeface="Times New Roman" pitchFamily="18" charset="0"/>
                <a:cs typeface="Times New Roman" pitchFamily="18" charset="0"/>
              </a:rPr>
              <a:t>Nucleic acid in specimen by DNA probes PCR diagnose sexually transmitted diseases</a:t>
            </a:r>
          </a:p>
          <a:p>
            <a:pPr>
              <a:defRPr/>
            </a:pPr>
            <a:r>
              <a:rPr lang="en-US" sz="2400" dirty="0">
                <a:latin typeface="Times New Roman" pitchFamily="18" charset="0"/>
                <a:cs typeface="Times New Roman" pitchFamily="18" charset="0"/>
              </a:rPr>
              <a:t>Isolation on </a:t>
            </a:r>
            <a:r>
              <a:rPr lang="en-US" sz="2400" dirty="0" err="1">
                <a:latin typeface="Times New Roman" pitchFamily="18" charset="0"/>
                <a:cs typeface="Times New Roman" pitchFamily="18" charset="0"/>
              </a:rPr>
              <a:t>MacCoy</a:t>
            </a:r>
            <a:r>
              <a:rPr lang="en-US" sz="2400" dirty="0">
                <a:latin typeface="Times New Roman" pitchFamily="18" charset="0"/>
                <a:cs typeface="Times New Roman" pitchFamily="18" charset="0"/>
              </a:rPr>
              <a:t> cells for </a:t>
            </a:r>
            <a:r>
              <a:rPr lang="en-US" sz="2400" dirty="0" err="1">
                <a:latin typeface="Times New Roman" pitchFamily="18" charset="0"/>
                <a:cs typeface="Times New Roman" pitchFamily="18" charset="0"/>
              </a:rPr>
              <a:t>C.trachomatis</a:t>
            </a:r>
            <a:r>
              <a:rPr lang="en-US" sz="2400" dirty="0">
                <a:latin typeface="Times New Roman" pitchFamily="18" charset="0"/>
                <a:cs typeface="Times New Roman" pitchFamily="18" charset="0"/>
              </a:rPr>
              <a:t>, detection of inclusion bodies in cell culture</a:t>
            </a:r>
          </a:p>
          <a:p>
            <a:pPr lvl="1">
              <a:defRPr/>
            </a:pPr>
            <a:endParaRPr lang="en-US" dirty="0">
              <a:latin typeface="Times New Roman" pitchFamily="18" charset="0"/>
              <a:cs typeface="Times New Roman" pitchFamily="18" charset="0"/>
            </a:endParaRPr>
          </a:p>
        </p:txBody>
      </p:sp>
      <p:pic>
        <p:nvPicPr>
          <p:cNvPr id="16388" name="Picture 3">
            <a:extLst>
              <a:ext uri="{FF2B5EF4-FFF2-40B4-BE49-F238E27FC236}">
                <a16:creationId xmlns:a16="http://schemas.microsoft.com/office/drawing/2014/main" id="{EBD2A79B-191D-4B93-92B4-C21410228C3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76825" y="1844675"/>
            <a:ext cx="3810000" cy="2471738"/>
          </a:xfrm>
          <a:noFill/>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26">
            <a:extLst>
              <a:ext uri="{FF2B5EF4-FFF2-40B4-BE49-F238E27FC236}">
                <a16:creationId xmlns:a16="http://schemas.microsoft.com/office/drawing/2014/main" id="{35B23E10-5832-49E2-8717-2CA8CB7B0100}"/>
              </a:ext>
            </a:extLst>
          </p:cNvPr>
          <p:cNvSpPr>
            <a:spLocks noGrp="1" noChangeArrowheads="1"/>
          </p:cNvSpPr>
          <p:nvPr>
            <p:ph type="title"/>
          </p:nvPr>
        </p:nvSpPr>
        <p:spPr/>
        <p:txBody>
          <a:bodyPr/>
          <a:lstStyle/>
          <a:p>
            <a:pPr>
              <a:defRPr/>
            </a:pPr>
            <a:r>
              <a:rPr lang="en-US"/>
              <a:t>Chlamydia: Rates by Gender</a:t>
            </a:r>
          </a:p>
        </p:txBody>
      </p:sp>
      <p:pic>
        <p:nvPicPr>
          <p:cNvPr id="17411" name="Picture 4" descr="C:\Users\Mr_Speed\Desktop\chlamy\chlamydia-28-638.jpg">
            <a:extLst>
              <a:ext uri="{FF2B5EF4-FFF2-40B4-BE49-F238E27FC236}">
                <a16:creationId xmlns:a16="http://schemas.microsoft.com/office/drawing/2014/main" id="{CCBC1B7D-BA98-47A8-8E75-B24B4722CA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88913"/>
            <a:ext cx="8493125" cy="637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a:extLst>
              <a:ext uri="{FF2B5EF4-FFF2-40B4-BE49-F238E27FC236}">
                <a16:creationId xmlns:a16="http://schemas.microsoft.com/office/drawing/2014/main" id="{8DEED578-BEED-437E-B001-14042D019E23}"/>
              </a:ext>
            </a:extLst>
          </p:cNvPr>
          <p:cNvSpPr>
            <a:spLocks noGrp="1"/>
          </p:cNvSpPr>
          <p:nvPr>
            <p:ph type="title"/>
          </p:nvPr>
        </p:nvSpPr>
        <p:spPr>
          <a:xfrm>
            <a:off x="250825" y="260350"/>
            <a:ext cx="7772400" cy="811213"/>
          </a:xfrm>
        </p:spPr>
        <p:txBody>
          <a:bodyPr/>
          <a:lstStyle/>
          <a:p>
            <a:pPr>
              <a:defRPr/>
            </a:pPr>
            <a:r>
              <a:rPr lang="en-US" dirty="0"/>
              <a:t>Adenoviruses</a:t>
            </a:r>
            <a:endParaRPr lang="ar-EG" dirty="0"/>
          </a:p>
        </p:txBody>
      </p:sp>
      <p:sp>
        <p:nvSpPr>
          <p:cNvPr id="4" name="عنصر نائب للمحتوى 3">
            <a:extLst>
              <a:ext uri="{FF2B5EF4-FFF2-40B4-BE49-F238E27FC236}">
                <a16:creationId xmlns:a16="http://schemas.microsoft.com/office/drawing/2014/main" id="{29DC6A79-F52F-4094-AD74-D207E79DFF20}"/>
              </a:ext>
            </a:extLst>
          </p:cNvPr>
          <p:cNvSpPr>
            <a:spLocks noGrp="1"/>
          </p:cNvSpPr>
          <p:nvPr>
            <p:ph idx="1"/>
          </p:nvPr>
        </p:nvSpPr>
        <p:spPr>
          <a:xfrm>
            <a:off x="395288" y="1125538"/>
            <a:ext cx="8208962" cy="5256212"/>
          </a:xfrm>
        </p:spPr>
        <p:txBody>
          <a:bodyPr/>
          <a:lstStyle/>
          <a:p>
            <a:pPr marL="0" indent="0">
              <a:buFont typeface="Monotype Sorts" pitchFamily="2" charset="2"/>
              <a:buNone/>
              <a:defRPr/>
            </a:pPr>
            <a:r>
              <a:rPr lang="en-US" dirty="0" err="1">
                <a:solidFill>
                  <a:srgbClr val="FF0000"/>
                </a:solidFill>
              </a:rPr>
              <a:t>properities</a:t>
            </a:r>
            <a:r>
              <a:rPr lang="en-US" dirty="0">
                <a:solidFill>
                  <a:srgbClr val="FF0000"/>
                </a:solidFill>
              </a:rPr>
              <a:t>:</a:t>
            </a:r>
          </a:p>
          <a:p>
            <a:pPr>
              <a:defRPr/>
            </a:pPr>
            <a:r>
              <a:rPr lang="en-US" sz="2400" dirty="0">
                <a:latin typeface="Times New Roman" pitchFamily="18" charset="0"/>
                <a:cs typeface="Times New Roman" pitchFamily="18" charset="0"/>
              </a:rPr>
              <a:t>It is a non enveloped double stranded DNA virus with an icosahedral </a:t>
            </a:r>
            <a:r>
              <a:rPr lang="en-US" sz="2400" dirty="0" err="1">
                <a:latin typeface="Times New Roman" pitchFamily="18" charset="0"/>
                <a:cs typeface="Times New Roman" pitchFamily="18" charset="0"/>
              </a:rPr>
              <a:t>nucleocapsid</a:t>
            </a:r>
            <a:endParaRPr lang="en-US" sz="2400" dirty="0">
              <a:latin typeface="Times New Roman" pitchFamily="18" charset="0"/>
              <a:cs typeface="Times New Roman" pitchFamily="18" charset="0"/>
            </a:endParaRPr>
          </a:p>
          <a:p>
            <a:pPr>
              <a:defRPr/>
            </a:pPr>
            <a:r>
              <a:rPr lang="en-US" sz="2400" dirty="0">
                <a:latin typeface="Times New Roman" pitchFamily="18" charset="0"/>
                <a:cs typeface="Times New Roman" pitchFamily="18" charset="0"/>
              </a:rPr>
              <a:t>There are about 51 human antigenic types.</a:t>
            </a:r>
          </a:p>
          <a:p>
            <a:pPr>
              <a:defRPr/>
            </a:pPr>
            <a:r>
              <a:rPr lang="en-US" sz="2400" dirty="0">
                <a:latin typeface="Times New Roman" pitchFamily="18" charset="0"/>
                <a:cs typeface="Times New Roman" pitchFamily="18" charset="0"/>
              </a:rPr>
              <a:t>Type 12, 18. 32 induce tumors in newborn hamsters, but adenovirus </a:t>
            </a:r>
            <a:r>
              <a:rPr lang="en-US" sz="2400" dirty="0" err="1">
                <a:latin typeface="Times New Roman" pitchFamily="18" charset="0"/>
                <a:cs typeface="Times New Roman" pitchFamily="18" charset="0"/>
              </a:rPr>
              <a:t>carcinogensis</a:t>
            </a:r>
            <a:r>
              <a:rPr lang="en-US" sz="2400" dirty="0">
                <a:latin typeface="Times New Roman" pitchFamily="18" charset="0"/>
                <a:cs typeface="Times New Roman" pitchFamily="18" charset="0"/>
              </a:rPr>
              <a:t> has never been observed in humans</a:t>
            </a:r>
          </a:p>
          <a:p>
            <a:pPr>
              <a:defRPr/>
            </a:pPr>
            <a:r>
              <a:rPr lang="en-US" sz="2400" dirty="0">
                <a:latin typeface="Times New Roman" pitchFamily="18" charset="0"/>
                <a:cs typeface="Times New Roman" pitchFamily="18" charset="0"/>
              </a:rPr>
              <a:t>In humans. Adenovirus can cause in several organs, </a:t>
            </a:r>
            <a:r>
              <a:rPr lang="en-US" sz="2400" dirty="0" err="1">
                <a:latin typeface="Times New Roman" pitchFamily="18" charset="0"/>
                <a:cs typeface="Times New Roman" pitchFamily="18" charset="0"/>
              </a:rPr>
              <a:t>trhe</a:t>
            </a:r>
            <a:r>
              <a:rPr lang="en-US" sz="2400" dirty="0">
                <a:latin typeface="Times New Roman" pitchFamily="18" charset="0"/>
                <a:cs typeface="Times New Roman" pitchFamily="18" charset="0"/>
              </a:rPr>
              <a:t> virus causes latent infection in adenoid . Tonsils. Lymphoid tissues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3D10E9B-DB47-4672-A696-A75D7A97A3BE}"/>
              </a:ext>
            </a:extLst>
          </p:cNvPr>
          <p:cNvSpPr>
            <a:spLocks noGrp="1"/>
          </p:cNvSpPr>
          <p:nvPr>
            <p:ph type="title"/>
          </p:nvPr>
        </p:nvSpPr>
        <p:spPr>
          <a:xfrm>
            <a:off x="179388" y="-171450"/>
            <a:ext cx="7772400" cy="1143000"/>
          </a:xfrm>
        </p:spPr>
        <p:txBody>
          <a:bodyPr/>
          <a:lstStyle/>
          <a:p>
            <a:pPr>
              <a:defRPr/>
            </a:pPr>
            <a:r>
              <a:rPr lang="en-US" sz="3200" dirty="0">
                <a:solidFill>
                  <a:srgbClr val="FF0000"/>
                </a:solidFill>
                <a:latin typeface="Times New Roman" pitchFamily="18" charset="0"/>
                <a:cs typeface="Times New Roman" pitchFamily="18" charset="0"/>
              </a:rPr>
              <a:t>Diseases caused by adenoviruses</a:t>
            </a:r>
            <a:endParaRPr lang="ar-EG" sz="3200" dirty="0">
              <a:solidFill>
                <a:srgbClr val="FF0000"/>
              </a:solidFill>
              <a:latin typeface="Times New Roman" pitchFamily="18" charset="0"/>
              <a:cs typeface="Times New Roman" pitchFamily="18" charset="0"/>
            </a:endParaRPr>
          </a:p>
        </p:txBody>
      </p:sp>
      <p:sp>
        <p:nvSpPr>
          <p:cNvPr id="3" name="عنصر نائب للمحتوى 2">
            <a:extLst>
              <a:ext uri="{FF2B5EF4-FFF2-40B4-BE49-F238E27FC236}">
                <a16:creationId xmlns:a16="http://schemas.microsoft.com/office/drawing/2014/main" id="{7E41AA27-8709-4914-932C-1EC3179FD3F6}"/>
              </a:ext>
            </a:extLst>
          </p:cNvPr>
          <p:cNvSpPr>
            <a:spLocks noGrp="1"/>
          </p:cNvSpPr>
          <p:nvPr>
            <p:ph idx="1"/>
          </p:nvPr>
        </p:nvSpPr>
        <p:spPr>
          <a:xfrm>
            <a:off x="395288" y="981075"/>
            <a:ext cx="8353425" cy="5327650"/>
          </a:xfrm>
        </p:spPr>
        <p:txBody>
          <a:bodyPr/>
          <a:lstStyle/>
          <a:p>
            <a:pPr marL="0" indent="0">
              <a:buFont typeface="Monotype Sorts" pitchFamily="2" charset="2"/>
              <a:buNone/>
              <a:defRPr/>
            </a:pPr>
            <a:r>
              <a:rPr lang="en-US" dirty="0">
                <a:solidFill>
                  <a:schemeClr val="accent2">
                    <a:lumMod val="10000"/>
                  </a:schemeClr>
                </a:solidFill>
              </a:rPr>
              <a:t>Transmission:</a:t>
            </a:r>
          </a:p>
          <a:p>
            <a:pPr>
              <a:defRPr/>
            </a:pPr>
            <a:r>
              <a:rPr lang="en-US" sz="2400" dirty="0">
                <a:latin typeface="Times New Roman" pitchFamily="18" charset="0"/>
                <a:cs typeface="Times New Roman" pitchFamily="18" charset="0"/>
              </a:rPr>
              <a:t>Respiratory droplets, </a:t>
            </a:r>
            <a:r>
              <a:rPr lang="en-US" sz="2400" dirty="0" err="1">
                <a:latin typeface="Times New Roman" pitchFamily="18" charset="0"/>
                <a:cs typeface="Times New Roman" pitchFamily="18" charset="0"/>
              </a:rPr>
              <a:t>faeco</a:t>
            </a:r>
            <a:r>
              <a:rPr lang="en-US" sz="2400" dirty="0">
                <a:latin typeface="Times New Roman" pitchFamily="18" charset="0"/>
                <a:cs typeface="Times New Roman" pitchFamily="18" charset="0"/>
              </a:rPr>
              <a:t> oral. Direct contact</a:t>
            </a:r>
          </a:p>
          <a:p>
            <a:pPr>
              <a:defRPr/>
            </a:pPr>
            <a:r>
              <a:rPr lang="en-US" sz="2400" dirty="0">
                <a:latin typeface="Times New Roman" pitchFamily="18" charset="0"/>
                <a:cs typeface="Times New Roman" pitchFamily="18" charset="0"/>
              </a:rPr>
              <a:t>conjunctivitis., epidemic </a:t>
            </a:r>
            <a:r>
              <a:rPr lang="en-US" sz="2400" dirty="0" err="1">
                <a:latin typeface="Times New Roman" pitchFamily="18" charset="0"/>
                <a:cs typeface="Times New Roman" pitchFamily="18" charset="0"/>
              </a:rPr>
              <a:t>keratoconjunctivitis</a:t>
            </a:r>
            <a:r>
              <a:rPr lang="en-US" sz="2400" dirty="0">
                <a:latin typeface="Times New Roman" pitchFamily="18" charset="0"/>
                <a:cs typeface="Times New Roman" pitchFamily="18" charset="0"/>
              </a:rPr>
              <a:t>.</a:t>
            </a:r>
          </a:p>
          <a:p>
            <a:pPr>
              <a:defRPr/>
            </a:pPr>
            <a:r>
              <a:rPr lang="en-US" sz="2400" dirty="0" err="1">
                <a:latin typeface="Times New Roman" pitchFamily="18" charset="0"/>
                <a:cs typeface="Times New Roman" pitchFamily="18" charset="0"/>
              </a:rPr>
              <a:t>Pharyngoconjunctival</a:t>
            </a:r>
            <a:r>
              <a:rPr lang="en-US" sz="2400" dirty="0">
                <a:latin typeface="Times New Roman" pitchFamily="18" charset="0"/>
                <a:cs typeface="Times New Roman" pitchFamily="18" charset="0"/>
              </a:rPr>
              <a:t> fever occur in outbreaks in summer camps “swimming pool conjunctivitis”</a:t>
            </a:r>
          </a:p>
          <a:p>
            <a:pPr>
              <a:defRPr/>
            </a:pPr>
            <a:r>
              <a:rPr lang="en-US" sz="2400" dirty="0">
                <a:latin typeface="Times New Roman" pitchFamily="18" charset="0"/>
                <a:cs typeface="Times New Roman" pitchFamily="18" charset="0"/>
              </a:rPr>
              <a:t>Acute febrile pharyngitis, pneumoni9a</a:t>
            </a:r>
          </a:p>
          <a:p>
            <a:pPr>
              <a:defRPr/>
            </a:pPr>
            <a:r>
              <a:rPr lang="en-US" sz="2400" dirty="0">
                <a:latin typeface="Times New Roman" pitchFamily="18" charset="0"/>
                <a:cs typeface="Times New Roman" pitchFamily="18" charset="0"/>
              </a:rPr>
              <a:t>Gastroenteritis, intussusception</a:t>
            </a:r>
          </a:p>
          <a:p>
            <a:pPr>
              <a:defRPr/>
            </a:pPr>
            <a:r>
              <a:rPr lang="en-US" sz="2400" dirty="0">
                <a:latin typeface="Times New Roman" pitchFamily="18" charset="0"/>
                <a:cs typeface="Times New Roman" pitchFamily="18" charset="0"/>
              </a:rPr>
              <a:t>Acute hemorrhagic cystitis</a:t>
            </a:r>
          </a:p>
          <a:p>
            <a:pPr>
              <a:defRPr/>
            </a:pPr>
            <a:r>
              <a:rPr lang="en-US" sz="2400" dirty="0">
                <a:latin typeface="Times New Roman" pitchFamily="18" charset="0"/>
                <a:cs typeface="Times New Roman" pitchFamily="18" charset="0"/>
              </a:rPr>
              <a:t>In </a:t>
            </a:r>
            <a:r>
              <a:rPr lang="en-US" sz="2400" dirty="0" err="1">
                <a:latin typeface="Times New Roman" pitchFamily="18" charset="0"/>
                <a:cs typeface="Times New Roman" pitchFamily="18" charset="0"/>
              </a:rPr>
              <a:t>immunocopromised</a:t>
            </a:r>
            <a:r>
              <a:rPr lang="en-US" sz="2400" dirty="0">
                <a:latin typeface="Times New Roman" pitchFamily="18" charset="0"/>
                <a:cs typeface="Times New Roman" pitchFamily="18" charset="0"/>
              </a:rPr>
              <a:t> patients:</a:t>
            </a:r>
          </a:p>
          <a:p>
            <a:pPr lvl="1">
              <a:defRPr/>
            </a:pPr>
            <a:r>
              <a:rPr lang="en-US" sz="2000" dirty="0">
                <a:latin typeface="Times New Roman" pitchFamily="18" charset="0"/>
                <a:cs typeface="Times New Roman" pitchFamily="18" charset="0"/>
              </a:rPr>
              <a:t>AIDS patients; sever GIT infections, fatal pneumonia</a:t>
            </a:r>
          </a:p>
          <a:p>
            <a:pPr lvl="1">
              <a:defRPr/>
            </a:pPr>
            <a:r>
              <a:rPr lang="en-US" sz="2000" dirty="0">
                <a:latin typeface="Times New Roman" pitchFamily="18" charset="0"/>
                <a:cs typeface="Times New Roman" pitchFamily="18" charset="0"/>
              </a:rPr>
              <a:t>Transplant patients: hepatitis, myocarditis in transplant organs </a:t>
            </a:r>
            <a:r>
              <a:rPr lang="en-US" sz="2000" dirty="0" err="1">
                <a:latin typeface="Times New Roman" pitchFamily="18" charset="0"/>
                <a:cs typeface="Times New Roman" pitchFamily="18" charset="0"/>
              </a:rPr>
              <a:t>guo</a:t>
            </a:r>
            <a:r>
              <a:rPr lang="en-US" sz="2000" dirty="0">
                <a:latin typeface="Times New Roman" pitchFamily="18" charset="0"/>
                <a:cs typeface="Times New Roman" pitchFamily="18" charset="0"/>
              </a:rPr>
              <a:t> to endogenous reactivation of latent virus</a:t>
            </a:r>
          </a:p>
          <a:p>
            <a:pPr lvl="1">
              <a:defRPr/>
            </a:pPr>
            <a:endParaRPr lang="ar-EG" sz="20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FDCE975-4C9F-4827-9D84-EA19923146CA}"/>
              </a:ext>
            </a:extLst>
          </p:cNvPr>
          <p:cNvSpPr>
            <a:spLocks noGrp="1"/>
          </p:cNvSpPr>
          <p:nvPr>
            <p:ph type="title"/>
          </p:nvPr>
        </p:nvSpPr>
        <p:spPr>
          <a:xfrm>
            <a:off x="755650" y="0"/>
            <a:ext cx="7772400" cy="1143000"/>
          </a:xfrm>
        </p:spPr>
        <p:txBody>
          <a:bodyPr/>
          <a:lstStyle/>
          <a:p>
            <a:pPr>
              <a:defRPr/>
            </a:pPr>
            <a:r>
              <a:rPr lang="en-US" dirty="0">
                <a:solidFill>
                  <a:schemeClr val="accent2">
                    <a:lumMod val="10000"/>
                  </a:schemeClr>
                </a:solidFill>
              </a:rPr>
              <a:t>Diagnosis:</a:t>
            </a:r>
            <a:endParaRPr lang="ar-EG" dirty="0">
              <a:solidFill>
                <a:schemeClr val="accent2">
                  <a:lumMod val="10000"/>
                </a:schemeClr>
              </a:solidFill>
            </a:endParaRPr>
          </a:p>
        </p:txBody>
      </p:sp>
      <p:sp>
        <p:nvSpPr>
          <p:cNvPr id="3" name="عنصر نائب للمحتوى 2">
            <a:extLst>
              <a:ext uri="{FF2B5EF4-FFF2-40B4-BE49-F238E27FC236}">
                <a16:creationId xmlns:a16="http://schemas.microsoft.com/office/drawing/2014/main" id="{2F25BD72-3411-45BA-9B85-14DF19DAD63A}"/>
              </a:ext>
            </a:extLst>
          </p:cNvPr>
          <p:cNvSpPr>
            <a:spLocks noGrp="1"/>
          </p:cNvSpPr>
          <p:nvPr>
            <p:ph idx="1"/>
          </p:nvPr>
        </p:nvSpPr>
        <p:spPr>
          <a:xfrm>
            <a:off x="250825" y="1125538"/>
            <a:ext cx="8424863" cy="5111750"/>
          </a:xfrm>
        </p:spPr>
        <p:txBody>
          <a:bodyPr/>
          <a:lstStyle/>
          <a:p>
            <a:pPr>
              <a:defRPr/>
            </a:pPr>
            <a:r>
              <a:rPr lang="en-US" sz="2400" dirty="0">
                <a:latin typeface="Times New Roman" pitchFamily="18" charset="0"/>
                <a:cs typeface="Times New Roman" pitchFamily="18" charset="0"/>
              </a:rPr>
              <a:t>Body secretions are examined </a:t>
            </a:r>
          </a:p>
          <a:p>
            <a:pPr lvl="1">
              <a:defRPr/>
            </a:pPr>
            <a:r>
              <a:rPr lang="en-US" sz="2000" dirty="0">
                <a:latin typeface="Times New Roman" pitchFamily="18" charset="0"/>
                <a:cs typeface="Times New Roman" pitchFamily="18" charset="0"/>
              </a:rPr>
              <a:t>Electron microscope</a:t>
            </a:r>
          </a:p>
          <a:p>
            <a:pPr lvl="1">
              <a:defRPr/>
            </a:pPr>
            <a:r>
              <a:rPr lang="en-US" sz="2000" dirty="0" err="1">
                <a:latin typeface="Times New Roman" pitchFamily="18" charset="0"/>
                <a:cs typeface="Times New Roman" pitchFamily="18" charset="0"/>
              </a:rPr>
              <a:t>Immunofluorscence</a:t>
            </a:r>
            <a:r>
              <a:rPr lang="en-US" sz="2000" dirty="0">
                <a:latin typeface="Times New Roman" pitchFamily="18" charset="0"/>
                <a:cs typeface="Times New Roman" pitchFamily="18" charset="0"/>
              </a:rPr>
              <a:t> </a:t>
            </a:r>
          </a:p>
          <a:p>
            <a:pPr lvl="1">
              <a:defRPr/>
            </a:pPr>
            <a:r>
              <a:rPr lang="en-US" sz="2000" dirty="0">
                <a:latin typeface="Times New Roman" pitchFamily="18" charset="0"/>
                <a:cs typeface="Times New Roman" pitchFamily="18" charset="0"/>
              </a:rPr>
              <a:t>Antigen detection by ELISA</a:t>
            </a:r>
          </a:p>
          <a:p>
            <a:pPr lvl="1">
              <a:defRPr/>
            </a:pPr>
            <a:r>
              <a:rPr lang="en-US" sz="2000" dirty="0">
                <a:latin typeface="Times New Roman" pitchFamily="18" charset="0"/>
                <a:cs typeface="Times New Roman" pitchFamily="18" charset="0"/>
              </a:rPr>
              <a:t>PCR</a:t>
            </a:r>
          </a:p>
          <a:p>
            <a:pPr lvl="1">
              <a:defRPr/>
            </a:pPr>
            <a:r>
              <a:rPr lang="en-US" sz="2000" dirty="0">
                <a:latin typeface="Times New Roman" pitchFamily="18" charset="0"/>
                <a:cs typeface="Times New Roman" pitchFamily="18" charset="0"/>
              </a:rPr>
              <a:t>Isolation of the virus in cell culture</a:t>
            </a:r>
          </a:p>
          <a:p>
            <a:pPr lvl="1">
              <a:defRPr/>
            </a:pPr>
            <a:r>
              <a:rPr lang="en-US" sz="2000" dirty="0">
                <a:latin typeface="Times New Roman" pitchFamily="18" charset="0"/>
                <a:cs typeface="Times New Roman" pitchFamily="18" charset="0"/>
              </a:rPr>
              <a:t>4 fold increase of antibody </a:t>
            </a:r>
            <a:r>
              <a:rPr lang="en-US" sz="2000" dirty="0" err="1">
                <a:latin typeface="Times New Roman" pitchFamily="18" charset="0"/>
                <a:cs typeface="Times New Roman" pitchFamily="18" charset="0"/>
              </a:rPr>
              <a:t>titre</a:t>
            </a:r>
            <a:r>
              <a:rPr lang="en-US" sz="2000" dirty="0">
                <a:latin typeface="Times New Roman" pitchFamily="18" charset="0"/>
                <a:cs typeface="Times New Roman" pitchFamily="18" charset="0"/>
              </a:rPr>
              <a:t> is diagnostic of infection</a:t>
            </a:r>
          </a:p>
          <a:p>
            <a:pPr marL="457200" lvl="1" indent="0" algn="ctr">
              <a:buFontTx/>
              <a:buNone/>
              <a:defRPr/>
            </a:pPr>
            <a:r>
              <a:rPr lang="en-US" sz="3200" b="1" dirty="0">
                <a:solidFill>
                  <a:schemeClr val="accent2">
                    <a:lumMod val="10000"/>
                  </a:schemeClr>
                </a:solidFill>
                <a:latin typeface="Times New Roman" pitchFamily="18" charset="0"/>
                <a:cs typeface="Times New Roman" pitchFamily="18" charset="0"/>
              </a:rPr>
              <a:t>Prevention</a:t>
            </a:r>
            <a:r>
              <a:rPr lang="en-US" sz="2000" dirty="0">
                <a:latin typeface="Times New Roman" pitchFamily="18" charset="0"/>
                <a:cs typeface="Times New Roman" pitchFamily="18" charset="0"/>
              </a:rPr>
              <a:t>:</a:t>
            </a:r>
          </a:p>
          <a:p>
            <a:pPr lvl="1">
              <a:defRPr/>
            </a:pPr>
            <a:r>
              <a:rPr lang="en-US" sz="2000" dirty="0">
                <a:latin typeface="Times New Roman" pitchFamily="18" charset="0"/>
                <a:cs typeface="Times New Roman" pitchFamily="18" charset="0"/>
              </a:rPr>
              <a:t>Three monovalent live </a:t>
            </a:r>
            <a:r>
              <a:rPr lang="en-US" sz="2000" dirty="0" err="1">
                <a:latin typeface="Times New Roman" pitchFamily="18" charset="0"/>
                <a:cs typeface="Times New Roman" pitchFamily="18" charset="0"/>
              </a:rPr>
              <a:t>nonattenuated</a:t>
            </a:r>
            <a:r>
              <a:rPr lang="en-US" sz="2000" dirty="0">
                <a:latin typeface="Times New Roman" pitchFamily="18" charset="0"/>
                <a:cs typeface="Times New Roman" pitchFamily="18" charset="0"/>
              </a:rPr>
              <a:t> vaccine against types 4,7,21 available as enteric coated capsules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B3BC306-D4DD-48B9-87E3-148F80BAB872}"/>
              </a:ext>
            </a:extLst>
          </p:cNvPr>
          <p:cNvSpPr>
            <a:spLocks noGrp="1"/>
          </p:cNvSpPr>
          <p:nvPr>
            <p:ph type="title"/>
          </p:nvPr>
        </p:nvSpPr>
        <p:spPr>
          <a:xfrm>
            <a:off x="179388" y="115888"/>
            <a:ext cx="7772400" cy="1143000"/>
          </a:xfrm>
        </p:spPr>
        <p:txBody>
          <a:bodyPr/>
          <a:lstStyle/>
          <a:p>
            <a:pPr>
              <a:defRPr/>
            </a:pPr>
            <a:r>
              <a:rPr lang="en-US" dirty="0"/>
              <a:t>Gene therapy</a:t>
            </a:r>
            <a:endParaRPr lang="ar-EG" dirty="0"/>
          </a:p>
        </p:txBody>
      </p:sp>
      <p:sp>
        <p:nvSpPr>
          <p:cNvPr id="3" name="عنصر نائب للمحتوى 2">
            <a:extLst>
              <a:ext uri="{FF2B5EF4-FFF2-40B4-BE49-F238E27FC236}">
                <a16:creationId xmlns:a16="http://schemas.microsoft.com/office/drawing/2014/main" id="{DB08DE78-C6E7-416B-8D0D-99EAC27CA6B2}"/>
              </a:ext>
            </a:extLst>
          </p:cNvPr>
          <p:cNvSpPr>
            <a:spLocks noGrp="1"/>
          </p:cNvSpPr>
          <p:nvPr>
            <p:ph idx="1"/>
          </p:nvPr>
        </p:nvSpPr>
        <p:spPr>
          <a:xfrm>
            <a:off x="468313" y="1412875"/>
            <a:ext cx="7772400" cy="4114800"/>
          </a:xfrm>
        </p:spPr>
        <p:txBody>
          <a:bodyPr/>
          <a:lstStyle/>
          <a:p>
            <a:pPr>
              <a:defRPr/>
            </a:pPr>
            <a:r>
              <a:rPr lang="en-US" dirty="0"/>
              <a:t>Adenoviruses are used as gene </a:t>
            </a:r>
            <a:r>
              <a:rPr lang="en-US" dirty="0" err="1"/>
              <a:t>delivary</a:t>
            </a:r>
            <a:r>
              <a:rPr lang="en-US" dirty="0"/>
              <a:t> vehicles for cancer therapy, gene therapy</a:t>
            </a:r>
          </a:p>
          <a:p>
            <a:pPr>
              <a:defRPr/>
            </a:pPr>
            <a:r>
              <a:rPr lang="en-US" dirty="0"/>
              <a:t>A novel anticancer therapy utilizes an attenuated  replication competent adenovirus engineered to replicate only in targeted cancer cells </a:t>
            </a:r>
          </a:p>
          <a:p>
            <a:pPr>
              <a:defRPr/>
            </a:pPr>
            <a:r>
              <a:rPr lang="en-US" dirty="0"/>
              <a:t>This </a:t>
            </a:r>
            <a:r>
              <a:rPr lang="en-US" dirty="0" err="1"/>
              <a:t>oncolytic</a:t>
            </a:r>
            <a:r>
              <a:rPr lang="en-US" dirty="0"/>
              <a:t> therapy is aimed at directly killing tumor cells duo to viral lytic replication</a:t>
            </a:r>
            <a:endParaRPr lang="ar-EG" dirty="0"/>
          </a:p>
        </p:txBody>
      </p:sp>
    </p:spTree>
  </p:cSld>
  <p:clrMapOvr>
    <a:masterClrMapping/>
  </p:clrMapOvr>
</p:sld>
</file>

<file path=ppt/theme/theme1.xml><?xml version="1.0" encoding="utf-8"?>
<a:theme xmlns:a="http://schemas.openxmlformats.org/drawingml/2006/main" name="Whirlpool">
  <a:themeElements>
    <a:clrScheme name="Whirlpool.pot 2">
      <a:dk1>
        <a:srgbClr val="000066"/>
      </a:dk1>
      <a:lt1>
        <a:srgbClr val="CCECFF"/>
      </a:lt1>
      <a:dk2>
        <a:srgbClr val="6699FF"/>
      </a:dk2>
      <a:lt2>
        <a:srgbClr val="CCFFFF"/>
      </a:lt2>
      <a:accent1>
        <a:srgbClr val="CC99FF"/>
      </a:accent1>
      <a:accent2>
        <a:srgbClr val="9999FF"/>
      </a:accent2>
      <a:accent3>
        <a:srgbClr val="B8CAFF"/>
      </a:accent3>
      <a:accent4>
        <a:srgbClr val="AEC9DA"/>
      </a:accent4>
      <a:accent5>
        <a:srgbClr val="E2CAFF"/>
      </a:accent5>
      <a:accent6>
        <a:srgbClr val="8A8AE7"/>
      </a:accent6>
      <a:hlink>
        <a:srgbClr val="99CCFF"/>
      </a:hlink>
      <a:folHlink>
        <a:srgbClr val="0066FF"/>
      </a:folHlink>
    </a:clrScheme>
    <a:fontScheme name="Whirlpool.po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Whirlpool.pot 1">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pot 2">
        <a:dk1>
          <a:srgbClr val="000066"/>
        </a:dk1>
        <a:lt1>
          <a:srgbClr val="CCECFF"/>
        </a:lt1>
        <a:dk2>
          <a:srgbClr val="6699FF"/>
        </a:dk2>
        <a:lt2>
          <a:srgbClr val="CCFFFF"/>
        </a:lt2>
        <a:accent1>
          <a:srgbClr val="CC99FF"/>
        </a:accent1>
        <a:accent2>
          <a:srgbClr val="9999FF"/>
        </a:accent2>
        <a:accent3>
          <a:srgbClr val="B8CAFF"/>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po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نسق 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346</TotalTime>
  <Pages>7</Pages>
  <Words>846</Words>
  <Application>Microsoft Office PowerPoint</Application>
  <PresentationFormat>On-screen Show (4:3)</PresentationFormat>
  <Paragraphs>150</Paragraphs>
  <Slides>19</Slides>
  <Notes>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7" baseType="lpstr">
      <vt:lpstr>Arial</vt:lpstr>
      <vt:lpstr>Tahoma</vt:lpstr>
      <vt:lpstr>Monotype Sorts</vt:lpstr>
      <vt:lpstr>Times New Roman</vt:lpstr>
      <vt:lpstr>Arial Narrow</vt:lpstr>
      <vt:lpstr>Wingdings</vt:lpstr>
      <vt:lpstr>Whirlpool</vt:lpstr>
      <vt:lpstr>Microsoft ClipArt Gallery</vt:lpstr>
      <vt:lpstr>Infections of eye &amp;ear</vt:lpstr>
      <vt:lpstr>Infections of eye</vt:lpstr>
      <vt:lpstr>Infections of ear</vt:lpstr>
      <vt:lpstr>Chlamydia</vt:lpstr>
      <vt:lpstr>PowerPoint Presentation</vt:lpstr>
      <vt:lpstr>Chlamydia</vt:lpstr>
      <vt:lpstr>Chlamydia</vt:lpstr>
      <vt:lpstr>PowerPoint Presentation</vt:lpstr>
      <vt:lpstr>Characters of chlamydia</vt:lpstr>
      <vt:lpstr>PowerPoint Presentation</vt:lpstr>
      <vt:lpstr>PowerPoint Presentation</vt:lpstr>
      <vt:lpstr>Ocular infections</vt:lpstr>
      <vt:lpstr>Respiratory infections</vt:lpstr>
      <vt:lpstr>Diagnosis of Chlamydial infections </vt:lpstr>
      <vt:lpstr>Chlamydia: Rates by Gender</vt:lpstr>
      <vt:lpstr>Adenoviruses</vt:lpstr>
      <vt:lpstr>Diseases caused by adenoviruses</vt:lpstr>
      <vt:lpstr>Diagnosis:</vt:lpstr>
      <vt:lpstr>Gene therapy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Chlamydia</dc:title>
  <dc:creator>Hugh B. Fackrell</dc:creator>
  <cp:lastModifiedBy>Mohamed Aboghareb</cp:lastModifiedBy>
  <cp:revision>96</cp:revision>
  <cp:lastPrinted>1601-01-01T00:00:00Z</cp:lastPrinted>
  <dcterms:created xsi:type="dcterms:W3CDTF">1994-11-23T12:30:20Z</dcterms:created>
  <dcterms:modified xsi:type="dcterms:W3CDTF">2020-12-01T16:44:02Z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2</vt:i4>
  </property>
  <property fmtid="{D5CDD505-2E9C-101B-9397-08002B2CF9AE}" pid="3" name="GraphicType">
    <vt:i4>2</vt:i4>
  </property>
  <property fmtid="{D5CDD505-2E9C-101B-9397-08002B2CF9AE}" pid="4" name="Compression">
    <vt:i4>80</vt:i4>
  </property>
  <property fmtid="{D5CDD505-2E9C-101B-9397-08002B2CF9AE}" pid="5" name="ScreenSize">
    <vt:i4>2</vt:i4>
  </property>
  <property fmtid="{D5CDD505-2E9C-101B-9397-08002B2CF9AE}" pid="6" name="ScreenUsage">
    <vt:i4>2</vt:i4>
  </property>
  <property fmtid="{D5CDD505-2E9C-101B-9397-08002B2CF9AE}" pid="7" name="MailAddress">
    <vt:lpwstr>fackrel@uwindsor.ca</vt:lpwstr>
  </property>
  <property fmtid="{D5CDD505-2E9C-101B-9397-08002B2CF9AE}" pid="8" name="HomePage">
    <vt:lpwstr>../../MedBact.htm</vt:lpwstr>
  </property>
  <property fmtid="{D5CDD505-2E9C-101B-9397-08002B2CF9AE}" pid="9" name="Other">
    <vt:lpwstr/>
  </property>
  <property fmtid="{D5CDD505-2E9C-101B-9397-08002B2CF9AE}" pid="10" name="DownloadOriginal">
    <vt:bool>true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true</vt:bool>
  </property>
  <property fmtid="{D5CDD505-2E9C-101B-9397-08002B2CF9AE}" pid="20" name="NavBtnPos">
    <vt:i4>1</vt:i4>
  </property>
  <property fmtid="{D5CDD505-2E9C-101B-9397-08002B2CF9AE}" pid="21" name="OutputDir">
    <vt:lpwstr>D:\temp</vt:lpwstr>
  </property>
</Properties>
</file>