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84" r:id="rId2"/>
  </p:sldMasterIdLst>
  <p:notesMasterIdLst>
    <p:notesMasterId r:id="rId24"/>
  </p:notesMasterIdLst>
  <p:sldIdLst>
    <p:sldId id="329" r:id="rId3"/>
    <p:sldId id="320" r:id="rId4"/>
    <p:sldId id="328" r:id="rId5"/>
    <p:sldId id="321" r:id="rId6"/>
    <p:sldId id="313" r:id="rId7"/>
    <p:sldId id="271" r:id="rId8"/>
    <p:sldId id="330" r:id="rId9"/>
    <p:sldId id="269" r:id="rId10"/>
    <p:sldId id="272" r:id="rId11"/>
    <p:sldId id="276" r:id="rId12"/>
    <p:sldId id="281" r:id="rId13"/>
    <p:sldId id="279" r:id="rId14"/>
    <p:sldId id="288" r:id="rId15"/>
    <p:sldId id="287" r:id="rId16"/>
    <p:sldId id="325" r:id="rId17"/>
    <p:sldId id="306" r:id="rId18"/>
    <p:sldId id="291" r:id="rId19"/>
    <p:sldId id="296" r:id="rId20"/>
    <p:sldId id="331" r:id="rId21"/>
    <p:sldId id="322" r:id="rId22"/>
    <p:sldId id="324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098D7"/>
    <a:srgbClr val="DC8CD2"/>
    <a:srgbClr val="DA86D0"/>
    <a:srgbClr val="FDADF2"/>
    <a:srgbClr val="FEDCF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44" autoAdjust="0"/>
    <p:restoredTop sz="94660"/>
  </p:normalViewPr>
  <p:slideViewPr>
    <p:cSldViewPr snapToGrid="0">
      <p:cViewPr varScale="1">
        <p:scale>
          <a:sx n="81" d="100"/>
          <a:sy n="81" d="100"/>
        </p:scale>
        <p:origin x="114" y="5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0FA6B28-BEF3-47E4-AE00-F0148FD47B58}" type="datetimeFigureOut">
              <a:rPr lang="en-US" smtClean="0"/>
              <a:t>12/1/2020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93D3BCE-A17F-4012-B7A5-76A05A1E6C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37205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eye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3D3BCE-A17F-4012-B7A5-76A05A1E6C65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64966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Ciliary processes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3D3BCE-A17F-4012-B7A5-76A05A1E6C65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22213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retina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3D3BCE-A17F-4012-B7A5-76A05A1E6C65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891763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retina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3D3BCE-A17F-4012-B7A5-76A05A1E6C65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22225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307870" y="1275025"/>
            <a:ext cx="9576263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50848" y="1385316"/>
            <a:ext cx="9290304" cy="4087368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059680" y="1267730"/>
            <a:ext cx="2072640" cy="64008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4" name="Group 3"/>
          <p:cNvGrpSpPr/>
          <p:nvPr/>
        </p:nvGrpSpPr>
        <p:grpSpPr>
          <a:xfrm>
            <a:off x="5181600" y="1267731"/>
            <a:ext cx="1828800" cy="548640"/>
            <a:chOff x="5318306" y="1386268"/>
            <a:chExt cx="1567331" cy="64529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61708" y="2091263"/>
            <a:ext cx="9068587" cy="2590800"/>
          </a:xfrm>
        </p:spPr>
        <p:txBody>
          <a:bodyPr tIns="45720" bIns="45720" anchor="ctr">
            <a:noAutofit/>
          </a:bodyPr>
          <a:lstStyle>
            <a:lvl1pPr algn="ctr">
              <a:lnSpc>
                <a:spcPct val="83000"/>
              </a:lnSpc>
              <a:defRPr lang="en-US" sz="62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62100" y="4682062"/>
            <a:ext cx="9070848" cy="502920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400" spc="8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400"/>
            </a:lvl2pPr>
            <a:lvl3pPr marL="914400" indent="0" algn="ctr">
              <a:buNone/>
              <a:defRPr sz="1400"/>
            </a:lvl3pPr>
            <a:lvl4pPr marL="1371600" indent="0" algn="ctr">
              <a:buNone/>
              <a:defRPr sz="1400"/>
            </a:lvl4pPr>
            <a:lvl5pPr marL="1828800" indent="0" algn="ctr">
              <a:buNone/>
              <a:defRPr sz="1400"/>
            </a:lvl5pPr>
            <a:lvl6pPr marL="2286000" indent="0" algn="ctr">
              <a:buNone/>
              <a:defRPr sz="1400"/>
            </a:lvl6pPr>
            <a:lvl7pPr marL="2743200" indent="0" algn="ctr">
              <a:buNone/>
              <a:defRPr sz="1400"/>
            </a:lvl7pPr>
            <a:lvl8pPr marL="3200400" indent="0" algn="ctr">
              <a:buNone/>
              <a:defRPr sz="1400"/>
            </a:lvl8pPr>
            <a:lvl9pPr marL="3657600" indent="0" algn="ctr">
              <a:buNone/>
              <a:defRPr sz="14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242560" y="1327188"/>
            <a:ext cx="1706880" cy="457200"/>
          </a:xfrm>
        </p:spPr>
        <p:txBody>
          <a:bodyPr/>
          <a:lstStyle>
            <a:lvl1pPr algn="ctr">
              <a:defRPr sz="1100" spc="0" baseline="0">
                <a:solidFill>
                  <a:schemeClr val="tx1"/>
                </a:solidFill>
                <a:latin typeface="+mn-lt"/>
              </a:defRPr>
            </a:lvl1pPr>
          </a:lstStyle>
          <a:p>
            <a:fld id="{DDA51639-B2D6-4652-B8C3-1B4C224A7BAF}" type="datetimeFigureOut">
              <a:rPr lang="en-US" smtClean="0"/>
              <a:t>12/1/2020</a:t>
            </a:fld>
            <a:endParaRPr lang="en-US" dirty="0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473249" y="5211060"/>
            <a:ext cx="5905500" cy="228600"/>
          </a:xfrm>
        </p:spPr>
        <p:txBody>
          <a:bodyPr/>
          <a:lstStyle>
            <a:lvl1pPr algn="l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21" y="5212080"/>
            <a:ext cx="2111881" cy="2286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473728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F5DD9-2C52-442D-92E2-8072C0C3D7CD}" type="datetimeFigureOut">
              <a:rPr lang="en-US" smtClean="0"/>
              <a:t>12/1/2020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71434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Rectangle 22"/>
          <p:cNvSpPr/>
          <p:nvPr/>
        </p:nvSpPr>
        <p:spPr>
          <a:xfrm>
            <a:off x="1307870" y="1275025"/>
            <a:ext cx="9576263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50848" y="1385316"/>
            <a:ext cx="9290304" cy="4087368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059680" y="1267730"/>
            <a:ext cx="2072640" cy="64008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1" name="Group 30"/>
          <p:cNvGrpSpPr/>
          <p:nvPr/>
        </p:nvGrpSpPr>
        <p:grpSpPr>
          <a:xfrm>
            <a:off x="5181600" y="1267731"/>
            <a:ext cx="1828800" cy="548640"/>
            <a:chOff x="5318306" y="1386268"/>
            <a:chExt cx="1567331" cy="645295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3623" y="2094309"/>
            <a:ext cx="9070848" cy="2587752"/>
          </a:xfrm>
        </p:spPr>
        <p:txBody>
          <a:bodyPr anchor="ctr">
            <a:noAutofit/>
          </a:bodyPr>
          <a:lstStyle>
            <a:lvl1pPr algn="ctr">
              <a:lnSpc>
                <a:spcPct val="83000"/>
              </a:lnSpc>
              <a:defRPr lang="en-US" sz="62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63624" y="4682062"/>
            <a:ext cx="9070848" cy="50292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>
                <a:solidFill>
                  <a:schemeClr val="tx1"/>
                </a:solidFill>
                <a:effectLst/>
              </a:defRPr>
            </a:lvl1pPr>
            <a:lvl2pPr marL="457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242560" y="1325880"/>
            <a:ext cx="1706880" cy="457200"/>
          </a:xfrm>
        </p:spPr>
        <p:txBody>
          <a:bodyPr/>
          <a:lstStyle>
            <a:lvl1pPr algn="ctr">
              <a:defRPr lang="en-US" sz="110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C44961B7-6B89-48AB-966F-622E2788EECC}" type="datetimeFigureOut">
              <a:rPr lang="en-US" smtClean="0"/>
              <a:t>12/1/2020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72905" y="5211060"/>
            <a:ext cx="5907024" cy="228600"/>
          </a:xfrm>
        </p:spPr>
        <p:txBody>
          <a:bodyPr/>
          <a:lstStyle>
            <a:lvl1pPr algn="l"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211060"/>
            <a:ext cx="2112264" cy="228600"/>
          </a:xfrm>
        </p:spPr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217537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75360" y="2103120"/>
            <a:ext cx="4876800" cy="393192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9840" y="2103120"/>
            <a:ext cx="4876800" cy="393192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3D6FB-79CC-4683-A046-BBE785BA1BED}" type="datetimeFigureOut">
              <a:rPr lang="en-US" smtClean="0"/>
              <a:t>12/1/2020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57466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5360" y="2074334"/>
            <a:ext cx="487680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75360" y="2755898"/>
            <a:ext cx="487680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39840" y="2074334"/>
            <a:ext cx="487680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9840" y="2756581"/>
            <a:ext cx="487680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2B3E8-48F1-4B23-8498-D8A04A81EC9C}" type="datetimeFigureOut">
              <a:rPr lang="en-US" smtClean="0"/>
              <a:t>12/1/2020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91000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90D90-AA62-404D-A741-635B4370F9CB}" type="datetimeFigureOut">
              <a:rPr lang="en-US" smtClean="0"/>
              <a:t>12/1/2020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96283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002E4-6836-46D1-9DBB-3C27C0DD3A89}" type="datetimeFigureOut">
              <a:rPr lang="en-US" smtClean="0"/>
              <a:t>12/1/2020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24477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245529" y="173736"/>
            <a:ext cx="8531352" cy="651052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9020387" y="173736"/>
            <a:ext cx="2926080" cy="651052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1" y="607392"/>
            <a:ext cx="2430780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400" b="0" kern="1200" cap="none" spc="0" baseline="0" dirty="0">
                <a:solidFill>
                  <a:srgbClr val="FFFFFF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91968" y="907143"/>
            <a:ext cx="7238475" cy="5043714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1" y="2286000"/>
            <a:ext cx="2430780" cy="35052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3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131DD-A141-4471-BCF9-C6073EDD7E20}" type="datetimeFigureOut">
              <a:rPr lang="en-US" smtClean="0"/>
              <a:t>12/1/2020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10393677" y="6310086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9157547" y="274320"/>
            <a:ext cx="2651760" cy="6309360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86124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9020387" y="173736"/>
            <a:ext cx="2926080" cy="651052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3504"/>
            <a:ext cx="2432304" cy="1645920"/>
          </a:xfrm>
        </p:spPr>
        <p:txBody>
          <a:bodyPr anchor="b">
            <a:noAutofit/>
          </a:bodyPr>
          <a:lstStyle>
            <a:lvl1pPr algn="l">
              <a:defRPr sz="2400" b="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173736"/>
            <a:ext cx="8531352" cy="6510528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2304" cy="3502152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3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AB334A90-EB03-42F3-8859-2C2B2724C058}" type="datetimeFigureOut">
              <a:rPr lang="en-US" smtClean="0"/>
              <a:t>12/1/2020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algn="r" defTabSz="914400" rtl="0" eaLnBrk="1" latinLnBrk="0" hangingPunct="1">
              <a:defRPr lang="en-US" sz="900" kern="1200" dirty="0"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396728" y="6309360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9157547" y="274320"/>
            <a:ext cx="2651760" cy="6309360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8259903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A6AA8-A04B-4104-9AE2-BD48D340E27F}" type="datetimeFigureOut">
              <a:rPr lang="en-US" smtClean="0"/>
              <a:t>12/1/2020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79272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0BF79-FAC6-4A96-8DE1-F7B82E2E1652}" type="datetimeFigureOut">
              <a:rPr lang="en-US" smtClean="0"/>
              <a:t>12/1/2020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623829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86D4D0-0652-4159-8762-02727F9FECE1}" type="datetimeFigureOut">
              <a:rPr lang="en-US" smtClean="0"/>
              <a:t>12/1/2020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515A76-4744-4494-B037-2E953969D9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340316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86D4D0-0652-4159-8762-02727F9FECE1}" type="datetimeFigureOut">
              <a:rPr lang="en-US" smtClean="0"/>
              <a:t>12/1/2020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515A76-4744-4494-B037-2E953969D9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657941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86D4D0-0652-4159-8762-02727F9FECE1}" type="datetimeFigureOut">
              <a:rPr lang="en-US" smtClean="0"/>
              <a:t>12/1/2020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515A76-4744-4494-B037-2E953969D9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010248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86D4D0-0652-4159-8762-02727F9FECE1}" type="datetimeFigureOut">
              <a:rPr lang="en-US" smtClean="0"/>
              <a:t>12/1/2020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515A76-4744-4494-B037-2E953969D9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553721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86D4D0-0652-4159-8762-02727F9FECE1}" type="datetimeFigureOut">
              <a:rPr lang="en-US" smtClean="0"/>
              <a:t>12/1/2020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515A76-4744-4494-B037-2E953969D9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616326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86D4D0-0652-4159-8762-02727F9FECE1}" type="datetimeFigureOut">
              <a:rPr lang="en-US" smtClean="0"/>
              <a:t>12/1/2020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515A76-4744-4494-B037-2E953969D9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540240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86D4D0-0652-4159-8762-02727F9FECE1}" type="datetimeFigureOut">
              <a:rPr lang="en-US" smtClean="0"/>
              <a:t>12/1/2020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515A76-4744-4494-B037-2E953969D9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870387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86D4D0-0652-4159-8762-02727F9FECE1}" type="datetimeFigureOut">
              <a:rPr lang="en-US" smtClean="0"/>
              <a:t>12/1/2020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515A76-4744-4494-B037-2E953969D9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424746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86D4D0-0652-4159-8762-02727F9FECE1}" type="datetimeFigureOut">
              <a:rPr lang="en-US" smtClean="0"/>
              <a:t>12/1/2020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515A76-4744-4494-B037-2E953969D9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19338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86D4D0-0652-4159-8762-02727F9FECE1}" type="datetimeFigureOut">
              <a:rPr lang="en-US" smtClean="0"/>
              <a:t>12/1/2020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515A76-4744-4494-B037-2E953969D9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247952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86D4D0-0652-4159-8762-02727F9FECE1}" type="datetimeFigureOut">
              <a:rPr lang="en-US" smtClean="0"/>
              <a:t>12/1/2020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515A76-4744-4494-B037-2E953969D9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18542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4696" y="173736"/>
            <a:ext cx="11722608" cy="6510528"/>
          </a:xfrm>
          <a:prstGeom prst="rect">
            <a:avLst/>
          </a:prstGeom>
          <a:solidFill>
            <a:schemeClr val="bg2"/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75360" y="642594"/>
            <a:ext cx="1024128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5360" y="2103120"/>
            <a:ext cx="10241280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13024" y="6309360"/>
            <a:ext cx="274320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CBC48EC7-AF6A-48D3-8284-14BACBEBDD84}" type="datetimeFigureOut">
              <a:rPr lang="en-US" smtClean="0"/>
              <a:t>12/1/2020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62528" y="6309360"/>
            <a:ext cx="5266944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31176" y="6309360"/>
            <a:ext cx="146304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10767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00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86D4D0-0652-4159-8762-02727F9FECE1}" type="datetimeFigureOut">
              <a:rPr lang="en-US" smtClean="0"/>
              <a:t>12/1/2020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515A76-4744-4494-B037-2E953969D9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08532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51584" y="3939903"/>
            <a:ext cx="7772400" cy="1470025"/>
          </a:xfrm>
        </p:spPr>
        <p:txBody>
          <a:bodyPr/>
          <a:lstStyle/>
          <a:p>
            <a:r>
              <a:rPr lang="en-US" sz="5400" b="1" dirty="0">
                <a:latin typeface="Times New Roman" pitchFamily="18" charset="0"/>
                <a:cs typeface="Times New Roman" pitchFamily="18" charset="0"/>
              </a:rPr>
              <a:t>NEURO PRATCICAL</a:t>
            </a:r>
            <a:br>
              <a:rPr lang="en-US" sz="5400" b="1" dirty="0">
                <a:latin typeface="Times New Roman" pitchFamily="18" charset="0"/>
                <a:cs typeface="Times New Roman" pitchFamily="18" charset="0"/>
              </a:rPr>
            </a:br>
            <a:r>
              <a:rPr lang="en-US" sz="5400" b="1" dirty="0">
                <a:latin typeface="Times New Roman" pitchFamily="18" charset="0"/>
                <a:cs typeface="Times New Roman" pitchFamily="18" charset="0"/>
              </a:rPr>
              <a:t>Section 3 </a:t>
            </a:r>
            <a:endParaRPr lang="ar-EG" sz="5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775520" y="54513"/>
            <a:ext cx="8892480" cy="35963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457200" defTabSz="457200">
              <a:lnSpc>
                <a:spcPct val="115000"/>
              </a:lnSpc>
            </a:pPr>
            <a:r>
              <a:rPr lang="en-US" b="1" i="1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Histology Department</a:t>
            </a:r>
            <a:endParaRPr lang="en-US" sz="1200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R="457200" defTabSz="457200">
              <a:lnSpc>
                <a:spcPct val="115000"/>
              </a:lnSpc>
            </a:pPr>
            <a:r>
              <a:rPr lang="en-US" b="1" i="1" dirty="0" err="1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Sohag</a:t>
            </a:r>
            <a:r>
              <a:rPr lang="en-US" b="1" i="1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University</a:t>
            </a:r>
            <a:endParaRPr lang="en-US" sz="1200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R="457200" defTabSz="457200">
              <a:lnSpc>
                <a:spcPct val="115000"/>
              </a:lnSpc>
            </a:pPr>
            <a:r>
              <a:rPr lang="en-US" b="1" i="1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Faculty of Medicine</a:t>
            </a:r>
            <a:endParaRPr lang="en-US" sz="1200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R="457200" algn="ctr" defTabSz="457200">
              <a:lnSpc>
                <a:spcPct val="115000"/>
              </a:lnSpc>
            </a:pPr>
            <a:r>
              <a:rPr lang="en-US" sz="2400" b="1" i="1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lang="en-US" sz="1200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R="457200" defTabSz="457200">
              <a:lnSpc>
                <a:spcPct val="115000"/>
              </a:lnSpc>
              <a:tabLst>
                <a:tab pos="1506855" algn="l"/>
              </a:tabLst>
            </a:pPr>
            <a:r>
              <a:rPr lang="en-US" sz="2400" b="1" i="1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	</a:t>
            </a:r>
            <a:endParaRPr lang="en-US" sz="1200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R="457200" defTabSz="457200">
              <a:lnSpc>
                <a:spcPct val="115000"/>
              </a:lnSpc>
              <a:tabLst>
                <a:tab pos="1506855" algn="l"/>
              </a:tabLst>
            </a:pPr>
            <a:r>
              <a:rPr lang="en-US" sz="2400" b="1" i="1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lang="en-US" sz="1200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R="457200" defTabSz="457200">
              <a:lnSpc>
                <a:spcPct val="115000"/>
              </a:lnSpc>
              <a:tabLst>
                <a:tab pos="1506855" algn="l"/>
              </a:tabLst>
            </a:pPr>
            <a:r>
              <a:rPr lang="en-US" sz="2400" b="1" i="1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lang="en-US" sz="1200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R="457200" algn="ctr" defTabSz="457200">
              <a:lnSpc>
                <a:spcPct val="115000"/>
              </a:lnSpc>
            </a:pPr>
            <a:r>
              <a:rPr lang="en-US" sz="2400" b="1" i="1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Block 213-NEU</a:t>
            </a:r>
            <a:endParaRPr lang="en-US" sz="1200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R="457200" algn="ctr" defTabSz="457200">
              <a:lnSpc>
                <a:spcPct val="115000"/>
              </a:lnSpc>
            </a:pPr>
            <a:r>
              <a:rPr lang="en-US" sz="2400" b="1" i="1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Neuroscience system</a:t>
            </a:r>
            <a:endParaRPr lang="en-US" sz="1200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4136" y="54513"/>
            <a:ext cx="1872208" cy="24757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26361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https://lh4.googleusercontent.com/6BCtXAojb61cKHQrLVIaGysy80yOaKLH0nUUZZuuLB7xiUE4wo9ivHcXP4c5ND-bazz-CjNMA1mRTGAXvowI2E6XUQ3Htt-gPlCfmIsZJweLCz4WlkHYTuZ4YuSOFGcKIu5fYx0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003" t="9288" r="3885" b="2783"/>
          <a:stretch/>
        </p:blipFill>
        <p:spPr bwMode="auto">
          <a:xfrm>
            <a:off x="1856510" y="762004"/>
            <a:ext cx="8326582" cy="60267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642259" y="0"/>
            <a:ext cx="475508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Cerebellar cortex</a:t>
            </a:r>
          </a:p>
        </p:txBody>
      </p:sp>
    </p:spTree>
    <p:extLst>
      <p:ext uri="{BB962C8B-B14F-4D97-AF65-F5344CB8AC3E}">
        <p14:creationId xmlns:p14="http://schemas.microsoft.com/office/powerpoint/2010/main" val="34984024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3755" t="10406" r="4698" b="4277"/>
          <a:stretch/>
        </p:blipFill>
        <p:spPr>
          <a:xfrm>
            <a:off x="858983" y="817418"/>
            <a:ext cx="10529454" cy="552796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746168" y="110836"/>
            <a:ext cx="475508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Cerebellar cortex</a:t>
            </a:r>
          </a:p>
        </p:txBody>
      </p:sp>
    </p:spTree>
    <p:extLst>
      <p:ext uri="{BB962C8B-B14F-4D97-AF65-F5344CB8AC3E}">
        <p14:creationId xmlns:p14="http://schemas.microsoft.com/office/powerpoint/2010/main" val="16754891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007768" y="0"/>
            <a:ext cx="2927404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defTabSz="457200">
              <a:defRPr/>
            </a:pPr>
            <a:r>
              <a:rPr lang="en-US" sz="2800" b="1" dirty="0">
                <a:solidFill>
                  <a:prstClr val="black"/>
                </a:solidFill>
                <a:latin typeface="Century Gothic" panose="020B0502020202020204"/>
              </a:rPr>
              <a:t>Cerebral cortex</a:t>
            </a:r>
            <a:endParaRPr lang="ar-EG" sz="2800" b="1" dirty="0">
              <a:solidFill>
                <a:prstClr val="black"/>
              </a:solidFill>
              <a:latin typeface="Century Gothic" panose="020B0502020202020204"/>
              <a:cs typeface="Tahoma" panose="020B0604030504040204" pitchFamily="34" charset="0"/>
            </a:endParaRPr>
          </a:p>
        </p:txBody>
      </p:sp>
      <p:pic>
        <p:nvPicPr>
          <p:cNvPr id="2050" name="Picture 2" descr="https://lh3.googleusercontent.com/1UrwCNUhl6MPuiocRZU_Q6S633UgQu0oToMGDNPUbPcywmFUNhb7w1Zmgvg4enOMRkxuYFxXvHc9avt372A8Y7-E4Du5VVAsIl39k1dSz12qR540NQDvOCR6rbASIpVLIwMww_U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3274" y="487976"/>
            <a:ext cx="7578436" cy="63146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715" t="13545" r="25757" b="23021"/>
          <a:stretch/>
        </p:blipFill>
        <p:spPr>
          <a:xfrm>
            <a:off x="6921317" y="665017"/>
            <a:ext cx="2909455" cy="5001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25651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Eye Histology (Eye Histology) Flashcards | Memora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728" y="1065487"/>
            <a:ext cx="10681854" cy="57509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334000" y="0"/>
            <a:ext cx="1553630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Eye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8918488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Cornea, Iris, and Lens | Microanatomy Web Atlas | Gwen V. Childs, Ph.D.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9718" y="1731819"/>
            <a:ext cx="6112282" cy="51261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6255" y="2161309"/>
            <a:ext cx="5802634" cy="446116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073565" y="277083"/>
            <a:ext cx="1478290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iris </a:t>
            </a:r>
          </a:p>
        </p:txBody>
      </p:sp>
    </p:spTree>
    <p:extLst>
      <p:ext uri="{BB962C8B-B14F-4D97-AF65-F5344CB8AC3E}">
        <p14:creationId xmlns:p14="http://schemas.microsoft.com/office/powerpoint/2010/main" val="42835560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-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82437" y="553998"/>
            <a:ext cx="9518073" cy="632163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334000" y="-235535"/>
            <a:ext cx="1319592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iris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3323261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42" name="Picture 6" descr="Anatomy of Ciliary Body, Ciliary Processes, Anterior Chamber Angle and  Collector Vessels | IntechOp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9039" y="540327"/>
            <a:ext cx="9222197" cy="63176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837709" y="5860924"/>
            <a:ext cx="294433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/>
              <a:t>inner non pigmented cells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619999" y="5643541"/>
            <a:ext cx="2495555" cy="40011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2000" b="1" dirty="0"/>
              <a:t>outer pigmented cells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502280" y="1790306"/>
            <a:ext cx="1682768" cy="46166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2400" b="1" dirty="0"/>
              <a:t>melanocyte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561086" y="1656272"/>
            <a:ext cx="1718291" cy="40011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2000" b="1" dirty="0"/>
              <a:t>Ciliary muscle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590198" y="4863849"/>
            <a:ext cx="194598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/>
              <a:t>Ciliary processes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980846" y="-117830"/>
            <a:ext cx="295074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dirty="0">
                <a:solidFill>
                  <a:srgbClr val="FF0000"/>
                </a:solidFill>
              </a:rPr>
              <a:t>Ciliary body</a:t>
            </a:r>
          </a:p>
        </p:txBody>
      </p:sp>
      <p:cxnSp>
        <p:nvCxnSpPr>
          <p:cNvPr id="9" name="Straight Arrow Connector 8"/>
          <p:cNvCxnSpPr/>
          <p:nvPr/>
        </p:nvCxnSpPr>
        <p:spPr>
          <a:xfrm>
            <a:off x="6343664" y="2348956"/>
            <a:ext cx="112554" cy="547576"/>
          </a:xfrm>
          <a:prstGeom prst="straightConnector1">
            <a:avLst/>
          </a:prstGeom>
          <a:ln w="57150">
            <a:tailEnd type="triangle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flipH="1">
            <a:off x="8867776" y="1978183"/>
            <a:ext cx="21536" cy="618526"/>
          </a:xfrm>
          <a:prstGeom prst="straightConnector1">
            <a:avLst/>
          </a:prstGeom>
          <a:ln w="57150">
            <a:tailEnd type="triangle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flipV="1">
            <a:off x="3563189" y="4259228"/>
            <a:ext cx="593174" cy="804676"/>
          </a:xfrm>
          <a:prstGeom prst="straightConnector1">
            <a:avLst/>
          </a:prstGeom>
          <a:ln w="57150">
            <a:tailEnd type="triangle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 flipV="1">
            <a:off x="5417339" y="5038920"/>
            <a:ext cx="593174" cy="804676"/>
          </a:xfrm>
          <a:prstGeom prst="straightConnector1">
            <a:avLst/>
          </a:prstGeom>
          <a:ln w="57150">
            <a:tailEnd type="triangle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 flipV="1">
            <a:off x="9420231" y="4700876"/>
            <a:ext cx="296587" cy="942665"/>
          </a:xfrm>
          <a:prstGeom prst="straightConnector1">
            <a:avLst/>
          </a:prstGeom>
          <a:ln w="57150">
            <a:tailEnd type="triangle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688025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Histopathological reporting of corneal pathology by a biomedical scientist:  the Sheffield Experience | Ey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7128" y="841092"/>
            <a:ext cx="9296400" cy="60169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514109" y="71651"/>
            <a:ext cx="190468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dirty="0">
                <a:solidFill>
                  <a:srgbClr val="FF0000"/>
                </a:solidFill>
              </a:rPr>
              <a:t>Cornea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7391875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Ey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6617" y="334212"/>
            <a:ext cx="8409709" cy="65237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5070763" y="13854"/>
            <a:ext cx="190468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dirty="0">
                <a:solidFill>
                  <a:srgbClr val="FF0000"/>
                </a:solidFill>
              </a:rPr>
              <a:t>Cornea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4497676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Eye Histology - Retina, choroid and sclera (labels) - histology slide -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8181" y="512618"/>
            <a:ext cx="7813964" cy="6345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5070763" y="13854"/>
            <a:ext cx="1870127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dirty="0">
                <a:solidFill>
                  <a:srgbClr val="FF0000"/>
                </a:solidFill>
              </a:rPr>
              <a:t>Retina 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0785803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Histology of normal retina - Stock Image - P424/0213 - Science Photo Library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73"/>
          <a:stretch/>
        </p:blipFill>
        <p:spPr bwMode="auto">
          <a:xfrm flipV="1">
            <a:off x="6940890" y="471055"/>
            <a:ext cx="5251110" cy="63725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66260"/>
            <a:ext cx="6241440" cy="667735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181603" y="13854"/>
            <a:ext cx="1870127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dirty="0">
                <a:solidFill>
                  <a:srgbClr val="FF0000"/>
                </a:solidFill>
              </a:rPr>
              <a:t>Retina 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9515906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804" name="Picture 12" descr="Anatomy Atlases: Atlas of Microscopic Anatomy: Section 1 - Cells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276"/>
          <a:stretch/>
        </p:blipFill>
        <p:spPr bwMode="auto">
          <a:xfrm>
            <a:off x="1828800" y="651165"/>
            <a:ext cx="8686800" cy="62068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5070763" y="13854"/>
            <a:ext cx="187891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dirty="0">
                <a:solidFill>
                  <a:srgbClr val="FF0000"/>
                </a:solidFill>
              </a:rPr>
              <a:t>Eye lid </a:t>
            </a:r>
            <a:r>
              <a:rPr lang="en-US" dirty="0"/>
              <a:t>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620982" y="2101331"/>
            <a:ext cx="8524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keratin</a:t>
            </a:r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2549236" y="2355274"/>
            <a:ext cx="1371600" cy="41564"/>
          </a:xfrm>
          <a:prstGeom prst="straightConnector1">
            <a:avLst/>
          </a:prstGeom>
          <a:ln w="5715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6642606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 descr="EYELIDS and Lacrimal Glands | Microanatomy Web Atlas | Gwen V. Childs, Ph.D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9636" y="1066800"/>
            <a:ext cx="8063345" cy="5791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5070763" y="13854"/>
            <a:ext cx="187891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dirty="0">
                <a:solidFill>
                  <a:srgbClr val="FF0000"/>
                </a:solidFill>
              </a:rPr>
              <a:t>Eye lid </a:t>
            </a:r>
            <a:r>
              <a:rPr lang="en-US" dirty="0"/>
              <a:t> 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4668981" y="1274619"/>
            <a:ext cx="1015021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Thin skin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354291" y="5043055"/>
            <a:ext cx="11544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Muscle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3864978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600355" y="1463281"/>
            <a:ext cx="2463751" cy="52322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2800" b="1" dirty="0"/>
              <a:t>Secretory acini</a:t>
            </a:r>
          </a:p>
        </p:txBody>
      </p:sp>
    </p:spTree>
    <p:extLst>
      <p:ext uri="{BB962C8B-B14F-4D97-AF65-F5344CB8AC3E}">
        <p14:creationId xmlns:p14="http://schemas.microsoft.com/office/powerpoint/2010/main" val="110700501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2" descr="Lacrimal System | Veterian Ke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7237" y="803564"/>
            <a:ext cx="8603673" cy="59574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599709" y="69266"/>
            <a:ext cx="357020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dirty="0">
                <a:solidFill>
                  <a:srgbClr val="FF0000"/>
                </a:solidFill>
              </a:rPr>
              <a:t>Lacrimal gland</a:t>
            </a:r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 rot="20032650">
            <a:off x="2452315" y="1876732"/>
            <a:ext cx="1975221" cy="40011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2000" b="1" dirty="0" err="1"/>
              <a:t>Intralobular</a:t>
            </a:r>
            <a:r>
              <a:rPr lang="en-US" sz="2000" b="1" dirty="0"/>
              <a:t> duct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01491" y="4738255"/>
            <a:ext cx="24637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/>
              <a:t>Secretory acini</a:t>
            </a:r>
          </a:p>
        </p:txBody>
      </p:sp>
      <p:sp>
        <p:nvSpPr>
          <p:cNvPr id="6" name="TextBox 5"/>
          <p:cNvSpPr txBox="1"/>
          <p:nvPr/>
        </p:nvSpPr>
        <p:spPr>
          <a:xfrm rot="3342339">
            <a:off x="5098608" y="1405740"/>
            <a:ext cx="1980927" cy="40011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2000" b="1" dirty="0"/>
              <a:t>Interlobular duct</a:t>
            </a:r>
          </a:p>
        </p:txBody>
      </p:sp>
    </p:spTree>
    <p:extLst>
      <p:ext uri="{BB962C8B-B14F-4D97-AF65-F5344CB8AC3E}">
        <p14:creationId xmlns:p14="http://schemas.microsoft.com/office/powerpoint/2010/main" val="81239239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 descr="Ea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513" y="346366"/>
            <a:ext cx="11443855" cy="63730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488872" y="180078"/>
            <a:ext cx="3472233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dirty="0">
                <a:solidFill>
                  <a:srgbClr val="FF0000"/>
                </a:solidFill>
              </a:rPr>
              <a:t>Organ of </a:t>
            </a:r>
            <a:r>
              <a:rPr lang="en-US" sz="4400" b="1" dirty="0" err="1">
                <a:solidFill>
                  <a:srgbClr val="FF0000"/>
                </a:solidFill>
              </a:rPr>
              <a:t>Corti</a:t>
            </a:r>
            <a:endParaRPr lang="en-US" sz="4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164507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 descr="Histology Of The Ear: Explained | Faculty of Medicin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9345" y="1053808"/>
            <a:ext cx="7500506" cy="53295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5043054" y="241941"/>
            <a:ext cx="3472233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dirty="0">
                <a:solidFill>
                  <a:srgbClr val="FF0000"/>
                </a:solidFill>
              </a:rPr>
              <a:t>Organ of </a:t>
            </a:r>
            <a:r>
              <a:rPr lang="en-US" sz="4400" b="1" dirty="0" err="1">
                <a:solidFill>
                  <a:srgbClr val="FF0000"/>
                </a:solidFill>
              </a:rPr>
              <a:t>Corti</a:t>
            </a:r>
            <a:endParaRPr lang="en-US" sz="4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76659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710546" y="170868"/>
            <a:ext cx="274588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Taste bud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436" y="872836"/>
            <a:ext cx="10529455" cy="5985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058614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710546" y="87738"/>
            <a:ext cx="274588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Taste bud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228108" y="937130"/>
            <a:ext cx="6996547" cy="5843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4020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92955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von">
  <a:themeElements>
    <a:clrScheme name="Savon">
      <a:dk1>
        <a:sysClr val="windowText" lastClr="000000"/>
      </a:dk1>
      <a:lt1>
        <a:sysClr val="window" lastClr="FFFFFF"/>
      </a:lt1>
      <a:dk2>
        <a:srgbClr val="1485A4"/>
      </a:dk2>
      <a:lt2>
        <a:srgbClr val="E3DED1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F49100"/>
      </a:hlink>
      <a:folHlink>
        <a:srgbClr val="739D9B"/>
      </a:folHlink>
    </a:clrScheme>
    <a:fontScheme name="Savon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2000"/>
                <a:satMod val="160000"/>
              </a:schemeClr>
            </a:gs>
            <a:gs pos="77000">
              <a:schemeClr val="phClr">
                <a:tint val="100000"/>
                <a:shade val="73000"/>
                <a:satMod val="155000"/>
              </a:schemeClr>
            </a:gs>
            <a:gs pos="100000">
              <a:schemeClr val="phClr">
                <a:tint val="100000"/>
                <a:shade val="67000"/>
                <a:satMod val="145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" id="{1306E473-ED32-493B-A2D0-240A757EDD34}" vid="{C20BADFE-D095-436F-9677-9264042809F0}"/>
    </a:ext>
  </a:extLst>
</a:theme>
</file>

<file path=ppt/theme/theme2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274</TotalTime>
  <Words>85</Words>
  <Application>Microsoft Office PowerPoint</Application>
  <PresentationFormat>Widescreen</PresentationFormat>
  <Paragraphs>48</Paragraphs>
  <Slides>21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21</vt:i4>
      </vt:variant>
    </vt:vector>
  </HeadingPairs>
  <TitlesOfParts>
    <vt:vector size="29" baseType="lpstr">
      <vt:lpstr>Arial</vt:lpstr>
      <vt:lpstr>Calibri</vt:lpstr>
      <vt:lpstr>Calibri Light</vt:lpstr>
      <vt:lpstr>Century Gothic</vt:lpstr>
      <vt:lpstr>Garamond</vt:lpstr>
      <vt:lpstr>Times New Roman</vt:lpstr>
      <vt:lpstr>Savon</vt:lpstr>
      <vt:lpstr>Office Theme</vt:lpstr>
      <vt:lpstr>NEURO PRATCICAL Section 3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Alaa</dc:creator>
  <cp:lastModifiedBy>Mohamed Aboghareb</cp:lastModifiedBy>
  <cp:revision>37</cp:revision>
  <dcterms:created xsi:type="dcterms:W3CDTF">2020-10-14T16:00:53Z</dcterms:created>
  <dcterms:modified xsi:type="dcterms:W3CDTF">2020-12-01T16:44:52Z</dcterms:modified>
</cp:coreProperties>
</file>