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1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13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C8E5F1A-6394-4B5F-832A-4BE8BBED554B}" type="datetimeFigureOut">
              <a:rPr lang="ar-EG" smtClean="0"/>
              <a:pPr/>
              <a:t>02/08/1442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744B953-5EC6-41CA-A2CB-63E3108CB424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44B953-5EC6-41CA-A2CB-63E3108CB424}" type="slidenum">
              <a:rPr lang="ar-EG" smtClean="0"/>
              <a:pPr/>
              <a:t>10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02/08/1442</a:t>
            </a:fld>
            <a:endParaRPr lang="ar-S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214554"/>
            <a:ext cx="8458200" cy="1575216"/>
          </a:xfrm>
        </p:spPr>
        <p:txBody>
          <a:bodyPr/>
          <a:lstStyle/>
          <a:p>
            <a:r>
              <a:rPr lang="en-US" b="1" dirty="0" smtClean="0"/>
              <a:t>                  Anatomy of Pharynx   </a:t>
            </a:r>
            <a:endParaRPr lang="ar-EG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4678" y="3886200"/>
            <a:ext cx="4643470" cy="914400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/>
              <a:t>            By W.A.M</a:t>
            </a:r>
          </a:p>
          <a:p>
            <a:r>
              <a:rPr lang="en-US" b="1" dirty="0" smtClean="0"/>
              <a:t>                 MD</a:t>
            </a:r>
            <a:endParaRPr lang="ar-EG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4. </a:t>
            </a:r>
            <a:r>
              <a:rPr lang="en-US" sz="3200" dirty="0" err="1" smtClean="0"/>
              <a:t>Buccopharyngeal</a:t>
            </a:r>
            <a:r>
              <a:rPr lang="en-US" sz="3200" dirty="0" smtClean="0"/>
              <a:t> Fascia</a:t>
            </a:r>
            <a:endParaRPr lang="ar-EG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2800" dirty="0" smtClean="0"/>
              <a:t>Covers the constrictor </a:t>
            </a:r>
            <a:r>
              <a:rPr lang="en-US" sz="2800" dirty="0" err="1" smtClean="0"/>
              <a:t>ms.</a:t>
            </a:r>
            <a:r>
              <a:rPr lang="en-US" sz="2800" dirty="0" smtClean="0"/>
              <a:t> Extend over </a:t>
            </a:r>
            <a:r>
              <a:rPr lang="en-US" sz="2800" dirty="0" err="1" smtClean="0"/>
              <a:t>prevertebral</a:t>
            </a:r>
            <a:r>
              <a:rPr lang="en-US" sz="2800" dirty="0" smtClean="0"/>
              <a:t> fascia.</a:t>
            </a:r>
          </a:p>
          <a:p>
            <a:pPr algn="l" rtl="0">
              <a:buFontTx/>
              <a:buChar char="-"/>
            </a:pPr>
            <a:r>
              <a:rPr lang="en-US" sz="2800" dirty="0" smtClean="0"/>
              <a:t>Above </a:t>
            </a:r>
            <a:r>
              <a:rPr lang="en-US" sz="2800" dirty="0" err="1" smtClean="0"/>
              <a:t>sup.constrictor</a:t>
            </a:r>
            <a:r>
              <a:rPr lang="en-US" sz="2800" dirty="0" smtClean="0"/>
              <a:t> </a:t>
            </a:r>
            <a:r>
              <a:rPr lang="en-US" sz="2800" dirty="0" err="1" smtClean="0"/>
              <a:t>ms.</a:t>
            </a:r>
            <a:r>
              <a:rPr lang="en-US" sz="2800" dirty="0" smtClean="0"/>
              <a:t>, is firmly  united with </a:t>
            </a:r>
            <a:r>
              <a:rPr lang="en-US" sz="2800" dirty="0" err="1" smtClean="0"/>
              <a:t>pharyngobasilar</a:t>
            </a:r>
            <a:r>
              <a:rPr lang="en-US" sz="2800" dirty="0" smtClean="0"/>
              <a:t> fascia.</a:t>
            </a:r>
            <a:endParaRPr lang="ar-EG" sz="2800" dirty="0"/>
          </a:p>
        </p:txBody>
      </p:sp>
      <p:pic>
        <p:nvPicPr>
          <p:cNvPr id="9218" name="Picture 2" descr="http://i.imgur.com/QGLw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1" y="3786190"/>
            <a:ext cx="6132678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2800" b="0" dirty="0" err="1" smtClean="0"/>
              <a:t>Parapharyngeal</a:t>
            </a:r>
            <a:r>
              <a:rPr lang="en-US" sz="2800" b="0" dirty="0" smtClean="0"/>
              <a:t> space</a:t>
            </a:r>
            <a:endParaRPr lang="ar-EG" sz="28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FontTx/>
              <a:buChar char="-"/>
            </a:pPr>
            <a:r>
              <a:rPr lang="en-US" sz="2400" dirty="0" smtClean="0"/>
              <a:t>It is triangular space outside pharynx, extends from base of skull to </a:t>
            </a:r>
            <a:r>
              <a:rPr lang="en-US" sz="2400" dirty="0" err="1" smtClean="0"/>
              <a:t>sup.mediastinum</a:t>
            </a:r>
            <a:r>
              <a:rPr lang="en-US" sz="24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Contents: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Great </a:t>
            </a:r>
            <a:r>
              <a:rPr lang="en-US" sz="2400" dirty="0" err="1" smtClean="0"/>
              <a:t>vs</a:t>
            </a:r>
            <a:r>
              <a:rPr lang="en-US" sz="2400" dirty="0" smtClean="0"/>
              <a:t> of neck.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Ascending palatine and ascending pharyngeal a.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Deep cervical L.N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/>
              <a:t>Last 4 cranial ns. And cervical sympathetic trunk.</a:t>
            </a:r>
            <a:endParaRPr lang="ar-EG" sz="2400" dirty="0"/>
          </a:p>
        </p:txBody>
      </p:sp>
      <p:pic>
        <p:nvPicPr>
          <p:cNvPr id="25602" name="Picture 2" descr="C:\Users\DR.WALEED\Downloads\B9788131230978500117_gr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992562" y="657225"/>
            <a:ext cx="4505325" cy="4705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2800" b="0" dirty="0" smtClean="0"/>
              <a:t>Retropharyngeal space</a:t>
            </a:r>
            <a:endParaRPr lang="ar-EG" sz="28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Lies behind pharynx, in front of cervical vertebrae and covering </a:t>
            </a:r>
            <a:r>
              <a:rPr lang="en-US" sz="2400" dirty="0" err="1" smtClean="0"/>
              <a:t>ms.</a:t>
            </a:r>
            <a:r>
              <a:rPr lang="en-US" sz="2400" dirty="0" smtClean="0"/>
              <a:t> and fascia.</a:t>
            </a:r>
          </a:p>
          <a:p>
            <a:pPr algn="l"/>
            <a:r>
              <a:rPr lang="en-US" sz="2400" dirty="0" smtClean="0"/>
              <a:t>It contains retropharyngeal L.Ns, usually paired, </a:t>
            </a:r>
            <a:r>
              <a:rPr lang="en-US" sz="2400" dirty="0" err="1" smtClean="0"/>
              <a:t>seperated</a:t>
            </a:r>
            <a:r>
              <a:rPr lang="en-US" sz="2400" dirty="0" smtClean="0"/>
              <a:t> by median partition, disappear by age of 4ys.</a:t>
            </a:r>
            <a:endParaRPr lang="ar-EG" sz="2400" dirty="0"/>
          </a:p>
        </p:txBody>
      </p:sp>
      <p:pic>
        <p:nvPicPr>
          <p:cNvPr id="26626" name="Picture 2" descr="C:\Users\DR.WALEED\Downloads\ba380ce47de55aaf5df12c74e9049f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331892" y="609600"/>
            <a:ext cx="3826665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2800" b="0" dirty="0" smtClean="0"/>
              <a:t>Blood supply of pharynx</a:t>
            </a:r>
            <a:endParaRPr lang="ar-EG" sz="2800" b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2400" dirty="0" smtClean="0"/>
              <a:t>From branches of </a:t>
            </a:r>
            <a:r>
              <a:rPr lang="en-US" sz="2400" dirty="0" err="1" smtClean="0"/>
              <a:t>Ext.Carotid</a:t>
            </a:r>
            <a:r>
              <a:rPr lang="en-US" sz="2400" dirty="0" smtClean="0"/>
              <a:t> artery.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Ascending Pharyngeal.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Ascending palatine a.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Maxillary </a:t>
            </a:r>
            <a:r>
              <a:rPr lang="en-US" sz="2400" dirty="0" err="1" smtClean="0"/>
              <a:t>a.branches</a:t>
            </a:r>
            <a:r>
              <a:rPr lang="en-US" sz="24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2400" dirty="0" err="1" smtClean="0"/>
              <a:t>Dorsalis</a:t>
            </a:r>
            <a:r>
              <a:rPr lang="en-US" sz="2400" dirty="0" smtClean="0"/>
              <a:t> </a:t>
            </a:r>
            <a:r>
              <a:rPr lang="en-US" sz="2400" dirty="0" err="1" smtClean="0"/>
              <a:t>linguae</a:t>
            </a:r>
            <a:r>
              <a:rPr lang="en-US" sz="2400" dirty="0" smtClean="0"/>
              <a:t>.</a:t>
            </a:r>
          </a:p>
          <a:p>
            <a:pPr algn="l" rtl="0"/>
            <a:r>
              <a:rPr lang="en-US" sz="2400" dirty="0" smtClean="0"/>
              <a:t>Veins form plexus communicates with </a:t>
            </a:r>
            <a:r>
              <a:rPr lang="en-US" sz="2400" dirty="0" err="1" smtClean="0"/>
              <a:t>pterygoid</a:t>
            </a:r>
            <a:r>
              <a:rPr lang="en-US" sz="2400" dirty="0" smtClean="0"/>
              <a:t> plexus above and drains into common facial and IJV</a:t>
            </a:r>
            <a:endParaRPr lang="ar-EG" sz="2400" dirty="0"/>
          </a:p>
        </p:txBody>
      </p:sp>
      <p:pic>
        <p:nvPicPr>
          <p:cNvPr id="27650" name="Picture 2" descr="C:\Users\DR.WALEED\Downloads\cardimage_1363622_37757906136535327323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4578350" y="1862137"/>
            <a:ext cx="3333750" cy="2295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Nerve supply of Pharynx</a:t>
            </a:r>
            <a:endParaRPr lang="ar-EG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2800" dirty="0" smtClean="0"/>
              <a:t>Derived chiefly from pharyngeal plexus (XI) cranial part, distributed through pharyngeal branches of (X).</a:t>
            </a:r>
          </a:p>
          <a:p>
            <a:pPr algn="l" rtl="0">
              <a:buNone/>
            </a:pPr>
            <a:r>
              <a:rPr lang="en-US" sz="2800" dirty="0" smtClean="0"/>
              <a:t>Supplying all muscles of pharynx except </a:t>
            </a:r>
            <a:r>
              <a:rPr lang="en-US" sz="2800" dirty="0" err="1" smtClean="0"/>
              <a:t>stylopharyngeus</a:t>
            </a:r>
            <a:r>
              <a:rPr lang="en-US" sz="2800" dirty="0" smtClean="0"/>
              <a:t> (IX) and tensor </a:t>
            </a:r>
            <a:r>
              <a:rPr lang="en-US" sz="2800" dirty="0" err="1" smtClean="0"/>
              <a:t>palati</a:t>
            </a:r>
            <a:r>
              <a:rPr lang="en-US" sz="2800" dirty="0" smtClean="0"/>
              <a:t> (V).</a:t>
            </a:r>
          </a:p>
          <a:p>
            <a:pPr algn="l" rtl="0">
              <a:buNone/>
            </a:pPr>
            <a:r>
              <a:rPr lang="en-US" sz="2800" dirty="0" smtClean="0"/>
              <a:t>- The main sensory nerves are (IX) , (X), </a:t>
            </a:r>
            <a:r>
              <a:rPr lang="en-US" sz="2800" dirty="0" err="1" smtClean="0"/>
              <a:t>nasopharynx</a:t>
            </a:r>
            <a:r>
              <a:rPr lang="en-US" sz="2800" dirty="0" smtClean="0"/>
              <a:t> is </a:t>
            </a:r>
            <a:r>
              <a:rPr lang="en-US" sz="2800" smtClean="0"/>
              <a:t>supplied largely by (V).</a:t>
            </a:r>
            <a:endParaRPr lang="ar-EG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dirty="0" smtClean="0"/>
              <a:t>Stages of Deglutition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AutoNum type="arabicPeriod"/>
            </a:pPr>
            <a:r>
              <a:rPr lang="en-US" sz="2800" dirty="0" smtClean="0"/>
              <a:t>Oral stage: Voluntary, closure of mouth, tongue elevation.</a:t>
            </a:r>
          </a:p>
          <a:p>
            <a:pPr marL="514350" indent="-514350" algn="l" rtl="0">
              <a:buAutoNum type="arabicPeriod"/>
            </a:pPr>
            <a:r>
              <a:rPr lang="en-US" sz="2800" dirty="0" smtClean="0"/>
              <a:t>Pharyngeal stage: Involuntary, contraction of nasopharyngeal sphincter, closure of laryngeal inlet, cessation of </a:t>
            </a:r>
            <a:r>
              <a:rPr lang="en-US" sz="2800" dirty="0" err="1" smtClean="0"/>
              <a:t>respirartion</a:t>
            </a:r>
            <a:r>
              <a:rPr lang="en-US" sz="2800" dirty="0" smtClean="0"/>
              <a:t>, contraction of constrictors.</a:t>
            </a:r>
          </a:p>
          <a:p>
            <a:pPr marL="514350" indent="-514350" algn="l" rtl="0">
              <a:buAutoNum type="arabicPeriod"/>
            </a:pPr>
            <a:r>
              <a:rPr lang="en-US" sz="2800" dirty="0" smtClean="0"/>
              <a:t>Esophageal : food is carried down by esophageal peristalsis</a:t>
            </a:r>
            <a:endParaRPr lang="ar-EG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r>
              <a:rPr lang="en-US" dirty="0" smtClean="0"/>
              <a:t>It is </a:t>
            </a:r>
            <a:r>
              <a:rPr lang="en-US" dirty="0" err="1" smtClean="0"/>
              <a:t>fibromuscular</a:t>
            </a:r>
            <a:r>
              <a:rPr lang="en-US" dirty="0" smtClean="0"/>
              <a:t> tube, about 10 cm in adults.</a:t>
            </a:r>
          </a:p>
          <a:p>
            <a:pPr algn="l">
              <a:buNone/>
            </a:pPr>
            <a:r>
              <a:rPr lang="en-US" dirty="0" smtClean="0"/>
              <a:t>Extends from base of skull to level of 6</a:t>
            </a:r>
            <a:r>
              <a:rPr lang="en-US" baseline="30000" dirty="0" smtClean="0"/>
              <a:t>th</a:t>
            </a:r>
            <a:r>
              <a:rPr lang="en-US" dirty="0" smtClean="0"/>
              <a:t> cervical vertebra.</a:t>
            </a:r>
          </a:p>
          <a:p>
            <a:pPr algn="l">
              <a:buNone/>
            </a:pPr>
            <a:r>
              <a:rPr lang="en-US" dirty="0" smtClean="0"/>
              <a:t>It is divided into 3 parts:</a:t>
            </a:r>
          </a:p>
          <a:p>
            <a:pPr algn="l">
              <a:buNone/>
            </a:pPr>
            <a:r>
              <a:rPr lang="en-US" dirty="0" smtClean="0"/>
              <a:t>-</a:t>
            </a:r>
            <a:r>
              <a:rPr lang="en-US" dirty="0" err="1" smtClean="0"/>
              <a:t>Nasopharynx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ar-EG" dirty="0" smtClean="0"/>
              <a:t> </a:t>
            </a:r>
            <a:r>
              <a:rPr lang="en-US" dirty="0" smtClean="0"/>
              <a:t>- </a:t>
            </a:r>
            <a:r>
              <a:rPr lang="en-US" dirty="0" err="1" smtClean="0"/>
              <a:t>Oropharynx</a:t>
            </a:r>
            <a:r>
              <a:rPr lang="en-US" dirty="0" smtClean="0"/>
              <a:t>.</a:t>
            </a:r>
          </a:p>
          <a:p>
            <a:pPr algn="l" rtl="0">
              <a:buNone/>
            </a:pPr>
            <a:r>
              <a:rPr lang="en-US" dirty="0" smtClean="0"/>
              <a:t>- </a:t>
            </a:r>
            <a:r>
              <a:rPr lang="en-US" dirty="0" err="1" smtClean="0"/>
              <a:t>Laryngopharynx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 </a:t>
            </a:r>
            <a:endParaRPr lang="ar-E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828916" cy="869934"/>
          </a:xfrm>
        </p:spPr>
        <p:txBody>
          <a:bodyPr>
            <a:normAutofit/>
          </a:bodyPr>
          <a:lstStyle/>
          <a:p>
            <a:pPr algn="ctr" rtl="0"/>
            <a:r>
              <a:rPr lang="en-US" sz="2800" b="1" dirty="0" err="1" smtClean="0"/>
              <a:t>Nasopharynx</a:t>
            </a:r>
            <a:endParaRPr lang="ar-EG" sz="2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l" rtl="0">
              <a:buFontTx/>
              <a:buChar char="-"/>
            </a:pPr>
            <a:endParaRPr lang="en-US" sz="2400" dirty="0" smtClean="0"/>
          </a:p>
          <a:p>
            <a:pPr algn="l" rtl="0">
              <a:buFontTx/>
              <a:buChar char="-"/>
            </a:pPr>
            <a:r>
              <a:rPr lang="en-US" sz="2400" dirty="0" smtClean="0"/>
              <a:t>Eustachian tube opening in lateral wall.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Nasopharyngeal tonsil </a:t>
            </a:r>
            <a:r>
              <a:rPr lang="en-US" sz="2400" dirty="0" smtClean="0">
                <a:solidFill>
                  <a:schemeClr val="tx2"/>
                </a:solidFill>
              </a:rPr>
              <a:t>(Adenoid) </a:t>
            </a:r>
            <a:r>
              <a:rPr lang="en-US" sz="2400" dirty="0" smtClean="0"/>
              <a:t>at junction of roof and posterior wall.</a:t>
            </a:r>
            <a:endParaRPr lang="ar-EG" sz="2400" dirty="0"/>
          </a:p>
        </p:txBody>
      </p:sp>
      <p:pic>
        <p:nvPicPr>
          <p:cNvPr id="1026" name="Picture 2" descr="C:\Users\DR.WALEED\Downloads\39_1_nasopharyn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5050" y="1071546"/>
            <a:ext cx="5111750" cy="3636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757478" cy="79849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 smtClean="0"/>
              <a:t>Oropharynx</a:t>
            </a:r>
            <a:endParaRPr lang="ar-EG" sz="28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928662" y="1714488"/>
            <a:ext cx="2536851" cy="3695712"/>
          </a:xfrm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2400" dirty="0" smtClean="0"/>
              <a:t>Bounded above by soft palate, below by epiglottis.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and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cervical vertebrae lie behind.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- palatine tonsil in lateral wall.</a:t>
            </a:r>
            <a:endParaRPr lang="ar-EG" sz="2400" dirty="0"/>
          </a:p>
        </p:txBody>
      </p:sp>
      <p:pic>
        <p:nvPicPr>
          <p:cNvPr id="2050" name="Picture 2" descr="C:\Users\DR.WALEED\Downloads\The Oropharynx 350P Dr. Rahmat Omar 201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08425" y="1214422"/>
            <a:ext cx="4445000" cy="32361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2757478" cy="798496"/>
          </a:xfrm>
        </p:spPr>
        <p:txBody>
          <a:bodyPr>
            <a:normAutofit/>
          </a:bodyPr>
          <a:lstStyle/>
          <a:p>
            <a:pPr algn="ctr" rtl="0"/>
            <a:r>
              <a:rPr lang="en-US" sz="2400" b="1" dirty="0" err="1" smtClean="0"/>
              <a:t>Laryngopharynx</a:t>
            </a:r>
            <a:endParaRPr lang="ar-EG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42910" y="1214422"/>
            <a:ext cx="2822603" cy="4195778"/>
          </a:xfrm>
        </p:spPr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2400" dirty="0" smtClean="0"/>
              <a:t>Bounded above by epiglottis, below by lower border of </a:t>
            </a:r>
            <a:r>
              <a:rPr lang="en-US" sz="2400" dirty="0" err="1" smtClean="0"/>
              <a:t>cricoid</a:t>
            </a:r>
            <a:r>
              <a:rPr lang="en-US" sz="2400" dirty="0" smtClean="0"/>
              <a:t> cartilage.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cervical vertebrae lie behind.</a:t>
            </a:r>
          </a:p>
          <a:p>
            <a:pPr algn="l" rtl="0">
              <a:buFontTx/>
              <a:buChar char="-"/>
            </a:pPr>
            <a:r>
              <a:rPr lang="en-US" sz="2400" dirty="0" err="1" smtClean="0"/>
              <a:t>Pyriform</a:t>
            </a:r>
            <a:r>
              <a:rPr lang="en-US" sz="2400" dirty="0" smtClean="0"/>
              <a:t> </a:t>
            </a:r>
            <a:r>
              <a:rPr lang="en-US" sz="2400" dirty="0" err="1" smtClean="0"/>
              <a:t>fossae</a:t>
            </a:r>
            <a:r>
              <a:rPr lang="en-US" sz="24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 err="1" smtClean="0"/>
              <a:t>Valecullae</a:t>
            </a:r>
            <a:r>
              <a:rPr lang="en-US" sz="2400" dirty="0" smtClean="0"/>
              <a:t>.</a:t>
            </a:r>
            <a:endParaRPr lang="ar-EG" sz="2400" dirty="0"/>
          </a:p>
        </p:txBody>
      </p:sp>
      <p:pic>
        <p:nvPicPr>
          <p:cNvPr id="3074" name="Picture 2" descr="C:\Users\DR.WALEED\Downloads\be1-3102011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75050" y="1007268"/>
            <a:ext cx="5340350" cy="4005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dirty="0" smtClean="0"/>
              <a:t>Layers of Pharynx</a:t>
            </a:r>
            <a:endParaRPr lang="ar-EG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l" rtl="0">
              <a:buNone/>
            </a:pPr>
            <a:r>
              <a:rPr lang="en-US" sz="1800" b="1" dirty="0" smtClean="0"/>
              <a:t>1.Mucous membrane</a:t>
            </a:r>
          </a:p>
          <a:p>
            <a:pPr algn="l" rtl="0">
              <a:buFontTx/>
              <a:buChar char="-"/>
            </a:pPr>
            <a:r>
              <a:rPr lang="en-US" sz="1800" dirty="0" smtClean="0"/>
              <a:t>ciliated columnar </a:t>
            </a:r>
            <a:r>
              <a:rPr lang="en-US" sz="1800" dirty="0" err="1" smtClean="0"/>
              <a:t>epith.in</a:t>
            </a:r>
            <a:r>
              <a:rPr lang="en-US" sz="1800" dirty="0" smtClean="0"/>
              <a:t> upper ½ of </a:t>
            </a:r>
            <a:r>
              <a:rPr lang="en-US" sz="1800" dirty="0" err="1" smtClean="0"/>
              <a:t>nasopharynx</a:t>
            </a:r>
            <a:r>
              <a:rPr lang="en-US" sz="18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1800" dirty="0" err="1" smtClean="0"/>
              <a:t>St.squamous</a:t>
            </a:r>
            <a:r>
              <a:rPr lang="en-US" sz="1800" dirty="0" smtClean="0"/>
              <a:t> </a:t>
            </a:r>
            <a:r>
              <a:rPr lang="en-US" sz="1800" dirty="0" err="1" smtClean="0"/>
              <a:t>epith.lines</a:t>
            </a:r>
            <a:r>
              <a:rPr lang="en-US" sz="1800" dirty="0" smtClean="0"/>
              <a:t> </a:t>
            </a:r>
            <a:r>
              <a:rPr lang="en-US" sz="1800" dirty="0" err="1" smtClean="0"/>
              <a:t>oro</a:t>
            </a:r>
            <a:r>
              <a:rPr lang="en-US" sz="1800" dirty="0" smtClean="0"/>
              <a:t> and </a:t>
            </a:r>
            <a:r>
              <a:rPr lang="en-US" sz="1800" dirty="0" err="1" smtClean="0"/>
              <a:t>laryngopharynx</a:t>
            </a:r>
            <a:r>
              <a:rPr lang="en-US" sz="18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1800" dirty="0" err="1" smtClean="0"/>
              <a:t>Subepithelial</a:t>
            </a:r>
            <a:r>
              <a:rPr lang="en-US" sz="1800" dirty="0" smtClean="0"/>
              <a:t> lymphoid tissue form </a:t>
            </a:r>
            <a:r>
              <a:rPr lang="en-US" sz="1800" dirty="0" err="1" smtClean="0"/>
              <a:t>Waldeyer`s</a:t>
            </a:r>
            <a:r>
              <a:rPr lang="en-US" sz="1800" dirty="0" smtClean="0"/>
              <a:t> ring, have efferent lymph </a:t>
            </a:r>
            <a:r>
              <a:rPr lang="en-US" sz="1800" dirty="0" err="1" smtClean="0"/>
              <a:t>vs.but</a:t>
            </a:r>
            <a:r>
              <a:rPr lang="en-US" sz="1800" dirty="0" smtClean="0"/>
              <a:t> no afferent ones.</a:t>
            </a:r>
          </a:p>
          <a:p>
            <a:pPr algn="l" rtl="0">
              <a:buNone/>
            </a:pPr>
            <a:r>
              <a:rPr lang="en-US" sz="1800" dirty="0" smtClean="0"/>
              <a:t>Palatine tonsils ( has 15-20 crypts, CT capsule)</a:t>
            </a:r>
          </a:p>
          <a:p>
            <a:pPr algn="l" rtl="0">
              <a:buNone/>
            </a:pPr>
            <a:r>
              <a:rPr lang="en-US" sz="1800" dirty="0" smtClean="0"/>
              <a:t>Nasopharyngeal tonsil (has 5 vertical furrows, no capsule)</a:t>
            </a:r>
          </a:p>
          <a:p>
            <a:pPr algn="l" rtl="0">
              <a:buNone/>
            </a:pPr>
            <a:r>
              <a:rPr lang="en-US" sz="1800" dirty="0" smtClean="0"/>
              <a:t>Lingual tonsil…. Continuous with lower end of P.T</a:t>
            </a:r>
          </a:p>
          <a:p>
            <a:pPr algn="l" rtl="0">
              <a:buNone/>
            </a:pPr>
            <a:r>
              <a:rPr lang="en-US" sz="1800" dirty="0" smtClean="0"/>
              <a:t>Tubal tonsil</a:t>
            </a:r>
          </a:p>
          <a:p>
            <a:pPr algn="l" rtl="0">
              <a:buNone/>
            </a:pPr>
            <a:r>
              <a:rPr lang="en-US" sz="1800" dirty="0" smtClean="0"/>
              <a:t>Lateral Pharyngeal band….. Descend from tubal tonsil</a:t>
            </a:r>
            <a:endParaRPr lang="ar-EG" sz="1800" dirty="0"/>
          </a:p>
        </p:txBody>
      </p:sp>
      <p:pic>
        <p:nvPicPr>
          <p:cNvPr id="4099" name="Picture 3" descr="C:\Users\DR.WALEED\Downloads\slide_3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928802"/>
            <a:ext cx="4038600" cy="34488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dirty="0" smtClean="0"/>
              <a:t>2. Pharyngeal </a:t>
            </a:r>
            <a:r>
              <a:rPr lang="en-US" sz="2400" b="1" dirty="0" err="1" smtClean="0"/>
              <a:t>Aponeurosis</a:t>
            </a:r>
            <a:r>
              <a:rPr lang="en-US" sz="2400" dirty="0" smtClean="0"/>
              <a:t>.</a:t>
            </a:r>
          </a:p>
          <a:p>
            <a:pPr algn="l" rtl="0">
              <a:buNone/>
            </a:pPr>
            <a:r>
              <a:rPr lang="en-US" sz="2400" dirty="0" smtClean="0"/>
              <a:t>It is an incomplete CT coat in lateral and </a:t>
            </a:r>
            <a:r>
              <a:rPr lang="en-US" sz="2400" dirty="0" err="1" smtClean="0"/>
              <a:t>post.walls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Pharyngobasilar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fascia</a:t>
            </a:r>
            <a:r>
              <a:rPr lang="en-US" sz="2400" dirty="0" smtClean="0"/>
              <a:t>…. The thickened upper part where muscle is deficient. </a:t>
            </a:r>
            <a:r>
              <a:rPr lang="en-US" sz="2400" dirty="0" err="1" smtClean="0"/>
              <a:t>Posteriorly</a:t>
            </a:r>
            <a:r>
              <a:rPr lang="en-US" sz="2400" dirty="0" smtClean="0"/>
              <a:t> is strengthened by strong band (Median </a:t>
            </a:r>
            <a:r>
              <a:rPr lang="en-US" sz="2400" dirty="0" err="1" smtClean="0"/>
              <a:t>raphe</a:t>
            </a:r>
            <a:r>
              <a:rPr lang="en-US" sz="2400" dirty="0" smtClean="0"/>
              <a:t>).</a:t>
            </a:r>
          </a:p>
          <a:p>
            <a:pPr algn="l" rtl="0">
              <a:buNone/>
            </a:pPr>
            <a:r>
              <a:rPr lang="en-US" sz="2400" dirty="0" smtClean="0"/>
              <a:t>Tensor, </a:t>
            </a:r>
            <a:r>
              <a:rPr lang="en-US" sz="2400" dirty="0" err="1" smtClean="0"/>
              <a:t>Levator</a:t>
            </a:r>
            <a:r>
              <a:rPr lang="en-US" sz="2400" dirty="0" smtClean="0"/>
              <a:t> </a:t>
            </a:r>
            <a:r>
              <a:rPr lang="en-US" sz="2400" dirty="0" err="1" smtClean="0"/>
              <a:t>Palati</a:t>
            </a:r>
            <a:r>
              <a:rPr lang="en-US" sz="2400" dirty="0" smtClean="0"/>
              <a:t> muscles, ET pass through.</a:t>
            </a:r>
            <a:endParaRPr lang="ar-EG" sz="2400" dirty="0"/>
          </a:p>
        </p:txBody>
      </p:sp>
      <p:pic>
        <p:nvPicPr>
          <p:cNvPr id="5122" name="Picture 2" descr="C:\Users\DR.WALEED\Downloads\image008584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234705"/>
            <a:ext cx="4343400" cy="3455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0" dirty="0" smtClean="0"/>
              <a:t>3. Muscular Coat</a:t>
            </a:r>
            <a:endParaRPr lang="ar-EG" sz="2800" b="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External coat </a:t>
            </a:r>
            <a:r>
              <a:rPr lang="en-US" sz="2000" dirty="0" smtClean="0"/>
              <a:t>, 3 constrictors, each is overlapped by </a:t>
            </a:r>
            <a:r>
              <a:rPr lang="en-US" sz="2000" dirty="0" err="1" smtClean="0"/>
              <a:t>fibres</a:t>
            </a:r>
            <a:r>
              <a:rPr lang="en-US" sz="2000" dirty="0" smtClean="0"/>
              <a:t> of one below.</a:t>
            </a:r>
          </a:p>
          <a:p>
            <a:pPr algn="l" rtl="0">
              <a:buFontTx/>
              <a:buChar char="-"/>
            </a:pPr>
            <a:r>
              <a:rPr lang="en-US" sz="2000" dirty="0" err="1" smtClean="0"/>
              <a:t>Sup.Constrictor</a:t>
            </a:r>
            <a:r>
              <a:rPr lang="en-US" sz="2000" dirty="0" smtClean="0"/>
              <a:t>…</a:t>
            </a:r>
            <a:r>
              <a:rPr lang="en-US" sz="2000" dirty="0" err="1" smtClean="0"/>
              <a:t>palatopharyngeal</a:t>
            </a:r>
            <a:r>
              <a:rPr lang="en-US" sz="2000" dirty="0" smtClean="0"/>
              <a:t> sphincter is formed from it and tensor </a:t>
            </a:r>
            <a:r>
              <a:rPr lang="en-US" sz="2000" dirty="0" err="1" smtClean="0"/>
              <a:t>palati</a:t>
            </a:r>
            <a:r>
              <a:rPr lang="en-US" sz="2000" dirty="0" smtClean="0"/>
              <a:t> .</a:t>
            </a:r>
          </a:p>
          <a:p>
            <a:pPr algn="l" rtl="0">
              <a:buFontTx/>
              <a:buChar char="-"/>
            </a:pPr>
            <a:r>
              <a:rPr lang="en-US" sz="2000" dirty="0" smtClean="0"/>
              <a:t>Middle Constrictor….. </a:t>
            </a:r>
            <a:r>
              <a:rPr lang="en-US" sz="2000" dirty="0" err="1" smtClean="0"/>
              <a:t>Stylopharyngeus</a:t>
            </a:r>
            <a:r>
              <a:rPr lang="en-US" sz="2000" dirty="0" smtClean="0"/>
              <a:t> and( ix) pass between </a:t>
            </a:r>
            <a:r>
              <a:rPr lang="en-US" sz="2000" dirty="0" err="1" smtClean="0"/>
              <a:t>sup.and</a:t>
            </a:r>
            <a:r>
              <a:rPr lang="en-US" sz="2000" dirty="0" smtClean="0"/>
              <a:t>  </a:t>
            </a:r>
            <a:r>
              <a:rPr lang="en-US" sz="2000" dirty="0" err="1" smtClean="0"/>
              <a:t>midd.constrictors</a:t>
            </a:r>
            <a:r>
              <a:rPr lang="en-US" sz="2000" dirty="0" smtClean="0"/>
              <a:t>. </a:t>
            </a:r>
            <a:r>
              <a:rPr lang="en-US" sz="2000" dirty="0" err="1" smtClean="0"/>
              <a:t>Int.branch</a:t>
            </a:r>
            <a:r>
              <a:rPr lang="en-US" sz="2000" dirty="0" smtClean="0"/>
              <a:t> of Sup. </a:t>
            </a:r>
            <a:r>
              <a:rPr lang="en-US" sz="2000" dirty="0" err="1" smtClean="0"/>
              <a:t>Lary.n</a:t>
            </a:r>
            <a:r>
              <a:rPr lang="en-US" sz="2000" dirty="0" smtClean="0"/>
              <a:t> and laryngeal branch of sup.thy.ar pass between middle and </a:t>
            </a:r>
            <a:r>
              <a:rPr lang="en-US" sz="2000" dirty="0" err="1" smtClean="0"/>
              <a:t>inf.constrictors</a:t>
            </a:r>
            <a:r>
              <a:rPr lang="en-US" sz="20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2000" dirty="0" smtClean="0"/>
              <a:t>Inferior Constrictor…. Has 2 parts (</a:t>
            </a:r>
            <a:r>
              <a:rPr lang="en-US" sz="2000" dirty="0" err="1" smtClean="0"/>
              <a:t>Thyropharyngeus</a:t>
            </a:r>
            <a:r>
              <a:rPr lang="en-US" sz="2000" dirty="0" smtClean="0"/>
              <a:t>) and (</a:t>
            </a:r>
            <a:r>
              <a:rPr lang="en-US" sz="2000" dirty="0" err="1" smtClean="0"/>
              <a:t>Cricopharyngeus</a:t>
            </a:r>
            <a:r>
              <a:rPr lang="en-US" sz="2000" dirty="0" smtClean="0"/>
              <a:t>).</a:t>
            </a:r>
          </a:p>
          <a:p>
            <a:pPr algn="l" rtl="0">
              <a:buFontTx/>
              <a:buChar char="-"/>
            </a:pPr>
            <a:r>
              <a:rPr lang="en-US" sz="2000" dirty="0" smtClean="0"/>
              <a:t>Killian dehiscence…. Is potential gap between oblique </a:t>
            </a:r>
            <a:r>
              <a:rPr lang="en-US" sz="2000" dirty="0" err="1" smtClean="0"/>
              <a:t>thyroph.and</a:t>
            </a:r>
            <a:r>
              <a:rPr lang="en-US" sz="2000" dirty="0" smtClean="0"/>
              <a:t> transverse </a:t>
            </a:r>
            <a:r>
              <a:rPr lang="en-US" sz="2000" dirty="0" err="1" smtClean="0"/>
              <a:t>Cricoph</a:t>
            </a:r>
            <a:r>
              <a:rPr lang="en-US" sz="2000" dirty="0" smtClean="0"/>
              <a:t>.</a:t>
            </a:r>
          </a:p>
          <a:p>
            <a:pPr algn="l" rtl="0">
              <a:buFontTx/>
              <a:buChar char="-"/>
            </a:pPr>
            <a:r>
              <a:rPr lang="en-US" sz="2000" dirty="0" smtClean="0">
                <a:solidFill>
                  <a:srgbClr val="FF0000"/>
                </a:solidFill>
              </a:rPr>
              <a:t>Internal</a:t>
            </a:r>
            <a:r>
              <a:rPr lang="en-US" sz="2000" dirty="0" smtClean="0"/>
              <a:t>…. Has 3 muscles (</a:t>
            </a:r>
            <a:r>
              <a:rPr lang="en-US" sz="2000" dirty="0" err="1" smtClean="0"/>
              <a:t>Stylopharyngeus,Salpingopharyngeus,Palatopharyngeus</a:t>
            </a:r>
            <a:r>
              <a:rPr lang="en-US" sz="2000" dirty="0" smtClean="0"/>
              <a:t>)  all are inserted in </a:t>
            </a:r>
            <a:r>
              <a:rPr lang="en-US" sz="2000" dirty="0" err="1" smtClean="0"/>
              <a:t>post.border</a:t>
            </a:r>
            <a:r>
              <a:rPr lang="en-US" sz="2000" dirty="0" smtClean="0"/>
              <a:t> of thyroid cartilage and median </a:t>
            </a:r>
            <a:r>
              <a:rPr lang="en-US" sz="2000" dirty="0" err="1" smtClean="0"/>
              <a:t>raphe</a:t>
            </a:r>
            <a:endParaRPr lang="ar-EG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+mn-lt"/>
              </a:rPr>
              <a:t>Muscles of Pharynx</a:t>
            </a:r>
            <a:endParaRPr lang="ar-EG" sz="3200" dirty="0">
              <a:latin typeface="+mn-lt"/>
            </a:endParaRPr>
          </a:p>
        </p:txBody>
      </p:sp>
      <p:pic>
        <p:nvPicPr>
          <p:cNvPr id="6146" name="Picture 2" descr="C:\Users\DR.WALEED\Downloads\constrictor_muscles131743597944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3571900" cy="4572032"/>
          </a:xfrm>
          <a:prstGeom prst="rect">
            <a:avLst/>
          </a:prstGeom>
          <a:noFill/>
        </p:spPr>
      </p:pic>
      <p:pic>
        <p:nvPicPr>
          <p:cNvPr id="6147" name="Picture 3" descr="C:\Users\DR.WALEED\Downloads\internal_muscles_of_the_pharyn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500174"/>
            <a:ext cx="4600457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605</Words>
  <Application>Microsoft Office PowerPoint</Application>
  <PresentationFormat>On-screen Show (4:3)</PresentationFormat>
  <Paragraphs>74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Franklin Gothic Book</vt:lpstr>
      <vt:lpstr>Franklin Gothic Medium</vt:lpstr>
      <vt:lpstr>Tahoma</vt:lpstr>
      <vt:lpstr>Wingdings 2</vt:lpstr>
      <vt:lpstr>Trek</vt:lpstr>
      <vt:lpstr>                  Anatomy of Pharynx   </vt:lpstr>
      <vt:lpstr>PowerPoint Presentation</vt:lpstr>
      <vt:lpstr>Nasopharynx</vt:lpstr>
      <vt:lpstr>Oropharynx</vt:lpstr>
      <vt:lpstr>Laryngopharynx</vt:lpstr>
      <vt:lpstr>Layers of Pharynx</vt:lpstr>
      <vt:lpstr>PowerPoint Presentation</vt:lpstr>
      <vt:lpstr>3. Muscular Coat</vt:lpstr>
      <vt:lpstr>Muscles of Pharynx</vt:lpstr>
      <vt:lpstr>4. Buccopharyngeal Fascia</vt:lpstr>
      <vt:lpstr>Parapharyngeal space</vt:lpstr>
      <vt:lpstr>Retropharyngeal space</vt:lpstr>
      <vt:lpstr>Blood supply of pharynx</vt:lpstr>
      <vt:lpstr>Nerve supply of Pharynx</vt:lpstr>
      <vt:lpstr>Stages of Deglutition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Pharynx</dc:title>
  <dc:creator>DR.WALEED</dc:creator>
  <cp:lastModifiedBy>Waleed</cp:lastModifiedBy>
  <cp:revision>21</cp:revision>
  <dcterms:created xsi:type="dcterms:W3CDTF">2015-09-22T21:47:38Z</dcterms:created>
  <dcterms:modified xsi:type="dcterms:W3CDTF">2021-03-15T13:50:40Z</dcterms:modified>
</cp:coreProperties>
</file>