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DEABD-DBCB-493D-B10D-45B94F2C0B5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DC756-3918-49F1-A304-D66F047FF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06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DEABD-DBCB-493D-B10D-45B94F2C0B5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DC756-3918-49F1-A304-D66F047FF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5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A63DEABD-DBCB-493D-B10D-45B94F2C0B5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11CDC756-3918-49F1-A304-D66F047FF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90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9B67A1-6E62-41EC-B31A-4A5A34EF9F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370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DEABD-DBCB-493D-B10D-45B94F2C0B5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DC756-3918-49F1-A304-D66F047FF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17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3DEABD-DBCB-493D-B10D-45B94F2C0B5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CDC756-3918-49F1-A304-D66F047FF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351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DEABD-DBCB-493D-B10D-45B94F2C0B5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DC756-3918-49F1-A304-D66F047FF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3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DEABD-DBCB-493D-B10D-45B94F2C0B5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DC756-3918-49F1-A304-D66F047FF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7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DEABD-DBCB-493D-B10D-45B94F2C0B5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DC756-3918-49F1-A304-D66F047FF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8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DEABD-DBCB-493D-B10D-45B94F2C0B5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DC756-3918-49F1-A304-D66F047FF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5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DEABD-DBCB-493D-B10D-45B94F2C0B5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DC756-3918-49F1-A304-D66F047FF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52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DEABD-DBCB-493D-B10D-45B94F2C0B5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DC756-3918-49F1-A304-D66F047FF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27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A63DEABD-DBCB-493D-B10D-45B94F2C0B5D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11CDC756-3918-49F1-A304-D66F047FF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195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emedicine.com/cgi-bin/foxweb.exe/makezoom@/em/makezoom?picture=\websites\emedicine\radio\images\Large\6385rad0019-01.jpg&amp;template=izoom2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hyperlink" Target="http://www.emedicine.com/cgi-bin/foxweb.exe/makezoom@/em/makezoom?picture=\websites\emedicine\radio\images\Large\6388rad0019-04.jpg&amp;template=izoom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Inflammations of Larynx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By: WAM, MD.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67470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600" b="1" dirty="0"/>
              <a:t>F.B Inhalation</a:t>
            </a:r>
            <a:endParaRPr lang="en-US" sz="3600" b="1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400" dirty="0"/>
              <a:t>F.B passed larynx may lodge anywhere in trachea or bronchi, more commonly in </a:t>
            </a:r>
            <a:r>
              <a:rPr lang="en-GB" sz="2400" dirty="0" err="1"/>
              <a:t>Rt.main</a:t>
            </a:r>
            <a:r>
              <a:rPr lang="en-GB" sz="2400" dirty="0"/>
              <a:t> bronchus</a:t>
            </a:r>
            <a:r>
              <a:rPr lang="en-GB" sz="2400" dirty="0" smtClean="0"/>
              <a:t>.</a:t>
            </a:r>
            <a:endParaRPr lang="en-GB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/>
              <a:t>Initial symptoms: cough, dyspnoea, choking followed by latent period.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/>
              <a:t>Cough returns if object changes its position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/>
              <a:t>Atelectasis if lobe of lung is completely obstructed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/>
              <a:t>Emphysema in case of partial obstruction.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/>
              <a:t>Vegetable F.B……intense inflammatory reaction in mucosa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err="1" smtClean="0"/>
              <a:t>Ttt</a:t>
            </a:r>
            <a:r>
              <a:rPr lang="en-GB" sz="2400" dirty="0" smtClean="0"/>
              <a:t>: removal through bronchoscope</a:t>
            </a:r>
            <a:endParaRPr lang="en-US" sz="2400" dirty="0"/>
          </a:p>
        </p:txBody>
      </p:sp>
      <p:pic>
        <p:nvPicPr>
          <p:cNvPr id="5" name="Content Placeholder 4" descr="Click to see larger picture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07087" y="1117358"/>
            <a:ext cx="3836088" cy="2633869"/>
          </a:xfrm>
        </p:spPr>
      </p:pic>
      <p:pic>
        <p:nvPicPr>
          <p:cNvPr id="6" name="Picture 8" descr="Click to see larger pictur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07087" y="3935895"/>
            <a:ext cx="3836088" cy="275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902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Paediatric Laryngitis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609600" indent="-609600">
              <a:buFontTx/>
              <a:buAutoNum type="arabicPeriod"/>
              <a:defRPr/>
            </a:pPr>
            <a:r>
              <a:rPr lang="en-GB" b="1" dirty="0" err="1">
                <a:solidFill>
                  <a:srgbClr val="FFFF00"/>
                </a:solidFill>
              </a:rPr>
              <a:t>Laryngotracheitis</a:t>
            </a:r>
            <a:r>
              <a:rPr lang="en-GB" b="1" dirty="0">
                <a:solidFill>
                  <a:srgbClr val="FFFF00"/>
                </a:solidFill>
              </a:rPr>
              <a:t>:</a:t>
            </a:r>
          </a:p>
          <a:p>
            <a:pPr marL="609600" indent="-609600">
              <a:defRPr/>
            </a:pPr>
            <a:r>
              <a:rPr lang="en-GB" sz="2400" dirty="0"/>
              <a:t>Viral in origin, </a:t>
            </a:r>
            <a:r>
              <a:rPr lang="en-GB" sz="2400" dirty="0" err="1"/>
              <a:t>Parainfluenzae</a:t>
            </a:r>
            <a:r>
              <a:rPr lang="en-GB" sz="2400" dirty="0"/>
              <a:t> virus in 50%.</a:t>
            </a:r>
          </a:p>
          <a:p>
            <a:pPr marL="609600" indent="-609600">
              <a:defRPr/>
            </a:pPr>
            <a:r>
              <a:rPr lang="en-GB" sz="2400" dirty="0"/>
              <a:t>Affects children less than 3ys.</a:t>
            </a:r>
          </a:p>
          <a:p>
            <a:pPr marL="609600" indent="-609600">
              <a:defRPr/>
            </a:pPr>
            <a:r>
              <a:rPr lang="en-GB" sz="2400" dirty="0"/>
              <a:t>Air way obstruction and stridor.</a:t>
            </a:r>
          </a:p>
          <a:p>
            <a:pPr marL="609600" indent="-609600">
              <a:defRPr/>
            </a:pPr>
            <a:r>
              <a:rPr lang="en-GB" sz="2400" dirty="0"/>
              <a:t>On exam. Erythematous and oedematous mucosa.</a:t>
            </a:r>
          </a:p>
          <a:p>
            <a:pPr marL="609600" indent="-609600">
              <a:defRPr/>
            </a:pPr>
            <a:r>
              <a:rPr lang="en-GB" sz="2400" dirty="0"/>
              <a:t>Sec. bacterial infection……. Membranous croup</a:t>
            </a:r>
          </a:p>
          <a:p>
            <a:pPr marL="609600" indent="-609600">
              <a:buNone/>
              <a:defRPr/>
            </a:pPr>
            <a:r>
              <a:rPr lang="en-GB" sz="2400" dirty="0"/>
              <a:t>due to </a:t>
            </a:r>
            <a:r>
              <a:rPr lang="en-GB" sz="2400" dirty="0" err="1"/>
              <a:t>Heaemophilus</a:t>
            </a:r>
            <a:r>
              <a:rPr lang="en-GB" sz="2400" dirty="0"/>
              <a:t> </a:t>
            </a:r>
            <a:r>
              <a:rPr lang="en-GB" sz="2400" dirty="0" err="1"/>
              <a:t>influenzae</a:t>
            </a:r>
            <a:r>
              <a:rPr lang="en-GB" sz="2400" dirty="0"/>
              <a:t>.</a:t>
            </a:r>
          </a:p>
          <a:p>
            <a:pPr marL="609600" indent="-609600">
              <a:defRPr/>
            </a:pPr>
            <a:r>
              <a:rPr lang="en-GB" sz="2400" dirty="0"/>
              <a:t>Treatment:    Hydration, humidified oxygen and corticosteroids.</a:t>
            </a:r>
            <a:endParaRPr lang="en-US" sz="2400" dirty="0"/>
          </a:p>
        </p:txBody>
      </p:sp>
      <p:pic>
        <p:nvPicPr>
          <p:cNvPr id="5" name="Content Placeholder 4" descr="Figur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30986" y="1690688"/>
            <a:ext cx="3584564" cy="371078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5153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b="1" dirty="0">
                <a:solidFill>
                  <a:srgbClr val="FFFF00"/>
                </a:solidFill>
              </a:rPr>
              <a:t>2. </a:t>
            </a:r>
            <a:r>
              <a:rPr lang="en-GB" b="1" dirty="0" err="1">
                <a:solidFill>
                  <a:srgbClr val="FFFF00"/>
                </a:solidFill>
              </a:rPr>
              <a:t>Supraglottitis</a:t>
            </a:r>
            <a:r>
              <a:rPr lang="en-GB" b="1" dirty="0">
                <a:solidFill>
                  <a:srgbClr val="FFFF00"/>
                </a:solidFill>
              </a:rPr>
              <a:t> ( Epiglottitis):</a:t>
            </a:r>
          </a:p>
          <a:p>
            <a:pPr eaLnBrk="1" hangingPunct="1">
              <a:defRPr/>
            </a:pPr>
            <a:r>
              <a:rPr lang="en-GB" sz="2400" dirty="0"/>
              <a:t>Life threatening infection of </a:t>
            </a:r>
            <a:r>
              <a:rPr lang="en-GB" sz="2400" dirty="0" err="1"/>
              <a:t>supraglotic</a:t>
            </a:r>
            <a:r>
              <a:rPr lang="en-GB" sz="2400" dirty="0"/>
              <a:t> larynx caused by </a:t>
            </a:r>
            <a:r>
              <a:rPr lang="en-GB" sz="2400" dirty="0" err="1"/>
              <a:t>H.influenzae</a:t>
            </a:r>
            <a:r>
              <a:rPr lang="en-GB" sz="2400" dirty="0"/>
              <a:t> type B.</a:t>
            </a:r>
          </a:p>
          <a:p>
            <a:pPr eaLnBrk="1" hangingPunct="1">
              <a:defRPr/>
            </a:pPr>
            <a:r>
              <a:rPr lang="en-GB" sz="2400" dirty="0"/>
              <a:t>Affects children above 3ys.</a:t>
            </a:r>
          </a:p>
          <a:p>
            <a:pPr eaLnBrk="1" hangingPunct="1">
              <a:defRPr/>
            </a:pPr>
            <a:r>
              <a:rPr lang="en-GB" sz="2400" dirty="0"/>
              <a:t>Rapid onset, fever, sore throat, inspiratory stridor, child is generally ill, drooling.</a:t>
            </a:r>
          </a:p>
          <a:p>
            <a:pPr eaLnBrk="1" hangingPunct="1">
              <a:defRPr/>
            </a:pPr>
            <a:r>
              <a:rPr lang="en-GB" sz="2400" dirty="0"/>
              <a:t>Treatment: - secure safe air way.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sz="2400" dirty="0"/>
              <a:t>                       - antibiotics ( 2</a:t>
            </a:r>
            <a:r>
              <a:rPr lang="en-GB" sz="2400" baseline="30000" dirty="0"/>
              <a:t>nd</a:t>
            </a:r>
            <a:r>
              <a:rPr lang="en-GB" sz="2400" dirty="0"/>
              <a:t> or 3</a:t>
            </a:r>
            <a:r>
              <a:rPr lang="en-GB" sz="2400" baseline="30000" dirty="0"/>
              <a:t>rd</a:t>
            </a:r>
            <a:r>
              <a:rPr lang="en-GB" sz="2400" dirty="0"/>
              <a:t> generation cephalosporin).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sz="2400" dirty="0"/>
              <a:t>                       - supportive care.</a:t>
            </a:r>
            <a:endParaRPr lang="en-US" sz="2400" dirty="0"/>
          </a:p>
        </p:txBody>
      </p:sp>
      <p:pic>
        <p:nvPicPr>
          <p:cNvPr id="6" name="Picture 4" descr="20030730-epiglottiti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297" y="2011363"/>
            <a:ext cx="4123844" cy="4206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05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b="1" dirty="0" smtClean="0">
                <a:solidFill>
                  <a:srgbClr val="FFFF00"/>
                </a:solidFill>
              </a:rPr>
              <a:t>3. </a:t>
            </a:r>
            <a:r>
              <a:rPr lang="en-GB" b="1" dirty="0">
                <a:solidFill>
                  <a:srgbClr val="FFFF00"/>
                </a:solidFill>
              </a:rPr>
              <a:t>Diphtheria:</a:t>
            </a:r>
          </a:p>
          <a:p>
            <a:pPr eaLnBrk="1" hangingPunct="1">
              <a:defRPr/>
            </a:pPr>
            <a:r>
              <a:rPr lang="en-GB" sz="2400" dirty="0"/>
              <a:t>Caused by </a:t>
            </a:r>
            <a:r>
              <a:rPr lang="en-GB" sz="2400" dirty="0" err="1"/>
              <a:t>Corynebacterium</a:t>
            </a:r>
            <a:r>
              <a:rPr lang="en-GB" sz="2400" dirty="0"/>
              <a:t> </a:t>
            </a:r>
            <a:r>
              <a:rPr lang="en-GB" sz="2400" dirty="0" err="1"/>
              <a:t>diphtheriae</a:t>
            </a:r>
            <a:r>
              <a:rPr lang="en-GB" sz="2400" dirty="0"/>
              <a:t>.</a:t>
            </a:r>
          </a:p>
          <a:p>
            <a:pPr eaLnBrk="1" hangingPunct="1">
              <a:defRPr/>
            </a:pPr>
            <a:r>
              <a:rPr lang="en-GB" sz="2400" dirty="0"/>
              <a:t>Febrile illness, slow </a:t>
            </a:r>
            <a:r>
              <a:rPr lang="en-GB" sz="2400" dirty="0" err="1"/>
              <a:t>onset,followed</a:t>
            </a:r>
            <a:r>
              <a:rPr lang="en-GB" sz="2400" dirty="0"/>
              <a:t> by progressive air way obstruction.</a:t>
            </a:r>
          </a:p>
          <a:p>
            <a:pPr eaLnBrk="1" hangingPunct="1">
              <a:defRPr/>
            </a:pPr>
            <a:r>
              <a:rPr lang="en-GB" sz="2400" dirty="0"/>
              <a:t>Thick greyish membranous exudate over tonsils, pharynx and laryngeal structures.</a:t>
            </a:r>
          </a:p>
          <a:p>
            <a:pPr eaLnBrk="1" hangingPunct="1">
              <a:defRPr/>
            </a:pPr>
            <a:r>
              <a:rPr lang="en-GB" sz="2400" dirty="0"/>
              <a:t>Treatment: - establish safe air way.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sz="2400" dirty="0"/>
              <a:t>                       - antitoxin.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sz="2400" dirty="0"/>
              <a:t>                       - penicillin.</a:t>
            </a:r>
            <a:endParaRPr lang="en-US" sz="2400" dirty="0"/>
          </a:p>
        </p:txBody>
      </p:sp>
      <p:pic>
        <p:nvPicPr>
          <p:cNvPr id="6" name="Picture 2" descr="C:\Users\DR.WALEED\Downloads\diphtheria 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82466" y="2007704"/>
            <a:ext cx="4990333" cy="35779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94776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600" b="1"/>
              <a:t>Chronic non specific Laryngitis.</a:t>
            </a:r>
            <a:endParaRPr lang="en-US" sz="3600" b="1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609600" indent="-609600">
              <a:defRPr/>
            </a:pPr>
            <a:r>
              <a:rPr lang="en-GB" sz="2400" dirty="0"/>
              <a:t>Arises due to faulty use of voice, irritation by dust and fumes.</a:t>
            </a:r>
          </a:p>
          <a:p>
            <a:pPr marL="609600" indent="-609600">
              <a:defRPr/>
            </a:pPr>
            <a:r>
              <a:rPr lang="en-GB" sz="2400" dirty="0"/>
              <a:t>Laryngeal appearances: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GB" sz="2400" dirty="0">
                <a:solidFill>
                  <a:srgbClr val="FFC000"/>
                </a:solidFill>
              </a:rPr>
              <a:t>hyperaemic: </a:t>
            </a:r>
            <a:r>
              <a:rPr lang="en-GB" sz="2400" dirty="0"/>
              <a:t>cords are injected.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GB" sz="2400" dirty="0">
                <a:solidFill>
                  <a:srgbClr val="FFC000"/>
                </a:solidFill>
              </a:rPr>
              <a:t>Hypertrophy</a:t>
            </a:r>
            <a:r>
              <a:rPr lang="en-GB" sz="2400" dirty="0"/>
              <a:t>: thickening of all tissues of larynx.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n-GB" sz="2400" dirty="0">
                <a:solidFill>
                  <a:srgbClr val="FFC000"/>
                </a:solidFill>
              </a:rPr>
              <a:t>Oedematous: </a:t>
            </a:r>
            <a:r>
              <a:rPr lang="en-GB" sz="2400" dirty="0"/>
              <a:t>true cords are swollen and pale.</a:t>
            </a:r>
          </a:p>
          <a:p>
            <a:pPr marL="609600" indent="-609600">
              <a:buNone/>
              <a:defRPr/>
            </a:pPr>
            <a:r>
              <a:rPr lang="en-GB" sz="2400" dirty="0"/>
              <a:t>Treatment: - vocal rest                  - antibiotics.</a:t>
            </a:r>
          </a:p>
          <a:p>
            <a:pPr marL="609600" indent="-609600">
              <a:buNone/>
              <a:defRPr/>
            </a:pPr>
            <a:r>
              <a:rPr lang="en-GB" sz="2400" dirty="0"/>
              <a:t>                   - elimination of irritating factors.</a:t>
            </a:r>
          </a:p>
          <a:p>
            <a:pPr marL="609600" indent="-609600">
              <a:buNone/>
              <a:defRPr/>
            </a:pPr>
            <a:r>
              <a:rPr lang="en-GB" sz="2400" dirty="0"/>
              <a:t>                   - stripping of vocal cords in resistant oedematous cases.</a:t>
            </a:r>
            <a:endParaRPr lang="en-US" sz="2400" dirty="0"/>
          </a:p>
        </p:txBody>
      </p:sp>
      <p:pic>
        <p:nvPicPr>
          <p:cNvPr id="5" name="Content Placeholder 4" descr="reinke`s oedem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931" y="4114800"/>
            <a:ext cx="2905068" cy="224374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nflamm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81931" y="1679572"/>
            <a:ext cx="2905068" cy="2219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479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200" b="1"/>
              <a:t>Chronic Specific Infections of Larynx</a:t>
            </a:r>
            <a:endParaRPr lang="en-US" sz="3200" b="1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609600" indent="-609600">
              <a:buFontTx/>
              <a:buAutoNum type="arabicPeriod"/>
              <a:defRPr/>
            </a:pPr>
            <a:r>
              <a:rPr lang="en-GB" b="1" dirty="0">
                <a:solidFill>
                  <a:srgbClr val="FFFF00"/>
                </a:solidFill>
              </a:rPr>
              <a:t>T.B:</a:t>
            </a:r>
          </a:p>
          <a:p>
            <a:pPr marL="609600" indent="-609600">
              <a:buNone/>
              <a:defRPr/>
            </a:pPr>
            <a:r>
              <a:rPr lang="en-GB" sz="2400" dirty="0"/>
              <a:t>Today is frequently </a:t>
            </a:r>
            <a:r>
              <a:rPr lang="en-GB" sz="2400" dirty="0" err="1"/>
              <a:t>unassociated</a:t>
            </a:r>
            <a:r>
              <a:rPr lang="en-GB" sz="2400" dirty="0"/>
              <a:t> with active </a:t>
            </a:r>
            <a:r>
              <a:rPr lang="en-GB" sz="2400" dirty="0" err="1"/>
              <a:t>pulm.disease</a:t>
            </a:r>
            <a:r>
              <a:rPr lang="en-GB" sz="2400" dirty="0"/>
              <a:t>.</a:t>
            </a:r>
          </a:p>
          <a:p>
            <a:pPr marL="609600" indent="-609600">
              <a:buNone/>
              <a:defRPr/>
            </a:pPr>
            <a:r>
              <a:rPr lang="en-GB" sz="2400" dirty="0"/>
              <a:t>Nowadays true vocal cords to be most commonly involved.</a:t>
            </a:r>
          </a:p>
          <a:p>
            <a:pPr marL="609600" indent="-609600">
              <a:buNone/>
              <a:defRPr/>
            </a:pPr>
            <a:r>
              <a:rPr lang="en-GB" sz="2400" dirty="0"/>
              <a:t>Clinically……. Dysphonia and odynophagia.</a:t>
            </a:r>
          </a:p>
          <a:p>
            <a:pPr marL="609600" indent="-609600">
              <a:buNone/>
              <a:defRPr/>
            </a:pPr>
            <a:r>
              <a:rPr lang="en-GB" sz="2400" dirty="0"/>
              <a:t>Laryngeal mucosa may be diffusely oedematous, hyperaemic, hypertrophic.</a:t>
            </a:r>
          </a:p>
          <a:p>
            <a:pPr marL="609600" indent="-609600">
              <a:buNone/>
              <a:defRPr/>
            </a:pPr>
            <a:r>
              <a:rPr lang="en-GB" sz="2400" dirty="0"/>
              <a:t>Or the process may be nodular or ulcerative.</a:t>
            </a:r>
          </a:p>
          <a:p>
            <a:pPr marL="609600" indent="-609600">
              <a:buNone/>
              <a:defRPr/>
            </a:pPr>
            <a:r>
              <a:rPr lang="en-GB" sz="2400" dirty="0"/>
              <a:t>If left untreated………</a:t>
            </a:r>
            <a:r>
              <a:rPr lang="en-GB" sz="2400" dirty="0" err="1"/>
              <a:t>cicatricial</a:t>
            </a:r>
            <a:r>
              <a:rPr lang="en-GB" sz="2400" dirty="0"/>
              <a:t> laryngeal stenosis or fixation of vocal folds.</a:t>
            </a:r>
          </a:p>
          <a:p>
            <a:pPr marL="609600" indent="-609600">
              <a:buNone/>
              <a:defRPr/>
            </a:pP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57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b="1" dirty="0" smtClean="0">
                <a:solidFill>
                  <a:srgbClr val="FFFF00"/>
                </a:solidFill>
              </a:rPr>
              <a:t>2. </a:t>
            </a:r>
            <a:r>
              <a:rPr lang="en-GB" b="1" dirty="0" err="1">
                <a:solidFill>
                  <a:srgbClr val="FFFF00"/>
                </a:solidFill>
              </a:rPr>
              <a:t>Scleroma</a:t>
            </a:r>
            <a:r>
              <a:rPr lang="en-GB" b="1" dirty="0">
                <a:solidFill>
                  <a:srgbClr val="FFFF00"/>
                </a:solidFill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sz="2400" dirty="0"/>
              <a:t>Caused by </a:t>
            </a:r>
            <a:r>
              <a:rPr lang="en-GB" sz="2400" dirty="0" err="1"/>
              <a:t>K.rhinoscleromatis</a:t>
            </a:r>
            <a:endParaRPr lang="en-GB" sz="2400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sz="2400" dirty="0"/>
              <a:t>Three stages of disease……catarrhal, </a:t>
            </a:r>
            <a:r>
              <a:rPr lang="en-GB" sz="2400" dirty="0" err="1"/>
              <a:t>granulomatous</a:t>
            </a:r>
            <a:r>
              <a:rPr lang="en-GB" sz="2400" dirty="0"/>
              <a:t> and sclerotic.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sz="2400" dirty="0"/>
              <a:t>Involve </a:t>
            </a:r>
            <a:r>
              <a:rPr lang="en-GB" sz="2400" dirty="0" err="1"/>
              <a:t>subglottic</a:t>
            </a:r>
            <a:r>
              <a:rPr lang="en-GB" sz="2400" dirty="0"/>
              <a:t> region and trachea.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sz="2400" dirty="0"/>
              <a:t>Diagnosis……..</a:t>
            </a:r>
            <a:r>
              <a:rPr lang="en-GB" sz="2400" dirty="0" err="1"/>
              <a:t>Mikulicz</a:t>
            </a:r>
            <a:r>
              <a:rPr lang="en-GB" sz="2400" dirty="0"/>
              <a:t> cells, </a:t>
            </a:r>
            <a:r>
              <a:rPr lang="en-GB" sz="2400" dirty="0" err="1"/>
              <a:t>Russel</a:t>
            </a:r>
            <a:r>
              <a:rPr lang="en-GB" sz="2400" dirty="0"/>
              <a:t> bodies.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sz="2400" dirty="0"/>
              <a:t>Treatment………..       </a:t>
            </a:r>
            <a:r>
              <a:rPr lang="en-GB" sz="2400" dirty="0" err="1"/>
              <a:t>Qunilones</a:t>
            </a:r>
            <a:r>
              <a:rPr lang="en-GB" sz="2400" dirty="0"/>
              <a:t> antibiotics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sz="2400" dirty="0"/>
              <a:t>                               Laryngeal dilatation.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sz="2400" dirty="0"/>
              <a:t>                               Endoscopic resection.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sz="2400" dirty="0"/>
              <a:t>                               </a:t>
            </a:r>
            <a:r>
              <a:rPr lang="en-GB" sz="2400" dirty="0" err="1"/>
              <a:t>Tracheostomy</a:t>
            </a:r>
            <a:r>
              <a:rPr lang="en-GB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8421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Voice induced disorders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FF00"/>
                </a:solidFill>
              </a:rPr>
              <a:t>Vocal nodules:</a:t>
            </a:r>
          </a:p>
          <a:p>
            <a:pPr>
              <a:defRPr/>
            </a:pPr>
            <a:r>
              <a:rPr lang="en-GB" sz="2400" dirty="0"/>
              <a:t>Due to excessive use of voice.</a:t>
            </a:r>
          </a:p>
          <a:p>
            <a:pPr>
              <a:defRPr/>
            </a:pPr>
            <a:r>
              <a:rPr lang="en-GB" sz="2400" dirty="0"/>
              <a:t>Common in singers, teachers and mothers of young children.</a:t>
            </a:r>
          </a:p>
          <a:p>
            <a:pPr>
              <a:defRPr/>
            </a:pPr>
            <a:r>
              <a:rPr lang="en-GB" sz="2400" dirty="0"/>
              <a:t>Pathology: Localised hyperkeratosis at junction of ant.1/3 and post.2/3 of the free edge of one or both cords.</a:t>
            </a:r>
          </a:p>
          <a:p>
            <a:pPr>
              <a:defRPr/>
            </a:pPr>
            <a:r>
              <a:rPr lang="en-GB" sz="2400" dirty="0"/>
              <a:t>C/P: dysphonia, nodules are bilateral and symmetrical.</a:t>
            </a:r>
          </a:p>
          <a:p>
            <a:pPr>
              <a:defRPr/>
            </a:pPr>
            <a:r>
              <a:rPr lang="en-GB" sz="2400" dirty="0"/>
              <a:t>Treatment: -voice rest.</a:t>
            </a:r>
          </a:p>
          <a:p>
            <a:pPr>
              <a:buNone/>
              <a:defRPr/>
            </a:pPr>
            <a:r>
              <a:rPr lang="en-GB" sz="2400" dirty="0"/>
              <a:t>                       -endoscopic removal.</a:t>
            </a:r>
          </a:p>
          <a:p>
            <a:pPr>
              <a:buNone/>
              <a:defRPr/>
            </a:pPr>
            <a:r>
              <a:rPr lang="en-GB" sz="2400" dirty="0"/>
              <a:t>                       -speech therapy.</a:t>
            </a:r>
            <a:endParaRPr lang="en-US" sz="2400" dirty="0"/>
          </a:p>
          <a:p>
            <a:pPr marL="0" indent="0">
              <a:buNone/>
            </a:pPr>
            <a:endParaRPr lang="en-US" sz="2400" b="1" dirty="0"/>
          </a:p>
        </p:txBody>
      </p:sp>
      <p:pic>
        <p:nvPicPr>
          <p:cNvPr id="5" name="Content Placeholder 4" descr="nodule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77050" y="2027583"/>
            <a:ext cx="3771900" cy="300241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762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600" b="1" dirty="0" smtClean="0"/>
              <a:t>2.Vocal </a:t>
            </a:r>
            <a:r>
              <a:rPr lang="en-GB" sz="3600" b="1" dirty="0"/>
              <a:t>Fold Polyp</a:t>
            </a:r>
            <a:endParaRPr lang="en-US" sz="36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057400"/>
            <a:ext cx="5105400" cy="4073526"/>
          </a:xfrm>
        </p:spPr>
        <p:txBody>
          <a:bodyPr/>
          <a:lstStyle/>
          <a:p>
            <a:pPr eaLnBrk="1" hangingPunct="1">
              <a:defRPr/>
            </a:pPr>
            <a:r>
              <a:rPr lang="en-GB" sz="2000" dirty="0"/>
              <a:t>Caused by vocal trauma.</a:t>
            </a:r>
          </a:p>
          <a:p>
            <a:pPr eaLnBrk="1" hangingPunct="1">
              <a:defRPr/>
            </a:pPr>
            <a:r>
              <a:rPr lang="en-GB" sz="2000" dirty="0"/>
              <a:t>Usually unilateral.</a:t>
            </a:r>
          </a:p>
          <a:p>
            <a:pPr eaLnBrk="1" hangingPunct="1">
              <a:defRPr/>
            </a:pPr>
            <a:r>
              <a:rPr lang="en-GB" sz="2000" dirty="0"/>
              <a:t>Sessile or pedunculated.</a:t>
            </a:r>
          </a:p>
          <a:p>
            <a:pPr eaLnBrk="1" hangingPunct="1">
              <a:defRPr/>
            </a:pPr>
            <a:r>
              <a:rPr lang="en-GB" sz="2000" dirty="0" err="1"/>
              <a:t>ttt</a:t>
            </a:r>
            <a:r>
              <a:rPr lang="en-GB" sz="2000" dirty="0"/>
              <a:t>: removal through direct laryngoscopy.</a:t>
            </a:r>
            <a:endParaRPr lang="en-US" sz="2000" dirty="0"/>
          </a:p>
        </p:txBody>
      </p:sp>
      <p:pic>
        <p:nvPicPr>
          <p:cNvPr id="6148" name="Picture 4" descr="polyp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64683" y="1942204"/>
            <a:ext cx="4197350" cy="3121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37642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23</TotalTime>
  <Words>518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Corbel</vt:lpstr>
      <vt:lpstr>Wingdings</vt:lpstr>
      <vt:lpstr>Banded</vt:lpstr>
      <vt:lpstr>Inflammations of Larynx</vt:lpstr>
      <vt:lpstr>Paediatric Laryngitis</vt:lpstr>
      <vt:lpstr>PowerPoint Presentation</vt:lpstr>
      <vt:lpstr>PowerPoint Presentation</vt:lpstr>
      <vt:lpstr>Chronic non specific Laryngitis.</vt:lpstr>
      <vt:lpstr>Chronic Specific Infections of Larynx</vt:lpstr>
      <vt:lpstr>PowerPoint Presentation</vt:lpstr>
      <vt:lpstr>Voice induced disorders</vt:lpstr>
      <vt:lpstr>2.Vocal Fold Polyp</vt:lpstr>
      <vt:lpstr>F.B Inhalation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Inflammations of Larynx</dc:title>
  <dc:creator>Waleed</dc:creator>
  <cp:lastModifiedBy>Waleed</cp:lastModifiedBy>
  <cp:revision>3</cp:revision>
  <dcterms:created xsi:type="dcterms:W3CDTF">2021-03-15T15:07:26Z</dcterms:created>
  <dcterms:modified xsi:type="dcterms:W3CDTF">2021-03-15T15:31:13Z</dcterms:modified>
</cp:coreProperties>
</file>