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9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8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241E8-0629-4147-BD10-614D837B3549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4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9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29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6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9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C224321-9EFF-4E96-98B4-7920633F8A5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A8950C4-36D4-44B2-88F1-1D5634BEC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0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Anatomy of Larynx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By: WAM, MD.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20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Congenital Anomalies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</a:rPr>
              <a:t>Laryngomalachia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en-GB" altLang="en-US" sz="2400" dirty="0"/>
              <a:t>Produces </a:t>
            </a:r>
            <a:r>
              <a:rPr lang="en-GB" altLang="en-US" sz="2400" dirty="0" smtClean="0"/>
              <a:t>partial obstruction to </a:t>
            </a:r>
            <a:r>
              <a:rPr lang="en-GB" altLang="en-US" sz="2400" dirty="0" err="1" smtClean="0"/>
              <a:t>supraglottic</a:t>
            </a:r>
            <a:r>
              <a:rPr lang="en-GB" altLang="en-US" sz="2400" dirty="0" smtClean="0"/>
              <a:t> airway.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en-GB" altLang="en-US" sz="2400" dirty="0" err="1" smtClean="0"/>
              <a:t>ttt</a:t>
            </a:r>
            <a:r>
              <a:rPr lang="en-GB" altLang="en-US" sz="2400" dirty="0"/>
              <a:t>:  </a:t>
            </a:r>
            <a:r>
              <a:rPr lang="en-GB" altLang="en-US" sz="2400" dirty="0" smtClean="0"/>
              <a:t>Reassurance or </a:t>
            </a:r>
            <a:r>
              <a:rPr lang="en-GB" altLang="en-US" sz="2400" dirty="0" err="1" smtClean="0"/>
              <a:t>piglittopexy</a:t>
            </a:r>
            <a:r>
              <a:rPr lang="en-GB" altLang="en-US" sz="2400" dirty="0" smtClean="0"/>
              <a:t>.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en-GB" altLang="en-US" dirty="0" smtClean="0"/>
              <a:t>2</a:t>
            </a:r>
            <a:r>
              <a:rPr lang="en-GB" altLang="en-US" b="1" dirty="0" smtClean="0">
                <a:solidFill>
                  <a:srgbClr val="FFC000"/>
                </a:solidFill>
              </a:rPr>
              <a:t>. Laryngeal web:</a:t>
            </a:r>
            <a:endParaRPr lang="en-US" altLang="en-US" b="1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GB" altLang="en-US" sz="2400" dirty="0"/>
              <a:t>consists of fibrous tissue covered by epithelium in the anterior ½ of the glottis</a:t>
            </a:r>
            <a:r>
              <a:rPr lang="en-GB" altLang="en-US" sz="2400" dirty="0" smtClean="0"/>
              <a:t>. </a:t>
            </a:r>
            <a:r>
              <a:rPr lang="en-GB" altLang="en-US" sz="2400" dirty="0"/>
              <a:t>may be complete or partial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6" name="Picture 4" descr="laryngomalach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792936"/>
            <a:ext cx="2540000" cy="2095500"/>
          </a:xfrm>
          <a:solidFill>
            <a:srgbClr val="00CCFF"/>
          </a:solidFill>
        </p:spPr>
      </p:pic>
      <p:pic>
        <p:nvPicPr>
          <p:cNvPr id="7" name="Picture 4" descr="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3609" y="3647626"/>
            <a:ext cx="2540000" cy="2305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4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Trauma to larynx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609600" indent="-609600">
              <a:buNone/>
            </a:pPr>
            <a:r>
              <a:rPr lang="en-US" altLang="en-US" dirty="0">
                <a:solidFill>
                  <a:srgbClr val="FFC000"/>
                </a:solidFill>
              </a:rPr>
              <a:t>1.Blunt: </a:t>
            </a:r>
            <a:r>
              <a:rPr lang="en-US" altLang="en-US" dirty="0"/>
              <a:t>due to motor car accidents, </a:t>
            </a:r>
            <a:r>
              <a:rPr lang="en-US" altLang="en-US" dirty="0" err="1"/>
              <a:t>assults</a:t>
            </a:r>
            <a:r>
              <a:rPr lang="en-US" altLang="en-US" dirty="0"/>
              <a:t> and strangulation.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FFC000"/>
                </a:solidFill>
              </a:rPr>
              <a:t>2. Penetrating</a:t>
            </a:r>
            <a:r>
              <a:rPr lang="en-US" altLang="en-US" dirty="0">
                <a:solidFill>
                  <a:srgbClr val="990000"/>
                </a:solidFill>
              </a:rPr>
              <a:t>:</a:t>
            </a:r>
            <a:r>
              <a:rPr lang="en-US" altLang="en-US" dirty="0"/>
              <a:t> results from stabbings or gunshot.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FFC000"/>
                </a:solidFill>
              </a:rPr>
              <a:t>3. Intubation injury: </a:t>
            </a:r>
            <a:r>
              <a:rPr lang="en-US" altLang="en-US" dirty="0"/>
              <a:t>contributing factors include, large diameter tubes, excessive movement, over inflated cuff,</a:t>
            </a:r>
          </a:p>
          <a:p>
            <a:pPr marL="609600" indent="-609600">
              <a:buNone/>
            </a:pPr>
            <a:r>
              <a:rPr lang="en-US" altLang="en-US" dirty="0"/>
              <a:t>       and prolonged intubation.</a:t>
            </a:r>
          </a:p>
          <a:p>
            <a:pPr marL="609600" indent="-609600">
              <a:buNone/>
            </a:pPr>
            <a:r>
              <a:rPr lang="en-US" altLang="en-US" dirty="0"/>
              <a:t>May result in ulceration and G.T formation.</a:t>
            </a:r>
          </a:p>
          <a:p>
            <a:pPr marL="609600" indent="-609600">
              <a:buNone/>
            </a:pPr>
            <a:r>
              <a:rPr lang="en-US" altLang="en-US" dirty="0"/>
              <a:t>Also arytenoids dislocation 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8414745"/>
              </p:ext>
            </p:extLst>
          </p:nvPr>
        </p:nvGraphicFramePr>
        <p:xfrm>
          <a:off x="8975035" y="1939165"/>
          <a:ext cx="2951921" cy="2125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3" imgW="1905266" imgH="1647619" progId="MSPhotoEd.3">
                  <p:embed/>
                </p:oleObj>
              </mc:Choice>
              <mc:Fallback>
                <p:oleObj name="Photo Editor Photo" r:id="rId3" imgW="1905266" imgH="1647619" progId="MSPhotoEd.3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035" y="1939165"/>
                        <a:ext cx="2951921" cy="2125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446409"/>
              </p:ext>
            </p:extLst>
          </p:nvPr>
        </p:nvGraphicFramePr>
        <p:xfrm>
          <a:off x="6915978" y="4301140"/>
          <a:ext cx="3062908" cy="255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5" imgW="6171429" imgH="4266667" progId="MSPhotoEd.3">
                  <p:embed/>
                </p:oleObj>
              </mc:Choice>
              <mc:Fallback>
                <p:oleObj name="Photo Editor Photo" r:id="rId5" imgW="6171429" imgH="4266667" progId="MSPhotoEd.3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978" y="4301140"/>
                        <a:ext cx="3062908" cy="255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2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 smtClean="0">
                <a:solidFill>
                  <a:srgbClr val="FFC000"/>
                </a:solidFill>
              </a:rPr>
              <a:t>Initial management:</a:t>
            </a:r>
          </a:p>
          <a:p>
            <a:pPr marL="0" indent="0">
              <a:buNone/>
            </a:pPr>
            <a:r>
              <a:rPr lang="en-US" sz="7200" dirty="0" smtClean="0"/>
              <a:t>Secure airway, control bleeding, immobilize cervical spines.</a:t>
            </a:r>
          </a:p>
          <a:p>
            <a:pPr marL="0" indent="0">
              <a:buNone/>
            </a:pPr>
            <a:r>
              <a:rPr lang="en-US" sz="7200" b="1" dirty="0" smtClean="0">
                <a:solidFill>
                  <a:srgbClr val="FFC000"/>
                </a:solidFill>
              </a:rPr>
              <a:t>Definitive treatment:</a:t>
            </a:r>
          </a:p>
          <a:p>
            <a:pPr>
              <a:buNone/>
            </a:pPr>
            <a:r>
              <a:rPr lang="en-US" altLang="en-US" sz="7200" dirty="0" smtClean="0"/>
              <a:t>In mild cases…. observation of air way, humidified air, voice rest, antibiotics in case of mucosal breaks, steroids.</a:t>
            </a:r>
          </a:p>
          <a:p>
            <a:pPr>
              <a:buFontTx/>
              <a:buChar char="-"/>
            </a:pPr>
            <a:r>
              <a:rPr lang="en-US" altLang="en-US" sz="7200" dirty="0" smtClean="0"/>
              <a:t>surgical treatment is indicated in:</a:t>
            </a:r>
          </a:p>
          <a:p>
            <a:pPr>
              <a:buFontTx/>
              <a:buChar char="-"/>
            </a:pPr>
            <a:r>
              <a:rPr lang="en-US" altLang="en-US" sz="7200" dirty="0" smtClean="0"/>
              <a:t>Massive </a:t>
            </a:r>
            <a:r>
              <a:rPr lang="en-US" altLang="en-US" sz="7200" dirty="0" err="1" smtClean="0"/>
              <a:t>endolaryngeal</a:t>
            </a:r>
            <a:r>
              <a:rPr lang="en-US" altLang="en-US" sz="7200" dirty="0" smtClean="0"/>
              <a:t> edema.</a:t>
            </a:r>
          </a:p>
          <a:p>
            <a:pPr>
              <a:buNone/>
            </a:pPr>
            <a:r>
              <a:rPr lang="en-US" altLang="en-US" sz="7200" dirty="0" smtClean="0"/>
              <a:t>-Lacerations involving </a:t>
            </a:r>
            <a:r>
              <a:rPr lang="en-US" altLang="en-US" sz="7200" dirty="0" err="1" smtClean="0"/>
              <a:t>ant.commissure</a:t>
            </a:r>
            <a:r>
              <a:rPr lang="en-US" altLang="en-US" sz="7200" dirty="0" smtClean="0"/>
              <a:t> or edge of vocal fold.</a:t>
            </a:r>
          </a:p>
          <a:p>
            <a:pPr>
              <a:buNone/>
            </a:pPr>
            <a:r>
              <a:rPr lang="en-US" altLang="en-US" sz="7200" dirty="0" smtClean="0"/>
              <a:t>-Displaced or comminuted fractures.</a:t>
            </a:r>
          </a:p>
          <a:p>
            <a:pPr>
              <a:buNone/>
            </a:pPr>
            <a:r>
              <a:rPr lang="en-US" altLang="en-US" sz="7200" dirty="0" smtClean="0"/>
              <a:t>-Vocal fold immobility.</a:t>
            </a:r>
          </a:p>
          <a:p>
            <a:pPr>
              <a:buNone/>
            </a:pPr>
            <a:r>
              <a:rPr lang="en-US" altLang="en-US" sz="7200" dirty="0" smtClean="0"/>
              <a:t>-Arytenoid dislocation.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280573"/>
              </p:ext>
            </p:extLst>
          </p:nvPr>
        </p:nvGraphicFramePr>
        <p:xfrm>
          <a:off x="6480175" y="2225675"/>
          <a:ext cx="330993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hoto Editor Photo" r:id="rId3" imgW="2057143" imgH="1600000" progId="MSPhotoEd.3">
                  <p:embed/>
                </p:oleObj>
              </mc:Choice>
              <mc:Fallback>
                <p:oleObj name="Photo Editor Photo" r:id="rId3" imgW="2057143" imgH="1600000" progId="MSPhotoEd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2225675"/>
                        <a:ext cx="3309938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8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 dirty="0"/>
              <a:t>F.B in Larynx</a:t>
            </a:r>
            <a:endParaRPr lang="en-US" altLang="en-US" sz="32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7627" y="1905000"/>
            <a:ext cx="4065104" cy="41910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- Sharp F.B as pin or glass.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- C/P:  Dyspnoea, Cough, Hoarseness later on.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-Treatment: removal by direct laryngoscopy.</a:t>
            </a:r>
            <a:endParaRPr lang="en-US" altLang="en-US" sz="2400" dirty="0"/>
          </a:p>
        </p:txBody>
      </p:sp>
      <p:pic>
        <p:nvPicPr>
          <p:cNvPr id="22532" name="Picture 4" descr="Foreign_Body_of_Larynx_and_Trachea__2_GG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1688" y="1809612"/>
            <a:ext cx="3979862" cy="2628900"/>
          </a:xfrm>
          <a:noFill/>
        </p:spPr>
      </p:pic>
    </p:spTree>
    <p:extLst>
      <p:ext uri="{BB962C8B-B14F-4D97-AF65-F5344CB8AC3E}">
        <p14:creationId xmlns:p14="http://schemas.microsoft.com/office/powerpoint/2010/main" val="5176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/>
              <a:t>Laryngeal cartilages</a:t>
            </a:r>
            <a:endParaRPr lang="en-US" altLang="en-US" sz="32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Epiglottis</a:t>
            </a:r>
          </a:p>
          <a:p>
            <a:pPr eaLnBrk="1" hangingPunct="1"/>
            <a:r>
              <a:rPr lang="en-GB" altLang="en-US"/>
              <a:t>Thyroid</a:t>
            </a:r>
          </a:p>
          <a:p>
            <a:pPr eaLnBrk="1" hangingPunct="1"/>
            <a:r>
              <a:rPr lang="en-GB" altLang="en-US"/>
              <a:t>Cricoid</a:t>
            </a:r>
          </a:p>
          <a:p>
            <a:pPr eaLnBrk="1" hangingPunct="1"/>
            <a:r>
              <a:rPr lang="en-GB" altLang="en-US"/>
              <a:t>Arytenoids</a:t>
            </a:r>
          </a:p>
          <a:p>
            <a:pPr eaLnBrk="1" hangingPunct="1"/>
            <a:r>
              <a:rPr lang="en-GB" altLang="en-US"/>
              <a:t>Corniculate and Cuneiform</a:t>
            </a:r>
            <a:endParaRPr lang="en-US" altLang="en-US"/>
          </a:p>
        </p:txBody>
      </p:sp>
      <p:pic>
        <p:nvPicPr>
          <p:cNvPr id="5" name="Content Placeholder 4" descr="laryngeal cartil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96" y="2011363"/>
            <a:ext cx="2938845" cy="4206875"/>
          </a:xfrm>
          <a:noFill/>
        </p:spPr>
      </p:pic>
    </p:spTree>
    <p:extLst>
      <p:ext uri="{BB962C8B-B14F-4D97-AF65-F5344CB8AC3E}">
        <p14:creationId xmlns:p14="http://schemas.microsoft.com/office/powerpoint/2010/main" val="1053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GB" altLang="en-US" sz="3200" b="1"/>
              <a:t>Elastic Tissues of Larynx</a:t>
            </a:r>
            <a:endParaRPr lang="en-US" altLang="en-US" sz="3200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GB" altLang="en-US" i="1" smtClean="0"/>
              <a:t>Intrinsic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/>
              <a:t>Quadrangular membrane of supraglottic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/>
              <a:t>Conus Elasticus of glottic and subglottic</a:t>
            </a:r>
          </a:p>
          <a:p>
            <a:pPr marL="609600" indent="-609600"/>
            <a:endParaRPr lang="en-GB" altLang="en-US"/>
          </a:p>
          <a:p>
            <a:pPr marL="609600" indent="-609600"/>
            <a:r>
              <a:rPr lang="en-GB" altLang="en-US" i="1"/>
              <a:t>Extrinsic</a:t>
            </a:r>
            <a:endParaRPr lang="en-GB" altLang="en-US"/>
          </a:p>
          <a:p>
            <a:pPr marL="609600" indent="-609600">
              <a:buNone/>
            </a:pPr>
            <a:r>
              <a:rPr lang="en-GB" altLang="en-US"/>
              <a:t>Thyrohyoid m.</a:t>
            </a:r>
          </a:p>
          <a:p>
            <a:pPr marL="609600" indent="-609600">
              <a:buNone/>
            </a:pPr>
            <a:r>
              <a:rPr lang="en-GB" altLang="en-US"/>
              <a:t>Cricotracheal m.</a:t>
            </a:r>
            <a:endParaRPr lang="en-US" altLang="en-US"/>
          </a:p>
        </p:txBody>
      </p:sp>
      <p:pic>
        <p:nvPicPr>
          <p:cNvPr id="5" name="Content Placeholder 4" descr="interior of laryn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92" y="2011363"/>
            <a:ext cx="3092053" cy="4206875"/>
          </a:xfrm>
          <a:noFill/>
        </p:spPr>
      </p:pic>
    </p:spTree>
    <p:extLst>
      <p:ext uri="{BB962C8B-B14F-4D97-AF65-F5344CB8AC3E}">
        <p14:creationId xmlns:p14="http://schemas.microsoft.com/office/powerpoint/2010/main" val="3474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/>
              <a:t>Muscles of Larynx</a:t>
            </a:r>
            <a:endParaRPr lang="en-US" altLang="en-US" sz="3200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05344" y="2011680"/>
            <a:ext cx="4090556" cy="4206240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en-GB" altLang="en-US" sz="2400" b="1" dirty="0">
                <a:solidFill>
                  <a:srgbClr val="FFFF00"/>
                </a:solidFill>
              </a:rPr>
              <a:t>Extrinsic:</a:t>
            </a:r>
            <a:r>
              <a:rPr lang="en-GB" altLang="en-US" sz="2000" b="1" dirty="0">
                <a:solidFill>
                  <a:srgbClr val="FFFF00"/>
                </a:solidFill>
              </a:rPr>
              <a:t> </a:t>
            </a:r>
            <a:r>
              <a:rPr lang="en-GB" altLang="en-US" sz="2000" dirty="0"/>
              <a:t>Elevators and depressors of larynx</a:t>
            </a:r>
          </a:p>
          <a:p>
            <a:pPr marL="609600" indent="-609600">
              <a:buNone/>
            </a:pPr>
            <a:r>
              <a:rPr lang="en-GB" altLang="en-US" sz="2400" dirty="0" err="1"/>
              <a:t>e.g</a:t>
            </a:r>
            <a:r>
              <a:rPr lang="en-GB" altLang="en-US" sz="2400" dirty="0"/>
              <a:t> </a:t>
            </a:r>
            <a:r>
              <a:rPr lang="en-GB" altLang="en-US" sz="2000" dirty="0"/>
              <a:t>Thyrohyoid, stylohyoid and</a:t>
            </a:r>
          </a:p>
          <a:p>
            <a:pPr marL="609600" indent="-609600">
              <a:buNone/>
            </a:pPr>
            <a:r>
              <a:rPr lang="en-GB" altLang="en-US" sz="2000" dirty="0" err="1"/>
              <a:t>Sternohyoid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sternothyroid</a:t>
            </a:r>
            <a:r>
              <a:rPr lang="en-GB" altLang="en-US" sz="2000" dirty="0"/>
              <a:t>.</a:t>
            </a:r>
          </a:p>
          <a:p>
            <a:pPr marL="609600" indent="-609600"/>
            <a:r>
              <a:rPr lang="en-GB" altLang="en-US" sz="2400" b="1" dirty="0">
                <a:solidFill>
                  <a:srgbClr val="FFFF00"/>
                </a:solidFill>
              </a:rPr>
              <a:t>Intrinsic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2000" dirty="0"/>
              <a:t>Cricothyroid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2000" dirty="0" err="1"/>
              <a:t>Post.cricoarytenoid</a:t>
            </a:r>
            <a:r>
              <a:rPr lang="en-GB" altLang="en-US" sz="20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2000" dirty="0" err="1"/>
              <a:t>Lat.cricoarytenoid</a:t>
            </a:r>
            <a:r>
              <a:rPr lang="en-GB" altLang="en-US" sz="20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2000" dirty="0" err="1"/>
              <a:t>Interarytenoid</a:t>
            </a:r>
            <a:r>
              <a:rPr lang="en-GB" altLang="en-US" sz="2000" dirty="0"/>
              <a:t> and Aryepiglottic muscles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sz="2000" dirty="0" err="1"/>
              <a:t>Thyroarytenoid</a:t>
            </a:r>
            <a:endParaRPr lang="en-US" altLang="en-US" sz="200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  <p:graphicFrame>
        <p:nvGraphicFramePr>
          <p:cNvPr id="133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986203"/>
              </p:ext>
            </p:extLst>
          </p:nvPr>
        </p:nvGraphicFramePr>
        <p:xfrm>
          <a:off x="5295900" y="1470991"/>
          <a:ext cx="3467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2857899" imgH="2200582" progId="MSPhotoEd.3">
                  <p:embed/>
                </p:oleObj>
              </mc:Choice>
              <mc:Fallback>
                <p:oleObj name="Photo Editor Photo" r:id="rId3" imgW="2857899" imgH="2200582" progId="MSPhotoEd.3">
                  <p:embed/>
                  <p:pic>
                    <p:nvPicPr>
                      <p:cNvPr id="133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470991"/>
                        <a:ext cx="34671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muscles of laryn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0" y="1792936"/>
            <a:ext cx="3470908" cy="3411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1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/>
              <a:t>Internal Anatomy</a:t>
            </a:r>
            <a:endParaRPr lang="en-US" altLang="en-US" sz="3200" b="1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b="1" dirty="0">
                <a:solidFill>
                  <a:srgbClr val="FFFF00"/>
                </a:solidFill>
              </a:rPr>
              <a:t>Vestibule: </a:t>
            </a:r>
            <a:r>
              <a:rPr lang="en-GB" altLang="en-US" sz="2400" dirty="0"/>
              <a:t>from tip of epiglottis to ventricular bands.</a:t>
            </a:r>
            <a:endParaRPr lang="en-GB" altLang="en-US" b="1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b="1" dirty="0">
                <a:solidFill>
                  <a:srgbClr val="FFFF00"/>
                </a:solidFill>
              </a:rPr>
              <a:t>Ventricle: </a:t>
            </a:r>
            <a:r>
              <a:rPr lang="en-GB" altLang="en-US" sz="2400" dirty="0"/>
              <a:t>Space between false and true cords.</a:t>
            </a:r>
            <a:endParaRPr lang="en-GB" altLang="en-US" b="1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GB" altLang="en-US" b="1" dirty="0" err="1">
                <a:solidFill>
                  <a:srgbClr val="FFFF00"/>
                </a:solidFill>
              </a:rPr>
              <a:t>Infraglottic</a:t>
            </a:r>
            <a:r>
              <a:rPr lang="en-GB" altLang="en-US" b="1" dirty="0"/>
              <a:t> cavity</a:t>
            </a:r>
          </a:p>
          <a:p>
            <a:pPr marL="609600" indent="-609600">
              <a:buNone/>
            </a:pPr>
            <a:endParaRPr lang="en-GB" altLang="en-US" b="1" dirty="0"/>
          </a:p>
          <a:p>
            <a:pPr marL="609600" indent="-609600">
              <a:buNone/>
            </a:pPr>
            <a:r>
              <a:rPr lang="en-GB" altLang="en-US" b="1" dirty="0"/>
              <a:t>Mucosa: Pseudo stratified ciliated columnar.</a:t>
            </a:r>
            <a:endParaRPr lang="en-US" altLang="en-US" b="1" dirty="0"/>
          </a:p>
        </p:txBody>
      </p:sp>
      <p:pic>
        <p:nvPicPr>
          <p:cNvPr id="5" name="Picture 2" descr="C:\Users\yymm\Desktop\ca-larynx-etio-types-3-63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38" y="2628068"/>
            <a:ext cx="4754562" cy="2973464"/>
          </a:xfrm>
          <a:noFill/>
        </p:spPr>
      </p:pic>
    </p:spTree>
    <p:extLst>
      <p:ext uri="{BB962C8B-B14F-4D97-AF65-F5344CB8AC3E}">
        <p14:creationId xmlns:p14="http://schemas.microsoft.com/office/powerpoint/2010/main" val="40627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/>
              <a:t>Vocal fold Structure</a:t>
            </a:r>
          </a:p>
        </p:txBody>
      </p:sp>
      <p:pic>
        <p:nvPicPr>
          <p:cNvPr id="16387" name="Picture 2" descr="http://web.nmsu.edu/~lleeper/pages/Voice/walden/vflay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00250"/>
            <a:ext cx="7324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3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Nerve supply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97" y="2011363"/>
            <a:ext cx="7118619" cy="4206875"/>
          </a:xfrm>
        </p:spPr>
      </p:pic>
    </p:spTree>
    <p:extLst>
      <p:ext uri="{BB962C8B-B14F-4D97-AF65-F5344CB8AC3E}">
        <p14:creationId xmlns:p14="http://schemas.microsoft.com/office/powerpoint/2010/main" val="5785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 dirty="0" smtClean="0"/>
              <a:t>Symptoms  </a:t>
            </a:r>
            <a:r>
              <a:rPr lang="en-GB" altLang="en-US" sz="3200" b="1" dirty="0"/>
              <a:t>of </a:t>
            </a:r>
            <a:r>
              <a:rPr lang="en-GB" altLang="en-US" sz="3200" b="1" dirty="0" smtClean="0"/>
              <a:t>Laryngeal diseases</a:t>
            </a:r>
            <a:endParaRPr lang="en-US" altLang="en-US" sz="32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altLang="en-US" b="1" dirty="0" smtClean="0">
                <a:solidFill>
                  <a:srgbClr val="FFC000"/>
                </a:solidFill>
              </a:rPr>
              <a:t>Stridor:</a:t>
            </a:r>
          </a:p>
          <a:p>
            <a:pPr marL="0" indent="0">
              <a:buNone/>
            </a:pPr>
            <a:r>
              <a:rPr lang="en-US" altLang="en-US" sz="2400" dirty="0" smtClean="0"/>
              <a:t>Noisy breathing due to airway obstruction</a:t>
            </a:r>
          </a:p>
          <a:p>
            <a:pPr marL="0" indent="0">
              <a:buNone/>
            </a:pPr>
            <a:r>
              <a:rPr lang="en-US" altLang="en-US" sz="2400" dirty="0" smtClean="0"/>
              <a:t>May be </a:t>
            </a:r>
            <a:r>
              <a:rPr lang="en-US" altLang="en-US" sz="2400" dirty="0" err="1" smtClean="0"/>
              <a:t>cong</a:t>
            </a:r>
            <a:r>
              <a:rPr lang="en-US" altLang="en-US" sz="2400" dirty="0" smtClean="0"/>
              <a:t>… </a:t>
            </a:r>
            <a:r>
              <a:rPr lang="en-US" altLang="en-US" sz="2400" dirty="0" err="1" smtClean="0"/>
              <a:t>laryngomalachia</a:t>
            </a:r>
            <a:r>
              <a:rPr lang="en-US" altLang="en-US" sz="2400" dirty="0" smtClean="0"/>
              <a:t>,  inflammatory……… croup.</a:t>
            </a:r>
          </a:p>
          <a:p>
            <a:pPr marL="0" indent="0">
              <a:buNone/>
            </a:pPr>
            <a:r>
              <a:rPr lang="en-US" altLang="en-US" sz="2400" dirty="0" smtClean="0"/>
              <a:t>Traumatic……laryngeal paralysis, Neoplastic……carcinoma.</a:t>
            </a:r>
          </a:p>
          <a:p>
            <a:pPr marL="0" indent="0">
              <a:buNone/>
            </a:pPr>
            <a:r>
              <a:rPr lang="en-US" altLang="en-US" b="1" dirty="0" smtClean="0"/>
              <a:t>2</a:t>
            </a:r>
            <a:r>
              <a:rPr lang="en-US" altLang="en-US" b="1" dirty="0" smtClean="0">
                <a:solidFill>
                  <a:srgbClr val="FFC000"/>
                </a:solidFill>
              </a:rPr>
              <a:t>. Dysphonia:</a:t>
            </a:r>
          </a:p>
          <a:p>
            <a:pPr marL="0" indent="0">
              <a:buNone/>
            </a:pPr>
            <a:r>
              <a:rPr lang="en-US" altLang="en-US" sz="2400" dirty="0" smtClean="0"/>
              <a:t>Any abnormality of voice</a:t>
            </a:r>
          </a:p>
          <a:p>
            <a:pPr marL="0" indent="0">
              <a:buNone/>
            </a:pPr>
            <a:r>
              <a:rPr lang="en-US" altLang="en-US" sz="2400" dirty="0" err="1" smtClean="0"/>
              <a:t>Inflammtory</a:t>
            </a:r>
            <a:r>
              <a:rPr lang="en-US" altLang="en-US" sz="2400" dirty="0" smtClean="0"/>
              <a:t>……..laryngitis, GERD</a:t>
            </a:r>
          </a:p>
          <a:p>
            <a:pPr marL="0" indent="0">
              <a:buNone/>
            </a:pPr>
            <a:r>
              <a:rPr lang="en-US" altLang="en-US" sz="2400" dirty="0" smtClean="0"/>
              <a:t>Growths over vocal folds….nodules, polyp, cyst, </a:t>
            </a:r>
            <a:r>
              <a:rPr lang="en-US" altLang="en-US" sz="2400" dirty="0" err="1" smtClean="0"/>
              <a:t>tumours</a:t>
            </a:r>
            <a:r>
              <a:rPr lang="en-US" altLang="en-US" sz="2400" dirty="0" smtClean="0"/>
              <a:t>.</a:t>
            </a:r>
          </a:p>
          <a:p>
            <a:pPr marL="0" indent="0">
              <a:buNone/>
            </a:pPr>
            <a:r>
              <a:rPr lang="en-US" altLang="en-US" sz="2400" dirty="0" smtClean="0"/>
              <a:t>VF paralysis.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286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3. Cough and expectoration</a:t>
            </a:r>
          </a:p>
          <a:p>
            <a:pPr marL="0" indent="0">
              <a:buNone/>
            </a:pPr>
            <a:r>
              <a:rPr lang="en-US" sz="2400" dirty="0" smtClean="0"/>
              <a:t>Post nasal drip, Allergy, GERD, Infections…..laryngitis, TB.</a:t>
            </a:r>
          </a:p>
          <a:p>
            <a:pPr marL="0" indent="0">
              <a:buNone/>
            </a:pPr>
            <a:r>
              <a:rPr lang="en-US" sz="2400" dirty="0" smtClean="0"/>
              <a:t>COPD, aspiration in laryngeal paralysis.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4. </a:t>
            </a:r>
            <a:r>
              <a:rPr lang="en-US" b="1" dirty="0" err="1" smtClean="0">
                <a:solidFill>
                  <a:srgbClr val="FFC000"/>
                </a:solidFill>
              </a:rPr>
              <a:t>Refered</a:t>
            </a:r>
            <a:r>
              <a:rPr lang="en-US" b="1" dirty="0" smtClean="0">
                <a:solidFill>
                  <a:srgbClr val="FFC000"/>
                </a:solidFill>
              </a:rPr>
              <a:t> pain</a:t>
            </a:r>
          </a:p>
          <a:p>
            <a:pPr marL="0" indent="0">
              <a:buNone/>
            </a:pPr>
            <a:r>
              <a:rPr lang="en-US" sz="2400" dirty="0" smtClean="0"/>
              <a:t>Laryngeal cancer and GERD through irritation of superior laryngeal nerve.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106</TotalTime>
  <Words>416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Corbel</vt:lpstr>
      <vt:lpstr>Tahoma</vt:lpstr>
      <vt:lpstr>Wingdings</vt:lpstr>
      <vt:lpstr>Banded</vt:lpstr>
      <vt:lpstr>Photo Editor Photo</vt:lpstr>
      <vt:lpstr>Anatomy of Larynx</vt:lpstr>
      <vt:lpstr>Laryngeal cartilages</vt:lpstr>
      <vt:lpstr>Elastic Tissues of Larynx</vt:lpstr>
      <vt:lpstr>Muscles of Larynx</vt:lpstr>
      <vt:lpstr>Internal Anatomy</vt:lpstr>
      <vt:lpstr>Vocal fold Structure</vt:lpstr>
      <vt:lpstr>Nerve supply</vt:lpstr>
      <vt:lpstr>Symptoms  of Laryngeal diseases</vt:lpstr>
      <vt:lpstr>PowerPoint Presentation</vt:lpstr>
      <vt:lpstr>Congenital Anomalies</vt:lpstr>
      <vt:lpstr>Trauma to larynx</vt:lpstr>
      <vt:lpstr>PowerPoint Presentation</vt:lpstr>
      <vt:lpstr>F.B in Larynx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Larynx</dc:title>
  <dc:creator>Waleed</dc:creator>
  <cp:lastModifiedBy>Waleed</cp:lastModifiedBy>
  <cp:revision>10</cp:revision>
  <dcterms:created xsi:type="dcterms:W3CDTF">2021-03-15T14:01:16Z</dcterms:created>
  <dcterms:modified xsi:type="dcterms:W3CDTF">2021-04-06T07:54:50Z</dcterms:modified>
</cp:coreProperties>
</file>