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81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8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91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98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40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34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77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55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92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70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41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8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6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60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3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81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Oesophagus</a:t>
            </a:r>
            <a:endParaRPr lang="ar-EG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WAM</a:t>
            </a:r>
          </a:p>
          <a:p>
            <a:r>
              <a:rPr lang="en-US" dirty="0" smtClean="0"/>
              <a:t>MD</a:t>
            </a:r>
            <a:endParaRPr lang="ar-E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Anatomy</a:t>
            </a:r>
            <a:endParaRPr lang="ar-EG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FontTx/>
              <a:buChar char="-"/>
            </a:pPr>
            <a:r>
              <a:rPr lang="en-US" sz="2400" dirty="0" smtClean="0"/>
              <a:t>It is a muscular tube 25 cm in adults.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</a:rPr>
              <a:t>Has three constrictions</a:t>
            </a:r>
          </a:p>
          <a:p>
            <a:pPr marL="457200" indent="-457200" algn="l" rtl="0">
              <a:buAutoNum type="arabicPeriod"/>
            </a:pPr>
            <a:r>
              <a:rPr lang="en-US" sz="2400" dirty="0" smtClean="0"/>
              <a:t>At its commencement (15 cm from upper incisor)</a:t>
            </a:r>
          </a:p>
          <a:p>
            <a:pPr marL="457200" indent="-457200" algn="l" rtl="0">
              <a:buAutoNum type="arabicPeriod"/>
            </a:pPr>
            <a:r>
              <a:rPr lang="en-US" sz="2400" dirty="0" smtClean="0"/>
              <a:t>Site of crossing by aortic arch, and </a:t>
            </a:r>
            <a:r>
              <a:rPr lang="en-US" sz="2400" dirty="0" err="1" smtClean="0"/>
              <a:t>lt.main</a:t>
            </a:r>
            <a:r>
              <a:rPr lang="en-US" sz="2400" dirty="0" smtClean="0"/>
              <a:t> bronchus.</a:t>
            </a:r>
          </a:p>
          <a:p>
            <a:pPr marL="457200" indent="-457200" algn="l" rtl="0">
              <a:buAutoNum type="arabicPeriod"/>
            </a:pPr>
            <a:r>
              <a:rPr lang="en-US" sz="2400" dirty="0" smtClean="0"/>
              <a:t>Where it pierces diaphragm (40 cm from upper incisors).</a:t>
            </a:r>
          </a:p>
          <a:p>
            <a:pPr marL="457200" indent="-457200" algn="l" rtl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Upper </a:t>
            </a:r>
            <a:r>
              <a:rPr lang="en-US" sz="2400" dirty="0" err="1" smtClean="0">
                <a:solidFill>
                  <a:srgbClr val="C00000"/>
                </a:solidFill>
              </a:rPr>
              <a:t>oesoph.sphincter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is continuously in state of tonic contraction.</a:t>
            </a:r>
          </a:p>
          <a:p>
            <a:pPr marL="457200" indent="-457200" algn="l" rtl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Lower </a:t>
            </a:r>
            <a:r>
              <a:rPr lang="en-US" sz="2400" dirty="0" err="1" smtClean="0">
                <a:solidFill>
                  <a:srgbClr val="C00000"/>
                </a:solidFill>
              </a:rPr>
              <a:t>oesoph.sphincter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en-US" sz="2400" dirty="0" smtClean="0"/>
              <a:t>measures 3-4 cm, at time of swallowing it relaxes for 5 seconds, pinchcock action of diaphragm is important to protect against reflux.</a:t>
            </a:r>
            <a:endParaRPr lang="ar-EG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803176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Anatomy</a:t>
            </a:r>
            <a:endParaRPr lang="ar-EG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R.WALEED\Downloads\Layers_of_the_GI_Tract_english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1052736"/>
            <a:ext cx="3240360" cy="428628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690864" cy="489654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2000" dirty="0" smtClean="0"/>
              <a:t>It has 4  coats.</a:t>
            </a:r>
          </a:p>
          <a:p>
            <a:pPr marL="457200" indent="-457200" algn="l" rtl="0"/>
            <a:r>
              <a:rPr lang="en-US" sz="2000" dirty="0" smtClean="0"/>
              <a:t>1.     </a:t>
            </a:r>
            <a:r>
              <a:rPr lang="en-US" sz="2000" b="1" dirty="0" smtClean="0">
                <a:solidFill>
                  <a:srgbClr val="C00000"/>
                </a:solidFill>
              </a:rPr>
              <a:t>Mucosa: </a:t>
            </a:r>
            <a:r>
              <a:rPr lang="en-US" sz="2000" dirty="0" err="1" smtClean="0"/>
              <a:t>St.sq</a:t>
            </a:r>
            <a:r>
              <a:rPr lang="en-US" sz="2000" dirty="0" smtClean="0"/>
              <a:t> epithelium.</a:t>
            </a:r>
          </a:p>
          <a:p>
            <a:pPr marL="457200" indent="-457200" algn="l" rtl="0"/>
            <a:r>
              <a:rPr lang="en-US" sz="2000" dirty="0" smtClean="0"/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.      </a:t>
            </a:r>
            <a:r>
              <a:rPr lang="en-US" sz="2000" b="1" dirty="0" err="1" smtClean="0">
                <a:solidFill>
                  <a:srgbClr val="C00000"/>
                </a:solidFill>
              </a:rPr>
              <a:t>Submucosa</a:t>
            </a:r>
            <a:r>
              <a:rPr lang="en-US" sz="2000" dirty="0" smtClean="0"/>
              <a:t>.</a:t>
            </a:r>
          </a:p>
          <a:p>
            <a:pPr marL="457200" indent="-457200" algn="l" rtl="0"/>
            <a:r>
              <a:rPr lang="en-US" sz="2000" dirty="0" smtClean="0"/>
              <a:t>3.   </a:t>
            </a:r>
            <a:r>
              <a:rPr lang="en-US" sz="2000" b="1" dirty="0" smtClean="0">
                <a:solidFill>
                  <a:srgbClr val="C00000"/>
                </a:solidFill>
              </a:rPr>
              <a:t> Muscular</a:t>
            </a:r>
            <a:r>
              <a:rPr lang="en-US" sz="2000" dirty="0" smtClean="0"/>
              <a:t>: </a:t>
            </a:r>
            <a:r>
              <a:rPr lang="en-US" sz="2000" dirty="0" err="1" smtClean="0"/>
              <a:t>Int.circular</a:t>
            </a:r>
            <a:r>
              <a:rPr lang="en-US" sz="2000" dirty="0" smtClean="0"/>
              <a:t> continuous above with </a:t>
            </a:r>
            <a:r>
              <a:rPr lang="en-US" sz="2000" dirty="0" err="1" smtClean="0"/>
              <a:t>cricopharyngeus</a:t>
            </a:r>
            <a:r>
              <a:rPr lang="en-US" sz="2000" dirty="0" smtClean="0"/>
              <a:t>.</a:t>
            </a:r>
          </a:p>
          <a:p>
            <a:pPr marL="457200" indent="-457200" algn="l" rtl="0"/>
            <a:r>
              <a:rPr lang="en-US" sz="2000" dirty="0" err="1" smtClean="0"/>
              <a:t>Ext.longitudinal</a:t>
            </a:r>
            <a:r>
              <a:rPr lang="en-US" sz="2000" dirty="0" smtClean="0"/>
              <a:t>…. Forms complete investment except at upper 1/3.</a:t>
            </a:r>
          </a:p>
          <a:p>
            <a:pPr marL="457200" indent="-457200" algn="l" rtl="0"/>
            <a:r>
              <a:rPr lang="en-US" sz="2000" b="1" dirty="0" smtClean="0">
                <a:solidFill>
                  <a:srgbClr val="C00000"/>
                </a:solidFill>
              </a:rPr>
              <a:t>4. Fibrous cover.</a:t>
            </a:r>
          </a:p>
          <a:p>
            <a:pPr marL="457200" indent="-457200" algn="l" rtl="0"/>
            <a:r>
              <a:rPr lang="en-US" sz="2000" dirty="0" smtClean="0"/>
              <a:t>Relations: In cervical part</a:t>
            </a:r>
          </a:p>
          <a:p>
            <a:pPr marL="457200" indent="-457200" algn="l" rtl="0"/>
            <a:r>
              <a:rPr lang="en-US" sz="2000" dirty="0" smtClean="0"/>
              <a:t>Ant. Trachea, </a:t>
            </a:r>
            <a:r>
              <a:rPr lang="en-US" sz="2000" dirty="0" err="1" smtClean="0"/>
              <a:t>lt.lobe</a:t>
            </a:r>
            <a:r>
              <a:rPr lang="en-US" sz="2000" dirty="0" smtClean="0"/>
              <a:t> of thyroid.</a:t>
            </a:r>
          </a:p>
          <a:p>
            <a:pPr marL="457200" indent="-457200" algn="l" rtl="0"/>
            <a:r>
              <a:rPr lang="en-US" sz="2000" dirty="0" smtClean="0"/>
              <a:t>Post. Vertebrae with </a:t>
            </a:r>
            <a:r>
              <a:rPr lang="en-US" sz="2000" dirty="0" err="1" smtClean="0"/>
              <a:t>prevertebral</a:t>
            </a:r>
            <a:r>
              <a:rPr lang="en-US" sz="2000" dirty="0" smtClean="0"/>
              <a:t> </a:t>
            </a:r>
            <a:r>
              <a:rPr lang="en-US" sz="2000" dirty="0" err="1" smtClean="0"/>
              <a:t>ms.</a:t>
            </a:r>
            <a:endParaRPr lang="en-US" sz="2000" dirty="0" smtClean="0"/>
          </a:p>
          <a:p>
            <a:pPr marL="457200" indent="-457200" algn="l" rtl="0"/>
            <a:r>
              <a:rPr lang="en-US" sz="2000" dirty="0" smtClean="0"/>
              <a:t>On each side: carotid sheath, lobe of thyroid gland, RLN in groove between </a:t>
            </a:r>
            <a:r>
              <a:rPr lang="en-US" sz="2000" dirty="0" err="1" smtClean="0"/>
              <a:t>oesoph</a:t>
            </a:r>
            <a:r>
              <a:rPr lang="en-US" sz="2000" dirty="0" smtClean="0"/>
              <a:t>. And trachea</a:t>
            </a:r>
            <a:endParaRPr lang="ar-EG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101920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Bl.Supply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oesophagus</a:t>
            </a:r>
            <a:endParaRPr lang="ar-EG" sz="2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R.WALEED\Downloads\images_info_03theoesophagus_a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299004" y="1357298"/>
            <a:ext cx="3311662" cy="321471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14734" cy="4209331"/>
          </a:xfrm>
        </p:spPr>
        <p:txBody>
          <a:bodyPr>
            <a:normAutofit fontScale="85000" lnSpcReduction="20000"/>
          </a:bodyPr>
          <a:lstStyle/>
          <a:p>
            <a:pPr algn="l" rtl="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</a:rPr>
              <a:t>Inf.thyroid</a:t>
            </a:r>
            <a:r>
              <a:rPr lang="en-US" sz="2400" b="1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smtClean="0"/>
              <a:t>in cervical part.</a:t>
            </a:r>
          </a:p>
          <a:p>
            <a:pPr algn="l" rtl="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Descending thoracic </a:t>
            </a:r>
            <a:r>
              <a:rPr lang="en-US" sz="2400" dirty="0" smtClean="0"/>
              <a:t>aorta in thoracic part.</a:t>
            </a:r>
          </a:p>
          <a:p>
            <a:pPr algn="l" rtl="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</a:rPr>
              <a:t>Lt.gastric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a.in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abdominal part.</a:t>
            </a:r>
          </a:p>
          <a:p>
            <a:pPr algn="l" rtl="0"/>
            <a:r>
              <a:rPr lang="en-US" sz="2400" dirty="0" smtClean="0"/>
              <a:t>Veins drain to</a:t>
            </a:r>
          </a:p>
          <a:p>
            <a:pPr algn="l" rtl="0">
              <a:buFontTx/>
              <a:buChar char="-"/>
            </a:pPr>
            <a:r>
              <a:rPr lang="en-US" sz="2400" dirty="0" err="1" smtClean="0"/>
              <a:t>Inf.thyroid</a:t>
            </a:r>
            <a:r>
              <a:rPr lang="en-US" sz="2400" dirty="0" smtClean="0"/>
              <a:t> v.</a:t>
            </a:r>
          </a:p>
          <a:p>
            <a:pPr algn="l" rtl="0">
              <a:buFontTx/>
              <a:buChar char="-"/>
            </a:pPr>
            <a:r>
              <a:rPr lang="en-US" sz="2400" dirty="0" err="1" smtClean="0"/>
              <a:t>Azygos</a:t>
            </a:r>
            <a:r>
              <a:rPr lang="en-US" sz="2400" dirty="0" smtClean="0"/>
              <a:t> v.</a:t>
            </a:r>
          </a:p>
          <a:p>
            <a:pPr algn="l" rtl="0">
              <a:buFontTx/>
              <a:buChar char="-"/>
            </a:pPr>
            <a:r>
              <a:rPr lang="en-US" sz="2400" dirty="0" err="1" smtClean="0"/>
              <a:t>Lt.gastric</a:t>
            </a:r>
            <a:r>
              <a:rPr lang="en-US" sz="2400" dirty="0" smtClean="0"/>
              <a:t> v. tributary of portal vein.</a:t>
            </a:r>
            <a:endParaRPr lang="ar-EG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723"/>
            <a:ext cx="3543296" cy="86362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FB 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 Rounded MT Bold" pitchFamily="34" charset="0"/>
              </a:rPr>
              <a:t>Swallowing</a:t>
            </a:r>
            <a:endParaRPr lang="ar-EG" sz="2800" b="1" dirty="0">
              <a:solidFill>
                <a:srgbClr val="0070C0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3074" name="Picture 2" descr="C:\Users\DR.WALEED\Downloads\FB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7803" y="428604"/>
            <a:ext cx="3330439" cy="264320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rmAutofit fontScale="77500" lnSpcReduction="20000"/>
          </a:bodyPr>
          <a:lstStyle/>
          <a:p>
            <a:pPr algn="l" rtl="0">
              <a:buFontTx/>
              <a:buChar char="-"/>
            </a:pPr>
            <a:r>
              <a:rPr lang="en-US" sz="2400" dirty="0" smtClean="0"/>
              <a:t>Common site of impaction is at </a:t>
            </a:r>
            <a:r>
              <a:rPr lang="en-US" sz="2400" dirty="0" err="1" smtClean="0">
                <a:solidFill>
                  <a:srgbClr val="C00000"/>
                </a:solidFill>
              </a:rPr>
              <a:t>cricopharyngeal</a:t>
            </a:r>
            <a:r>
              <a:rPr lang="en-US" sz="2400" dirty="0" smtClean="0">
                <a:solidFill>
                  <a:srgbClr val="C00000"/>
                </a:solidFill>
              </a:rPr>
              <a:t> sphincter.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 most common objects are coins, meat bones</a:t>
            </a:r>
          </a:p>
          <a:p>
            <a:pPr algn="l" rtl="0"/>
            <a:r>
              <a:rPr lang="en-US" sz="2400" b="1" dirty="0" err="1" smtClean="0">
                <a:solidFill>
                  <a:srgbClr val="C00000"/>
                </a:solidFill>
              </a:rPr>
              <a:t>CP</a:t>
            </a:r>
            <a:r>
              <a:rPr lang="en-US" sz="2400" b="1" dirty="0" err="1" smtClean="0">
                <a:solidFill>
                  <a:srgbClr val="002060"/>
                </a:solidFill>
              </a:rPr>
              <a:t>:</a:t>
            </a:r>
            <a:r>
              <a:rPr lang="en-US" sz="2400" dirty="0" err="1" smtClean="0"/>
              <a:t>dysphagia</a:t>
            </a:r>
            <a:r>
              <a:rPr lang="en-US" sz="2400" dirty="0" smtClean="0"/>
              <a:t>, some objects may be impacted for weeks.</a:t>
            </a:r>
          </a:p>
          <a:p>
            <a:pPr algn="l" rtl="0"/>
            <a:r>
              <a:rPr lang="en-US" sz="2400" dirty="0" smtClean="0"/>
              <a:t>Occasionally regurgitation, excessive saliva in </a:t>
            </a:r>
            <a:r>
              <a:rPr lang="en-US" sz="2400" dirty="0" err="1" smtClean="0"/>
              <a:t>pyriforms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b="1" dirty="0" err="1" smtClean="0">
                <a:solidFill>
                  <a:srgbClr val="C00000"/>
                </a:solidFill>
              </a:rPr>
              <a:t>Inves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r>
              <a:rPr lang="en-US" sz="2400" dirty="0" smtClean="0"/>
              <a:t>Plain x ray, Barium swallow, endoscopic examination.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Treatment: </a:t>
            </a:r>
            <a:r>
              <a:rPr lang="en-US" sz="2400" dirty="0" smtClean="0"/>
              <a:t>endoscopic removal</a:t>
            </a:r>
          </a:p>
          <a:p>
            <a:pPr algn="l" rtl="0"/>
            <a:r>
              <a:rPr lang="en-US" sz="2400" dirty="0" err="1" smtClean="0"/>
              <a:t>Ext.approaches</a:t>
            </a:r>
            <a:r>
              <a:rPr lang="en-US" sz="2400" dirty="0" smtClean="0"/>
              <a:t> in difficult cases.</a:t>
            </a:r>
            <a:endParaRPr lang="ar-EG" sz="2400" dirty="0"/>
          </a:p>
        </p:txBody>
      </p:sp>
      <p:pic>
        <p:nvPicPr>
          <p:cNvPr id="3075" name="Picture 3" descr="C:\Users\DR.WALEED\Downloads\fish b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3357562"/>
            <a:ext cx="357190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731168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 err="1" smtClean="0">
                <a:solidFill>
                  <a:srgbClr val="0070C0"/>
                </a:solidFill>
              </a:rPr>
              <a:t>Achalasia</a:t>
            </a:r>
            <a:endParaRPr lang="ar-EG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R.WALEED\Downloads\achalasia, bariu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280819" y="2062162"/>
            <a:ext cx="1704975" cy="2276475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4186238" cy="4353347"/>
          </a:xfrm>
        </p:spPr>
        <p:txBody>
          <a:bodyPr>
            <a:normAutofit fontScale="70000" lnSpcReduction="20000"/>
          </a:bodyPr>
          <a:lstStyle/>
          <a:p>
            <a:pPr algn="l" rtl="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AE is unknown, </a:t>
            </a:r>
            <a:r>
              <a:rPr lang="en-US" sz="2400" dirty="0" err="1" smtClean="0">
                <a:solidFill>
                  <a:srgbClr val="002060"/>
                </a:solidFill>
              </a:rPr>
              <a:t>degenration</a:t>
            </a:r>
            <a:r>
              <a:rPr lang="en-US" sz="2400" dirty="0" smtClean="0">
                <a:solidFill>
                  <a:srgbClr val="002060"/>
                </a:solidFill>
              </a:rPr>
              <a:t> of </a:t>
            </a:r>
            <a:r>
              <a:rPr lang="en-US" sz="2400" dirty="0" err="1" smtClean="0">
                <a:solidFill>
                  <a:srgbClr val="002060"/>
                </a:solidFill>
              </a:rPr>
              <a:t>Auerbach</a:t>
            </a:r>
            <a:r>
              <a:rPr lang="en-US" sz="2400" dirty="0" smtClean="0">
                <a:solidFill>
                  <a:srgbClr val="002060"/>
                </a:solidFill>
              </a:rPr>
              <a:t> plexus has been documented with loss of postganglionic inhibitory </a:t>
            </a:r>
            <a:r>
              <a:rPr lang="en-US" sz="2400" dirty="0" err="1" smtClean="0">
                <a:solidFill>
                  <a:srgbClr val="002060"/>
                </a:solidFill>
              </a:rPr>
              <a:t>neurones</a:t>
            </a:r>
            <a:r>
              <a:rPr lang="en-US" sz="2400" dirty="0" smtClean="0">
                <a:solidFill>
                  <a:srgbClr val="002060"/>
                </a:solidFill>
              </a:rPr>
              <a:t>…….insufficient relaxation.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 affects males more</a:t>
            </a:r>
          </a:p>
          <a:p>
            <a:pPr algn="l" rtl="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CP: </a:t>
            </a:r>
            <a:r>
              <a:rPr lang="en-US" sz="2400" dirty="0" err="1" smtClean="0">
                <a:solidFill>
                  <a:srgbClr val="002060"/>
                </a:solidFill>
              </a:rPr>
              <a:t>dysphagia</a:t>
            </a:r>
            <a:r>
              <a:rPr lang="en-US" sz="2400" dirty="0" smtClean="0">
                <a:solidFill>
                  <a:srgbClr val="002060"/>
                </a:solidFill>
              </a:rPr>
              <a:t> more to solids, regurgitation, heartburn.</a:t>
            </a:r>
          </a:p>
          <a:p>
            <a:pPr algn="l" rtl="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Investigations: </a:t>
            </a:r>
            <a:r>
              <a:rPr lang="en-US" sz="2400" dirty="0" smtClean="0">
                <a:solidFill>
                  <a:srgbClr val="002060"/>
                </a:solidFill>
              </a:rPr>
              <a:t>Barium swallow, </a:t>
            </a:r>
            <a:r>
              <a:rPr lang="en-US" sz="2400" dirty="0" err="1" smtClean="0">
                <a:solidFill>
                  <a:srgbClr val="002060"/>
                </a:solidFill>
              </a:rPr>
              <a:t>esoph.manometry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</a:rPr>
              <a:t>Treatment: Non surgical, Surgical.</a:t>
            </a:r>
            <a:endParaRPr lang="ar-EG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06" cy="116205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Esophageal Cancer</a:t>
            </a:r>
            <a:endParaRPr lang="ar-EG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.WALEED\Downloads\esophageal canc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643438" y="1357298"/>
            <a:ext cx="4082171" cy="35719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 fontScale="70000" lnSpcReduction="20000"/>
          </a:bodyPr>
          <a:lstStyle/>
          <a:p>
            <a:pPr algn="l" rtl="0">
              <a:buFontTx/>
              <a:buChar char="-"/>
            </a:pPr>
            <a:r>
              <a:rPr lang="en-US" sz="2400" dirty="0" err="1" smtClean="0"/>
              <a:t>Sq.cell</a:t>
            </a:r>
            <a:r>
              <a:rPr lang="en-US" sz="2400" dirty="0" smtClean="0"/>
              <a:t> carcinoma (90%).</a:t>
            </a:r>
          </a:p>
          <a:p>
            <a:pPr algn="l" rtl="0">
              <a:buFontTx/>
              <a:buChar char="-"/>
            </a:pPr>
            <a:r>
              <a:rPr lang="en-US" sz="2400" dirty="0" smtClean="0"/>
              <a:t>Affects elderly more.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solidFill>
                  <a:srgbClr val="00B050"/>
                </a:solidFill>
              </a:rPr>
              <a:t> Precancerous lesions</a:t>
            </a:r>
            <a:r>
              <a:rPr lang="en-US" sz="2400" dirty="0" smtClean="0"/>
              <a:t>: </a:t>
            </a:r>
            <a:r>
              <a:rPr lang="en-US" sz="2400" dirty="0" err="1" smtClean="0"/>
              <a:t>Achalasia</a:t>
            </a:r>
            <a:r>
              <a:rPr lang="en-US" sz="2400" dirty="0" smtClean="0"/>
              <a:t>, caustic </a:t>
            </a:r>
            <a:r>
              <a:rPr lang="en-US" sz="2400" dirty="0" err="1" smtClean="0"/>
              <a:t>ingestion,PVS</a:t>
            </a:r>
            <a:r>
              <a:rPr lang="en-US" sz="2400" dirty="0" smtClean="0"/>
              <a:t>, GERD.</a:t>
            </a:r>
          </a:p>
          <a:p>
            <a:pPr algn="l" rtl="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CP: </a:t>
            </a:r>
            <a:r>
              <a:rPr lang="en-US" sz="2400" dirty="0" err="1" smtClean="0"/>
              <a:t>Dysphagia</a:t>
            </a:r>
            <a:r>
              <a:rPr lang="en-US" sz="2400" dirty="0" smtClean="0"/>
              <a:t> first to solids then to fluids.</a:t>
            </a:r>
          </a:p>
          <a:p>
            <a:pPr algn="l" rtl="0"/>
            <a:r>
              <a:rPr lang="en-US" sz="2400" dirty="0" err="1" smtClean="0"/>
              <a:t>Wt.loss</a:t>
            </a:r>
            <a:r>
              <a:rPr lang="en-US" sz="2400" dirty="0" smtClean="0"/>
              <a:t>, pain with swallowing, respiratory symptoms (regurgitation and aspiration) , </a:t>
            </a:r>
            <a:r>
              <a:rPr lang="en-US" sz="2400" dirty="0" err="1" smtClean="0"/>
              <a:t>dysphonia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Invest. </a:t>
            </a:r>
            <a:r>
              <a:rPr lang="en-US" sz="2400" dirty="0" smtClean="0"/>
              <a:t>Barium swallow, Endoscopy, CT scan</a:t>
            </a:r>
          </a:p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Treatment</a:t>
            </a:r>
            <a:r>
              <a:rPr lang="en-US" sz="2400" dirty="0" smtClean="0"/>
              <a:t>: </a:t>
            </a:r>
            <a:r>
              <a:rPr lang="en-US" sz="2400" dirty="0" err="1" smtClean="0"/>
              <a:t>Esophagectomy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Palliative measures. </a:t>
            </a:r>
            <a:endParaRPr lang="ar-EG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77</TotalTime>
  <Words>385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Times New Roman</vt:lpstr>
      <vt:lpstr>Tw Cen MT</vt:lpstr>
      <vt:lpstr>Droplet</vt:lpstr>
      <vt:lpstr> Oesophagus</vt:lpstr>
      <vt:lpstr>Anatomy</vt:lpstr>
      <vt:lpstr>Anatomy</vt:lpstr>
      <vt:lpstr>Bl.Supply of oesophagus</vt:lpstr>
      <vt:lpstr>FB  Swallowing</vt:lpstr>
      <vt:lpstr>Achalasia</vt:lpstr>
      <vt:lpstr>Esophageal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Oesophagus</dc:title>
  <dc:creator>DR.WALEED</dc:creator>
  <cp:lastModifiedBy>Waleed</cp:lastModifiedBy>
  <cp:revision>12</cp:revision>
  <dcterms:created xsi:type="dcterms:W3CDTF">2015-10-10T17:37:52Z</dcterms:created>
  <dcterms:modified xsi:type="dcterms:W3CDTF">2021-03-23T15:00:52Z</dcterms:modified>
</cp:coreProperties>
</file>