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6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4" d="100"/>
          <a:sy n="64" d="100"/>
        </p:scale>
        <p:origin x="13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94816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07058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3894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5419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922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94842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0697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24608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01236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51890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77914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3986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49403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0345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17776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7553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192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10/08/1442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081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 </a:t>
            </a:r>
            <a:r>
              <a:rPr lang="en-US" sz="3600" b="1" dirty="0" err="1" smtClean="0"/>
              <a:t>Oesophagus</a:t>
            </a:r>
            <a:endParaRPr lang="ar-EG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WAM</a:t>
            </a:r>
          </a:p>
          <a:p>
            <a:r>
              <a:rPr lang="en-US" dirty="0" smtClean="0"/>
              <a:t>MD</a:t>
            </a:r>
            <a:endParaRPr lang="ar-E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866266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Anatomy</a:t>
            </a:r>
            <a:endParaRPr lang="ar-EG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 algn="l" rtl="0">
              <a:buFontTx/>
              <a:buChar char="-"/>
            </a:pPr>
            <a:r>
              <a:rPr lang="en-US" sz="2400" dirty="0" smtClean="0"/>
              <a:t>It is a muscular tube 25 cm in adults.</a:t>
            </a:r>
          </a:p>
          <a:p>
            <a:pPr algn="l" rtl="0">
              <a:buFontTx/>
              <a:buChar char="-"/>
            </a:pPr>
            <a:r>
              <a:rPr lang="en-US" sz="2400" dirty="0" smtClean="0">
                <a:solidFill>
                  <a:srgbClr val="C00000"/>
                </a:solidFill>
              </a:rPr>
              <a:t>Has three constrictions</a:t>
            </a:r>
          </a:p>
          <a:p>
            <a:pPr marL="457200" indent="-457200" algn="l" rtl="0">
              <a:buAutoNum type="arabicPeriod"/>
            </a:pPr>
            <a:r>
              <a:rPr lang="en-US" sz="2400" dirty="0" smtClean="0"/>
              <a:t>At its commencement (15 cm from upper incisor)</a:t>
            </a:r>
          </a:p>
          <a:p>
            <a:pPr marL="457200" indent="-457200" algn="l" rtl="0">
              <a:buAutoNum type="arabicPeriod"/>
            </a:pPr>
            <a:r>
              <a:rPr lang="en-US" sz="2400" dirty="0" smtClean="0"/>
              <a:t>Site of crossing by aortic arch, and </a:t>
            </a:r>
            <a:r>
              <a:rPr lang="en-US" sz="2400" dirty="0" err="1" smtClean="0"/>
              <a:t>lt.main</a:t>
            </a:r>
            <a:r>
              <a:rPr lang="en-US" sz="2400" dirty="0" smtClean="0"/>
              <a:t> bronchus.</a:t>
            </a:r>
          </a:p>
          <a:p>
            <a:pPr marL="457200" indent="-457200" algn="l" rtl="0">
              <a:buAutoNum type="arabicPeriod"/>
            </a:pPr>
            <a:r>
              <a:rPr lang="en-US" sz="2400" dirty="0" smtClean="0"/>
              <a:t>Where it pierces diaphragm (40 cm from upper incisors).</a:t>
            </a:r>
          </a:p>
          <a:p>
            <a:pPr marL="457200" indent="-457200" algn="l" rtl="0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Upper </a:t>
            </a:r>
            <a:r>
              <a:rPr lang="en-US" sz="2400" dirty="0" err="1" smtClean="0">
                <a:solidFill>
                  <a:srgbClr val="C00000"/>
                </a:solidFill>
              </a:rPr>
              <a:t>oesoph.sphincter</a:t>
            </a:r>
            <a:r>
              <a:rPr lang="en-US" sz="2400" dirty="0" smtClean="0">
                <a:solidFill>
                  <a:srgbClr val="C00000"/>
                </a:solidFill>
              </a:rPr>
              <a:t>: </a:t>
            </a:r>
            <a:r>
              <a:rPr lang="en-US" sz="2400" dirty="0" smtClean="0"/>
              <a:t>is continuously in state of tonic contraction.</a:t>
            </a:r>
          </a:p>
          <a:p>
            <a:pPr marL="457200" indent="-457200" algn="l" rtl="0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Lower </a:t>
            </a:r>
            <a:r>
              <a:rPr lang="en-US" sz="2400" dirty="0" err="1" smtClean="0">
                <a:solidFill>
                  <a:srgbClr val="C00000"/>
                </a:solidFill>
              </a:rPr>
              <a:t>oesoph.sphincter</a:t>
            </a:r>
            <a:r>
              <a:rPr lang="en-US" sz="2400" dirty="0" smtClean="0">
                <a:solidFill>
                  <a:srgbClr val="C00000"/>
                </a:solidFill>
              </a:rPr>
              <a:t>: </a:t>
            </a:r>
            <a:r>
              <a:rPr lang="en-US" sz="2400" dirty="0" smtClean="0"/>
              <a:t>measures 3-4 cm, at time of swallowing it relaxes for 5 seconds, pinchcock action of diaphragm is important to protect against reflux.</a:t>
            </a:r>
            <a:endParaRPr lang="ar-EG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803176"/>
          </a:xfrm>
        </p:spPr>
        <p:txBody>
          <a:bodyPr>
            <a:normAutofit/>
          </a:bodyPr>
          <a:lstStyle/>
          <a:p>
            <a:pPr algn="l" rtl="0"/>
            <a:r>
              <a:rPr lang="en-US" sz="3200" b="1" dirty="0" smtClean="0">
                <a:solidFill>
                  <a:srgbClr val="0070C0"/>
                </a:solidFill>
              </a:rPr>
              <a:t>Anatomy</a:t>
            </a:r>
            <a:endParaRPr lang="ar-EG" sz="32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R.WALEED\Downloads\Layers_of_the_GI_Tract_english.svg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436096" y="1052736"/>
            <a:ext cx="3240360" cy="4286280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12776"/>
            <a:ext cx="4690864" cy="4896544"/>
          </a:xfrm>
        </p:spPr>
        <p:txBody>
          <a:bodyPr>
            <a:normAutofit fontScale="85000" lnSpcReduction="20000"/>
          </a:bodyPr>
          <a:lstStyle/>
          <a:p>
            <a:pPr algn="l" rtl="0"/>
            <a:r>
              <a:rPr lang="en-US" sz="2000" dirty="0" smtClean="0"/>
              <a:t>It has 4  coats.</a:t>
            </a:r>
          </a:p>
          <a:p>
            <a:pPr marL="457200" indent="-457200" algn="l" rtl="0"/>
            <a:r>
              <a:rPr lang="en-US" sz="2000" dirty="0" smtClean="0"/>
              <a:t>1.     </a:t>
            </a:r>
            <a:r>
              <a:rPr lang="en-US" sz="2000" b="1" dirty="0" smtClean="0">
                <a:solidFill>
                  <a:srgbClr val="C00000"/>
                </a:solidFill>
              </a:rPr>
              <a:t>Mucosa: </a:t>
            </a:r>
            <a:r>
              <a:rPr lang="en-US" sz="2000" dirty="0" err="1" smtClean="0"/>
              <a:t>St.sq</a:t>
            </a:r>
            <a:r>
              <a:rPr lang="en-US" sz="2000" dirty="0" smtClean="0"/>
              <a:t> epithelium.</a:t>
            </a:r>
          </a:p>
          <a:p>
            <a:pPr marL="457200" indent="-457200" algn="l" rtl="0"/>
            <a:r>
              <a:rPr lang="en-US" sz="2000" dirty="0" smtClean="0"/>
              <a:t>2</a:t>
            </a:r>
            <a:r>
              <a:rPr lang="en-US" sz="2000" b="1" dirty="0" smtClean="0">
                <a:solidFill>
                  <a:srgbClr val="C00000"/>
                </a:solidFill>
              </a:rPr>
              <a:t>.      </a:t>
            </a:r>
            <a:r>
              <a:rPr lang="en-US" sz="2000" b="1" dirty="0" err="1" smtClean="0">
                <a:solidFill>
                  <a:srgbClr val="C00000"/>
                </a:solidFill>
              </a:rPr>
              <a:t>Submucosa</a:t>
            </a:r>
            <a:r>
              <a:rPr lang="en-US" sz="2000" dirty="0" smtClean="0"/>
              <a:t>.</a:t>
            </a:r>
          </a:p>
          <a:p>
            <a:pPr marL="457200" indent="-457200" algn="l" rtl="0"/>
            <a:r>
              <a:rPr lang="en-US" sz="2000" dirty="0" smtClean="0"/>
              <a:t>3.   </a:t>
            </a:r>
            <a:r>
              <a:rPr lang="en-US" sz="2000" b="1" dirty="0" smtClean="0">
                <a:solidFill>
                  <a:srgbClr val="C00000"/>
                </a:solidFill>
              </a:rPr>
              <a:t> Muscular</a:t>
            </a:r>
            <a:r>
              <a:rPr lang="en-US" sz="2000" dirty="0" smtClean="0"/>
              <a:t>: </a:t>
            </a:r>
            <a:r>
              <a:rPr lang="en-US" sz="2000" dirty="0" err="1" smtClean="0"/>
              <a:t>Int.circular</a:t>
            </a:r>
            <a:r>
              <a:rPr lang="en-US" sz="2000" dirty="0" smtClean="0"/>
              <a:t> continuous above with </a:t>
            </a:r>
            <a:r>
              <a:rPr lang="en-US" sz="2000" dirty="0" err="1" smtClean="0"/>
              <a:t>cricopharyngeus</a:t>
            </a:r>
            <a:r>
              <a:rPr lang="en-US" sz="2000" dirty="0" smtClean="0"/>
              <a:t>.</a:t>
            </a:r>
          </a:p>
          <a:p>
            <a:pPr marL="457200" indent="-457200" algn="l" rtl="0"/>
            <a:r>
              <a:rPr lang="en-US" sz="2000" dirty="0" err="1" smtClean="0"/>
              <a:t>Ext.longitudinal</a:t>
            </a:r>
            <a:r>
              <a:rPr lang="en-US" sz="2000" dirty="0" smtClean="0"/>
              <a:t>…. Forms complete investment except at upper 1/3.</a:t>
            </a:r>
          </a:p>
          <a:p>
            <a:pPr marL="457200" indent="-457200" algn="l" rtl="0"/>
            <a:r>
              <a:rPr lang="en-US" sz="2000" b="1" dirty="0" smtClean="0">
                <a:solidFill>
                  <a:srgbClr val="C00000"/>
                </a:solidFill>
              </a:rPr>
              <a:t>4. Fibrous cover.</a:t>
            </a:r>
          </a:p>
          <a:p>
            <a:pPr marL="457200" indent="-457200" algn="l" rtl="0"/>
            <a:r>
              <a:rPr lang="en-US" sz="2000" dirty="0" smtClean="0"/>
              <a:t>Relations: In cervical part</a:t>
            </a:r>
          </a:p>
          <a:p>
            <a:pPr marL="457200" indent="-457200" algn="l" rtl="0"/>
            <a:r>
              <a:rPr lang="en-US" sz="2000" dirty="0" smtClean="0"/>
              <a:t>Ant. Trachea, </a:t>
            </a:r>
            <a:r>
              <a:rPr lang="en-US" sz="2000" dirty="0" err="1" smtClean="0"/>
              <a:t>lt.lobe</a:t>
            </a:r>
            <a:r>
              <a:rPr lang="en-US" sz="2000" dirty="0" smtClean="0"/>
              <a:t> of thyroid.</a:t>
            </a:r>
          </a:p>
          <a:p>
            <a:pPr marL="457200" indent="-457200" algn="l" rtl="0"/>
            <a:r>
              <a:rPr lang="en-US" sz="2000" dirty="0" smtClean="0"/>
              <a:t>Post. Vertebrae with </a:t>
            </a:r>
            <a:r>
              <a:rPr lang="en-US" sz="2000" dirty="0" err="1" smtClean="0"/>
              <a:t>prevertebral</a:t>
            </a:r>
            <a:r>
              <a:rPr lang="en-US" sz="2000" dirty="0" smtClean="0"/>
              <a:t> </a:t>
            </a:r>
            <a:r>
              <a:rPr lang="en-US" sz="2000" dirty="0" err="1" smtClean="0"/>
              <a:t>ms.</a:t>
            </a:r>
            <a:endParaRPr lang="en-US" sz="2000" dirty="0" smtClean="0"/>
          </a:p>
          <a:p>
            <a:pPr marL="457200" indent="-457200" algn="l" rtl="0"/>
            <a:r>
              <a:rPr lang="en-US" sz="2000" dirty="0" smtClean="0"/>
              <a:t>On each side: carotid sheath, lobe of thyroid gland, RLN in groove between </a:t>
            </a:r>
            <a:r>
              <a:rPr lang="en-US" sz="2000" dirty="0" err="1" smtClean="0"/>
              <a:t>oesoph</a:t>
            </a:r>
            <a:r>
              <a:rPr lang="en-US" sz="2000" dirty="0" smtClean="0"/>
              <a:t>. And trachea</a:t>
            </a:r>
            <a:endParaRPr lang="ar-EG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1019200"/>
          </a:xfrm>
        </p:spPr>
        <p:txBody>
          <a:bodyPr>
            <a:normAutofit/>
          </a:bodyPr>
          <a:lstStyle/>
          <a:p>
            <a:pPr algn="l" rtl="0"/>
            <a:r>
              <a:rPr lang="en-US" sz="2800" b="1" dirty="0" err="1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Bl.Supply</a:t>
            </a:r>
            <a:r>
              <a:rPr lang="en-US" sz="28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2800" b="1" dirty="0" err="1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oesophagus</a:t>
            </a:r>
            <a:endParaRPr lang="ar-EG" sz="2800" b="1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DR.WALEED\Downloads\images_info_03theoesophagus_aa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4299004" y="1357298"/>
            <a:ext cx="3311662" cy="3214710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16832"/>
            <a:ext cx="3614734" cy="4209331"/>
          </a:xfrm>
        </p:spPr>
        <p:txBody>
          <a:bodyPr>
            <a:normAutofit fontScale="85000" lnSpcReduction="20000"/>
          </a:bodyPr>
          <a:lstStyle/>
          <a:p>
            <a:pPr algn="l" rtl="0">
              <a:buFontTx/>
              <a:buChar char="-"/>
            </a:pPr>
            <a:r>
              <a:rPr lang="en-US" sz="2400" b="1" dirty="0" err="1" smtClean="0">
                <a:solidFill>
                  <a:srgbClr val="002060"/>
                </a:solidFill>
              </a:rPr>
              <a:t>Inf.thyroid</a:t>
            </a:r>
            <a:r>
              <a:rPr lang="en-US" sz="2400" b="1" dirty="0" smtClean="0">
                <a:solidFill>
                  <a:srgbClr val="002060"/>
                </a:solidFill>
              </a:rPr>
              <a:t> a</a:t>
            </a:r>
            <a:r>
              <a:rPr lang="en-US" sz="2400" dirty="0" smtClean="0">
                <a:solidFill>
                  <a:srgbClr val="002060"/>
                </a:solidFill>
              </a:rPr>
              <a:t>. </a:t>
            </a:r>
            <a:r>
              <a:rPr lang="en-US" sz="2400" dirty="0" smtClean="0"/>
              <a:t>in cervical part.</a:t>
            </a:r>
          </a:p>
          <a:p>
            <a:pPr algn="l" rtl="0">
              <a:buFontTx/>
              <a:buChar char="-"/>
            </a:pPr>
            <a:r>
              <a:rPr lang="en-US" sz="2400" b="1" dirty="0" smtClean="0">
                <a:solidFill>
                  <a:srgbClr val="002060"/>
                </a:solidFill>
              </a:rPr>
              <a:t>Descending thoracic </a:t>
            </a:r>
            <a:r>
              <a:rPr lang="en-US" sz="2400" dirty="0" smtClean="0"/>
              <a:t>aorta in thoracic part.</a:t>
            </a:r>
          </a:p>
          <a:p>
            <a:pPr algn="l" rtl="0">
              <a:buFontTx/>
              <a:buChar char="-"/>
            </a:pPr>
            <a:r>
              <a:rPr lang="en-US" sz="2400" b="1" dirty="0" err="1" smtClean="0">
                <a:solidFill>
                  <a:srgbClr val="002060"/>
                </a:solidFill>
              </a:rPr>
              <a:t>Lt.gastric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a.in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/>
              <a:t>abdominal part.</a:t>
            </a:r>
          </a:p>
          <a:p>
            <a:pPr algn="l" rtl="0"/>
            <a:r>
              <a:rPr lang="en-US" sz="2400" dirty="0" smtClean="0"/>
              <a:t>Veins drain to</a:t>
            </a:r>
          </a:p>
          <a:p>
            <a:pPr algn="l" rtl="0">
              <a:buFontTx/>
              <a:buChar char="-"/>
            </a:pPr>
            <a:r>
              <a:rPr lang="en-US" sz="2400" dirty="0" err="1" smtClean="0"/>
              <a:t>Inf.thyroid</a:t>
            </a:r>
            <a:r>
              <a:rPr lang="en-US" sz="2400" dirty="0" smtClean="0"/>
              <a:t> v.</a:t>
            </a:r>
          </a:p>
          <a:p>
            <a:pPr algn="l" rtl="0">
              <a:buFontTx/>
              <a:buChar char="-"/>
            </a:pPr>
            <a:r>
              <a:rPr lang="en-US" sz="2400" dirty="0" err="1" smtClean="0"/>
              <a:t>Azygos</a:t>
            </a:r>
            <a:r>
              <a:rPr lang="en-US" sz="2400" dirty="0" smtClean="0"/>
              <a:t> v.</a:t>
            </a:r>
          </a:p>
          <a:p>
            <a:pPr algn="l" rtl="0">
              <a:buFontTx/>
              <a:buChar char="-"/>
            </a:pPr>
            <a:r>
              <a:rPr lang="en-US" sz="2400" dirty="0" err="1" smtClean="0"/>
              <a:t>Lt.gastric</a:t>
            </a:r>
            <a:r>
              <a:rPr lang="en-US" sz="2400" dirty="0" smtClean="0"/>
              <a:t> v. tributary of portal vein.</a:t>
            </a:r>
            <a:endParaRPr lang="ar-EG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723"/>
            <a:ext cx="3543296" cy="863620"/>
          </a:xfrm>
        </p:spPr>
        <p:txBody>
          <a:bodyPr>
            <a:normAutofit/>
          </a:bodyPr>
          <a:lstStyle/>
          <a:p>
            <a:pPr algn="l" rtl="0"/>
            <a:r>
              <a:rPr lang="en-US" sz="3200" b="1" dirty="0" smtClean="0">
                <a:solidFill>
                  <a:srgbClr val="0070C0"/>
                </a:solidFill>
                <a:latin typeface="Arial Rounded MT Bold" pitchFamily="34" charset="0"/>
              </a:rPr>
              <a:t>FB  </a:t>
            </a:r>
            <a:r>
              <a:rPr lang="en-US" sz="2800" b="1" dirty="0" smtClean="0">
                <a:solidFill>
                  <a:srgbClr val="0070C0"/>
                </a:solidFill>
                <a:effectLst/>
                <a:latin typeface="Arial Rounded MT Bold" pitchFamily="34" charset="0"/>
              </a:rPr>
              <a:t>Swallowing</a:t>
            </a:r>
            <a:endParaRPr lang="ar-EG" sz="2800" b="1" dirty="0">
              <a:solidFill>
                <a:srgbClr val="0070C0"/>
              </a:solidFill>
              <a:effectLst/>
              <a:latin typeface="Arial Rounded MT Bold" pitchFamily="34" charset="0"/>
            </a:endParaRPr>
          </a:p>
        </p:txBody>
      </p:sp>
      <p:pic>
        <p:nvPicPr>
          <p:cNvPr id="3074" name="Picture 2" descr="C:\Users\DR.WALEED\Downloads\FB 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77803" y="428604"/>
            <a:ext cx="3330439" cy="2643206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186238" cy="4691063"/>
          </a:xfrm>
        </p:spPr>
        <p:txBody>
          <a:bodyPr>
            <a:normAutofit fontScale="77500" lnSpcReduction="20000"/>
          </a:bodyPr>
          <a:lstStyle/>
          <a:p>
            <a:pPr algn="l" rtl="0">
              <a:buFontTx/>
              <a:buChar char="-"/>
            </a:pPr>
            <a:r>
              <a:rPr lang="en-US" sz="2400" dirty="0" smtClean="0"/>
              <a:t>Common site of impaction is at </a:t>
            </a:r>
            <a:r>
              <a:rPr lang="en-US" sz="2400" dirty="0" err="1" smtClean="0">
                <a:solidFill>
                  <a:srgbClr val="C00000"/>
                </a:solidFill>
              </a:rPr>
              <a:t>cricopharyngeal</a:t>
            </a:r>
            <a:r>
              <a:rPr lang="en-US" sz="2400" dirty="0" smtClean="0">
                <a:solidFill>
                  <a:srgbClr val="C00000"/>
                </a:solidFill>
              </a:rPr>
              <a:t> sphincter.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 most common objects are coins, meat bones</a:t>
            </a:r>
          </a:p>
          <a:p>
            <a:pPr algn="l" rtl="0"/>
            <a:r>
              <a:rPr lang="en-US" sz="2400" b="1" dirty="0" err="1" smtClean="0">
                <a:solidFill>
                  <a:srgbClr val="C00000"/>
                </a:solidFill>
              </a:rPr>
              <a:t>CP</a:t>
            </a:r>
            <a:r>
              <a:rPr lang="en-US" sz="2400" b="1" dirty="0" err="1" smtClean="0">
                <a:solidFill>
                  <a:srgbClr val="002060"/>
                </a:solidFill>
              </a:rPr>
              <a:t>:</a:t>
            </a:r>
            <a:r>
              <a:rPr lang="en-US" sz="2400" dirty="0" err="1" smtClean="0"/>
              <a:t>dysphagia</a:t>
            </a:r>
            <a:r>
              <a:rPr lang="en-US" sz="2400" dirty="0" smtClean="0"/>
              <a:t>, some objects may be impacted for weeks.</a:t>
            </a:r>
          </a:p>
          <a:p>
            <a:pPr algn="l" rtl="0"/>
            <a:r>
              <a:rPr lang="en-US" sz="2400" dirty="0" smtClean="0"/>
              <a:t>Occasionally regurgitation, excessive saliva in </a:t>
            </a:r>
            <a:r>
              <a:rPr lang="en-US" sz="2400" dirty="0" err="1" smtClean="0"/>
              <a:t>pyriforms</a:t>
            </a:r>
            <a:r>
              <a:rPr lang="en-US" sz="2400" dirty="0" smtClean="0"/>
              <a:t>.</a:t>
            </a:r>
          </a:p>
          <a:p>
            <a:pPr algn="l" rtl="0"/>
            <a:r>
              <a:rPr lang="en-US" sz="2400" b="1" dirty="0" err="1" smtClean="0">
                <a:solidFill>
                  <a:srgbClr val="C00000"/>
                </a:solidFill>
              </a:rPr>
              <a:t>Inves</a:t>
            </a:r>
            <a:r>
              <a:rPr lang="en-US" sz="2400" b="1" dirty="0" smtClean="0">
                <a:solidFill>
                  <a:srgbClr val="C00000"/>
                </a:solidFill>
              </a:rPr>
              <a:t>. </a:t>
            </a:r>
            <a:r>
              <a:rPr lang="en-US" sz="2400" dirty="0" smtClean="0"/>
              <a:t>Plain x ray, Barium swallow, endoscopic examination.</a:t>
            </a:r>
          </a:p>
          <a:p>
            <a:pPr algn="l" rtl="0"/>
            <a:r>
              <a:rPr lang="en-US" sz="2400" b="1" dirty="0" smtClean="0">
                <a:solidFill>
                  <a:srgbClr val="C00000"/>
                </a:solidFill>
              </a:rPr>
              <a:t>Treatment: </a:t>
            </a:r>
            <a:r>
              <a:rPr lang="en-US" sz="2400" dirty="0" smtClean="0"/>
              <a:t>endoscopic removal</a:t>
            </a:r>
          </a:p>
          <a:p>
            <a:pPr algn="l" rtl="0"/>
            <a:r>
              <a:rPr lang="en-US" sz="2400" dirty="0" err="1" smtClean="0"/>
              <a:t>Ext.approaches</a:t>
            </a:r>
            <a:r>
              <a:rPr lang="en-US" sz="2400" dirty="0" smtClean="0"/>
              <a:t> in difficult cases.</a:t>
            </a:r>
            <a:endParaRPr lang="ar-EG" sz="2400" dirty="0"/>
          </a:p>
        </p:txBody>
      </p:sp>
      <p:pic>
        <p:nvPicPr>
          <p:cNvPr id="3075" name="Picture 3" descr="C:\Users\DR.WALEED\Downloads\fish bon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7" y="3357562"/>
            <a:ext cx="3571901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731168"/>
          </a:xfrm>
        </p:spPr>
        <p:txBody>
          <a:bodyPr>
            <a:normAutofit/>
          </a:bodyPr>
          <a:lstStyle/>
          <a:p>
            <a:pPr algn="ctr" rtl="0"/>
            <a:r>
              <a:rPr lang="en-US" sz="2800" b="1" dirty="0" err="1" smtClean="0">
                <a:solidFill>
                  <a:srgbClr val="0070C0"/>
                </a:solidFill>
              </a:rPr>
              <a:t>Achalasia</a:t>
            </a:r>
            <a:endParaRPr lang="ar-EG" sz="2800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C:\Users\DR.WALEED\Downloads\achalasia, barium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5280819" y="2062162"/>
            <a:ext cx="1704975" cy="2276475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72816"/>
            <a:ext cx="4186238" cy="4353347"/>
          </a:xfrm>
        </p:spPr>
        <p:txBody>
          <a:bodyPr>
            <a:normAutofit fontScale="70000" lnSpcReduction="20000"/>
          </a:bodyPr>
          <a:lstStyle/>
          <a:p>
            <a:pPr algn="l" rtl="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AE is unknown, </a:t>
            </a:r>
            <a:r>
              <a:rPr lang="en-US" sz="2400" dirty="0" err="1" smtClean="0">
                <a:solidFill>
                  <a:srgbClr val="002060"/>
                </a:solidFill>
              </a:rPr>
              <a:t>degenration</a:t>
            </a:r>
            <a:r>
              <a:rPr lang="en-US" sz="2400" dirty="0" smtClean="0">
                <a:solidFill>
                  <a:srgbClr val="002060"/>
                </a:solidFill>
              </a:rPr>
              <a:t> of </a:t>
            </a:r>
            <a:r>
              <a:rPr lang="en-US" sz="2400" dirty="0" err="1" smtClean="0">
                <a:solidFill>
                  <a:srgbClr val="002060"/>
                </a:solidFill>
              </a:rPr>
              <a:t>Auerbach</a:t>
            </a:r>
            <a:r>
              <a:rPr lang="en-US" sz="2400" dirty="0" smtClean="0">
                <a:solidFill>
                  <a:srgbClr val="002060"/>
                </a:solidFill>
              </a:rPr>
              <a:t> plexus has been documented with loss of postganglionic inhibitory </a:t>
            </a:r>
            <a:r>
              <a:rPr lang="en-US" sz="2400" dirty="0" err="1" smtClean="0">
                <a:solidFill>
                  <a:srgbClr val="002060"/>
                </a:solidFill>
              </a:rPr>
              <a:t>neurones</a:t>
            </a:r>
            <a:r>
              <a:rPr lang="en-US" sz="2400" dirty="0" smtClean="0">
                <a:solidFill>
                  <a:srgbClr val="002060"/>
                </a:solidFill>
              </a:rPr>
              <a:t>…….insufficient relaxation.</a:t>
            </a:r>
          </a:p>
          <a:p>
            <a:pPr algn="l" rtl="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 affects males more</a:t>
            </a:r>
          </a:p>
          <a:p>
            <a:pPr algn="l" rtl="0">
              <a:buFontTx/>
              <a:buChar char="-"/>
            </a:pPr>
            <a:r>
              <a:rPr lang="en-US" sz="2400" b="1" dirty="0" smtClean="0">
                <a:solidFill>
                  <a:srgbClr val="C00000"/>
                </a:solidFill>
              </a:rPr>
              <a:t>CP: </a:t>
            </a:r>
            <a:r>
              <a:rPr lang="en-US" sz="2400" dirty="0" err="1" smtClean="0">
                <a:solidFill>
                  <a:srgbClr val="002060"/>
                </a:solidFill>
              </a:rPr>
              <a:t>dysphagia</a:t>
            </a:r>
            <a:r>
              <a:rPr lang="en-US" sz="2400" dirty="0" smtClean="0">
                <a:solidFill>
                  <a:srgbClr val="002060"/>
                </a:solidFill>
              </a:rPr>
              <a:t> more to solids, regurgitation, heartburn.</a:t>
            </a:r>
          </a:p>
          <a:p>
            <a:pPr algn="l" rtl="0">
              <a:buFontTx/>
              <a:buChar char="-"/>
            </a:pPr>
            <a:r>
              <a:rPr lang="en-US" sz="2400" b="1" dirty="0" smtClean="0">
                <a:solidFill>
                  <a:srgbClr val="C00000"/>
                </a:solidFill>
              </a:rPr>
              <a:t>Investigations: </a:t>
            </a:r>
            <a:r>
              <a:rPr lang="en-US" sz="2400" dirty="0" smtClean="0">
                <a:solidFill>
                  <a:srgbClr val="002060"/>
                </a:solidFill>
              </a:rPr>
              <a:t>Barium swallow, </a:t>
            </a:r>
            <a:r>
              <a:rPr lang="en-US" sz="2400" dirty="0" err="1" smtClean="0">
                <a:solidFill>
                  <a:srgbClr val="002060"/>
                </a:solidFill>
              </a:rPr>
              <a:t>esoph.manometry</a:t>
            </a:r>
            <a:r>
              <a:rPr lang="en-US" sz="2400" dirty="0" smtClean="0">
                <a:solidFill>
                  <a:srgbClr val="002060"/>
                </a:solidFill>
              </a:rPr>
              <a:t>.</a:t>
            </a:r>
          </a:p>
          <a:p>
            <a:pPr algn="l" rtl="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Treatment: Non surgical, Surgical.</a:t>
            </a:r>
            <a:endParaRPr lang="ar-EG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186106" cy="1162050"/>
          </a:xfrm>
        </p:spPr>
        <p:txBody>
          <a:bodyPr>
            <a:normAutofit/>
          </a:bodyPr>
          <a:lstStyle/>
          <a:p>
            <a:pPr algn="l" rtl="0"/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Esophageal Cancer</a:t>
            </a:r>
            <a:endParaRPr lang="ar-EG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DR.WALEED\Downloads\esophageal cancer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4643438" y="1357298"/>
            <a:ext cx="4082171" cy="3571900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757610" cy="4691063"/>
          </a:xfrm>
        </p:spPr>
        <p:txBody>
          <a:bodyPr>
            <a:normAutofit fontScale="70000" lnSpcReduction="20000"/>
          </a:bodyPr>
          <a:lstStyle/>
          <a:p>
            <a:pPr algn="l" rtl="0">
              <a:buFontTx/>
              <a:buChar char="-"/>
            </a:pPr>
            <a:r>
              <a:rPr lang="en-US" sz="2400" dirty="0" err="1" smtClean="0"/>
              <a:t>Sq.cell</a:t>
            </a:r>
            <a:r>
              <a:rPr lang="en-US" sz="2400" dirty="0" smtClean="0"/>
              <a:t> carcinoma (90%).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Affects elderly more.</a:t>
            </a:r>
          </a:p>
          <a:p>
            <a:pPr algn="l" rtl="0">
              <a:buFontTx/>
              <a:buChar char="-"/>
            </a:pPr>
            <a:r>
              <a:rPr lang="en-US" sz="2400" dirty="0" smtClean="0">
                <a:solidFill>
                  <a:srgbClr val="00B050"/>
                </a:solidFill>
              </a:rPr>
              <a:t> Precancerous lesions</a:t>
            </a:r>
            <a:r>
              <a:rPr lang="en-US" sz="2400" dirty="0" smtClean="0"/>
              <a:t>: </a:t>
            </a:r>
            <a:r>
              <a:rPr lang="en-US" sz="2400" dirty="0" err="1" smtClean="0"/>
              <a:t>Achalasia</a:t>
            </a:r>
            <a:r>
              <a:rPr lang="en-US" sz="2400" dirty="0" smtClean="0"/>
              <a:t>, caustic </a:t>
            </a:r>
            <a:r>
              <a:rPr lang="en-US" sz="2400" dirty="0" err="1" smtClean="0"/>
              <a:t>ingestion,PVS</a:t>
            </a:r>
            <a:r>
              <a:rPr lang="en-US" sz="2400" dirty="0" smtClean="0"/>
              <a:t>, GERD.</a:t>
            </a:r>
          </a:p>
          <a:p>
            <a:pPr algn="l" rtl="0">
              <a:buFontTx/>
              <a:buChar char="-"/>
            </a:pPr>
            <a:r>
              <a:rPr lang="en-US" sz="2400" b="1" dirty="0" smtClean="0">
                <a:solidFill>
                  <a:srgbClr val="C00000"/>
                </a:solidFill>
              </a:rPr>
              <a:t>CP: </a:t>
            </a:r>
            <a:r>
              <a:rPr lang="en-US" sz="2400" dirty="0" err="1" smtClean="0"/>
              <a:t>Dysphagia</a:t>
            </a:r>
            <a:r>
              <a:rPr lang="en-US" sz="2400" dirty="0" smtClean="0"/>
              <a:t> first to solids then to fluids.</a:t>
            </a:r>
          </a:p>
          <a:p>
            <a:pPr algn="l" rtl="0"/>
            <a:r>
              <a:rPr lang="en-US" sz="2400" dirty="0" err="1" smtClean="0"/>
              <a:t>Wt.loss</a:t>
            </a:r>
            <a:r>
              <a:rPr lang="en-US" sz="2400" dirty="0" smtClean="0"/>
              <a:t>, pain with swallowing, respiratory symptoms (regurgitation and aspiration) , </a:t>
            </a:r>
            <a:r>
              <a:rPr lang="en-US" sz="2400" dirty="0" err="1" smtClean="0"/>
              <a:t>dysphonia</a:t>
            </a:r>
            <a:r>
              <a:rPr lang="en-US" sz="2400" dirty="0" smtClean="0"/>
              <a:t>.</a:t>
            </a:r>
          </a:p>
          <a:p>
            <a:pPr algn="l" rtl="0"/>
            <a:r>
              <a:rPr lang="en-US" sz="2400" b="1" dirty="0" smtClean="0">
                <a:solidFill>
                  <a:srgbClr val="C00000"/>
                </a:solidFill>
              </a:rPr>
              <a:t>Invest. </a:t>
            </a:r>
            <a:r>
              <a:rPr lang="en-US" sz="2400" dirty="0" smtClean="0"/>
              <a:t>Barium swallow, Endoscopy, CT scan</a:t>
            </a:r>
          </a:p>
          <a:p>
            <a:pPr algn="l" rtl="0"/>
            <a:r>
              <a:rPr lang="en-US" sz="2400" dirty="0" smtClean="0">
                <a:solidFill>
                  <a:srgbClr val="C00000"/>
                </a:solidFill>
              </a:rPr>
              <a:t>Treatment</a:t>
            </a:r>
            <a:r>
              <a:rPr lang="en-US" sz="2400" dirty="0" smtClean="0"/>
              <a:t>: </a:t>
            </a:r>
            <a:r>
              <a:rPr lang="en-US" sz="2400" dirty="0" err="1" smtClean="0"/>
              <a:t>Esophagectomy</a:t>
            </a:r>
            <a:r>
              <a:rPr lang="en-US" sz="2400" dirty="0" smtClean="0"/>
              <a:t>.</a:t>
            </a:r>
          </a:p>
          <a:p>
            <a:pPr algn="l" rtl="0"/>
            <a:r>
              <a:rPr lang="en-US" sz="2400" dirty="0" smtClean="0"/>
              <a:t>Palliative measures. </a:t>
            </a:r>
            <a:endParaRPr lang="ar-EG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77</TotalTime>
  <Words>385</Words>
  <Application>Microsoft Office PowerPoint</Application>
  <PresentationFormat>On-screen Show (4:3)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Rounded MT Bold</vt:lpstr>
      <vt:lpstr>Times New Roman</vt:lpstr>
      <vt:lpstr>Tw Cen MT</vt:lpstr>
      <vt:lpstr>Droplet</vt:lpstr>
      <vt:lpstr> Oesophagus</vt:lpstr>
      <vt:lpstr>Anatomy</vt:lpstr>
      <vt:lpstr>Anatomy</vt:lpstr>
      <vt:lpstr>Bl.Supply of oesophagus</vt:lpstr>
      <vt:lpstr>FB  Swallowing</vt:lpstr>
      <vt:lpstr>Achalasia</vt:lpstr>
      <vt:lpstr>Esophageal Cancer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Oesophagus</dc:title>
  <dc:creator>DR.WALEED</dc:creator>
  <cp:lastModifiedBy>Waleed</cp:lastModifiedBy>
  <cp:revision>12</cp:revision>
  <dcterms:created xsi:type="dcterms:W3CDTF">2015-10-10T17:37:52Z</dcterms:created>
  <dcterms:modified xsi:type="dcterms:W3CDTF">2021-03-23T15:00:52Z</dcterms:modified>
</cp:coreProperties>
</file>