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4" d="100"/>
          <a:sy n="64" d="100"/>
        </p:scale>
        <p:origin x="13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-96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835D216-F82C-4845-A38C-F5BB006BEB16}" type="datetimeFigureOut">
              <a:rPr lang="ar-EG" smtClean="0"/>
              <a:pPr/>
              <a:t>09/08/1442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09C1DBD-359E-46A0-9BDD-BC79C6F95C1C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9C1DBD-359E-46A0-9BDD-BC79C6F95C1C}" type="slidenum">
              <a:rPr lang="ar-EG" smtClean="0"/>
              <a:pPr/>
              <a:t>10</a:t>
            </a:fld>
            <a:endParaRPr lang="ar-E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09/08/1442</a:t>
            </a:fld>
            <a:endParaRPr lang="ar-SA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09/08/1442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09/08/1442</a:t>
            </a:fld>
            <a:endParaRPr lang="ar-S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09/08/1442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09/08/1442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09/08/1442</a:t>
            </a:fld>
            <a:endParaRPr lang="ar-S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09/08/1442</a:t>
            </a:fld>
            <a:endParaRPr lang="ar-SA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09/08/1442</a:t>
            </a:fld>
            <a:endParaRPr lang="ar-SA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09/08/1442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09/08/1442</a:t>
            </a:fld>
            <a:endParaRPr lang="ar-S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1538" y="2786059"/>
            <a:ext cx="7767662" cy="928693"/>
          </a:xfrm>
        </p:spPr>
        <p:txBody>
          <a:bodyPr>
            <a:normAutofit/>
          </a:bodyPr>
          <a:lstStyle/>
          <a:p>
            <a:pPr rtl="0"/>
            <a:r>
              <a:rPr lang="en-US" sz="3200" b="1" dirty="0" smtClean="0"/>
              <a:t>              Pharyngeal Diseases</a:t>
            </a:r>
            <a:endParaRPr lang="ar-EG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                                             By WAM</a:t>
            </a:r>
          </a:p>
          <a:p>
            <a:r>
              <a:rPr lang="en-US" sz="2800" dirty="0" smtClean="0"/>
              <a:t>                                               MD.</a:t>
            </a:r>
            <a:endParaRPr lang="ar-EG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4130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smtClean="0"/>
              <a:t>Adenoids</a:t>
            </a:r>
            <a:endParaRPr lang="ar-EG" sz="32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357158" y="1142984"/>
            <a:ext cx="3108355" cy="4983179"/>
          </a:xfrm>
        </p:spPr>
        <p:txBody>
          <a:bodyPr>
            <a:normAutofit/>
          </a:bodyPr>
          <a:lstStyle/>
          <a:p>
            <a:pPr algn="l" rtl="0"/>
            <a:r>
              <a:rPr lang="en-US" sz="2000" dirty="0" smtClean="0"/>
              <a:t>A hypertrophy of nasopharyngeal lymphoid tissue sufficient to produce symptoms, common between 3-7ys.</a:t>
            </a:r>
          </a:p>
          <a:p>
            <a:pPr algn="l" rtl="0"/>
            <a:r>
              <a:rPr lang="en-US" sz="2000" dirty="0" smtClean="0"/>
              <a:t>C/P: - </a:t>
            </a:r>
            <a:r>
              <a:rPr lang="en-US" sz="2000" dirty="0" smtClean="0">
                <a:solidFill>
                  <a:srgbClr val="002060"/>
                </a:solidFill>
              </a:rPr>
              <a:t>Nasal obstruction</a:t>
            </a:r>
            <a:r>
              <a:rPr lang="en-US" sz="2000" dirty="0" smtClean="0"/>
              <a:t>.</a:t>
            </a:r>
          </a:p>
          <a:p>
            <a:pPr algn="l" rtl="0"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ET obstruction</a:t>
            </a:r>
            <a:r>
              <a:rPr lang="en-US" sz="2000" dirty="0" smtClean="0"/>
              <a:t>.</a:t>
            </a:r>
          </a:p>
          <a:p>
            <a:pPr algn="l" rtl="0">
              <a:buFontTx/>
              <a:buChar char="-"/>
            </a:pPr>
            <a:r>
              <a:rPr lang="en-US" sz="2000" dirty="0" smtClean="0"/>
              <a:t>Symptoms and signs due to inflammation.</a:t>
            </a:r>
          </a:p>
          <a:p>
            <a:pPr algn="l" rtl="0">
              <a:buFontTx/>
              <a:buChar char="-"/>
            </a:pPr>
            <a:r>
              <a:rPr lang="en-US" sz="2000" dirty="0" smtClean="0"/>
              <a:t>Generalized disturbances.</a:t>
            </a:r>
          </a:p>
          <a:p>
            <a:pPr algn="l" rtl="0"/>
            <a:r>
              <a:rPr lang="en-US" sz="2000" dirty="0" err="1" smtClean="0"/>
              <a:t>Investig</a:t>
            </a:r>
            <a:r>
              <a:rPr lang="en-US" sz="2000" dirty="0" smtClean="0"/>
              <a:t>. </a:t>
            </a:r>
            <a:r>
              <a:rPr lang="en-US" sz="2000" dirty="0" err="1" smtClean="0"/>
              <a:t>Nasoendoscopy</a:t>
            </a:r>
            <a:r>
              <a:rPr lang="en-US" sz="2000" dirty="0" smtClean="0"/>
              <a:t>, </a:t>
            </a:r>
          </a:p>
          <a:p>
            <a:pPr algn="l" rtl="0"/>
            <a:r>
              <a:rPr lang="en-US" sz="2000" dirty="0" smtClean="0"/>
              <a:t>X ray.</a:t>
            </a:r>
          </a:p>
          <a:p>
            <a:pPr algn="l" rtl="0"/>
            <a:r>
              <a:rPr lang="en-US" sz="2000" dirty="0" err="1" smtClean="0"/>
              <a:t>ttt</a:t>
            </a:r>
            <a:r>
              <a:rPr lang="en-US" sz="2000" dirty="0" smtClean="0"/>
              <a:t>: Adenoidectomy</a:t>
            </a:r>
            <a:endParaRPr lang="ar-EG" sz="2000" dirty="0"/>
          </a:p>
        </p:txBody>
      </p:sp>
      <p:pic>
        <p:nvPicPr>
          <p:cNvPr id="1026" name="Picture 2" descr="C:\Users\DR.WALEED\Downloads\adenoi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9058" y="1071545"/>
            <a:ext cx="1980436" cy="2000265"/>
          </a:xfrm>
          <a:prstGeom prst="rect">
            <a:avLst/>
          </a:prstGeom>
          <a:noFill/>
        </p:spPr>
      </p:pic>
      <p:pic>
        <p:nvPicPr>
          <p:cNvPr id="1027" name="Picture 3" descr="C:\Users\DR.WALEED\Downloads\adnenoidalfaciesc200px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283672"/>
            <a:ext cx="1928826" cy="2184776"/>
          </a:xfrm>
          <a:prstGeom prst="rect">
            <a:avLst/>
          </a:prstGeom>
          <a:noFill/>
        </p:spPr>
      </p:pic>
      <p:pic>
        <p:nvPicPr>
          <p:cNvPr id="1028" name="Picture 4" descr="C:\Users\DR.WALEED\Downloads\adenoid x ra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1928802"/>
            <a:ext cx="2428892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84182"/>
          </a:xfrm>
        </p:spPr>
        <p:txBody>
          <a:bodyPr>
            <a:normAutofit/>
          </a:bodyPr>
          <a:lstStyle/>
          <a:p>
            <a:pPr algn="ctr" rtl="0"/>
            <a:r>
              <a:rPr lang="en-US" sz="3200" dirty="0" smtClean="0"/>
              <a:t>NPC</a:t>
            </a:r>
            <a:endParaRPr lang="ar-EG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285720" y="1000108"/>
            <a:ext cx="3179793" cy="5126055"/>
          </a:xfrm>
        </p:spPr>
        <p:txBody>
          <a:bodyPr>
            <a:normAutofit lnSpcReduction="10000"/>
          </a:bodyPr>
          <a:lstStyle/>
          <a:p>
            <a:pPr algn="l" rtl="0">
              <a:buFontTx/>
              <a:buChar char="-"/>
            </a:pPr>
            <a:r>
              <a:rPr lang="en-US" sz="2000" dirty="0" smtClean="0"/>
              <a:t>Common in </a:t>
            </a:r>
            <a:r>
              <a:rPr lang="en-US" sz="2000" dirty="0" err="1" smtClean="0"/>
              <a:t>chinese</a:t>
            </a:r>
            <a:r>
              <a:rPr lang="en-US" sz="2000" dirty="0" smtClean="0"/>
              <a:t>, genetic background, high </a:t>
            </a:r>
            <a:r>
              <a:rPr lang="en-US" sz="2000" dirty="0" err="1" smtClean="0"/>
              <a:t>titre</a:t>
            </a:r>
            <a:r>
              <a:rPr lang="en-US" sz="2000" dirty="0" smtClean="0"/>
              <a:t> of EBV.</a:t>
            </a:r>
          </a:p>
          <a:p>
            <a:pPr algn="l" rtl="0">
              <a:buFontTx/>
              <a:buChar char="-"/>
            </a:pPr>
            <a:r>
              <a:rPr lang="en-US" sz="2000" dirty="0" smtClean="0"/>
              <a:t>Spread: Ant. Post. Lat. Sup and Inf.</a:t>
            </a:r>
          </a:p>
          <a:p>
            <a:pPr algn="l" rtl="0">
              <a:buFontTx/>
              <a:buChar char="-"/>
            </a:pPr>
            <a:r>
              <a:rPr lang="en-US" sz="2000" dirty="0" smtClean="0"/>
              <a:t>C/P: </a:t>
            </a:r>
            <a:r>
              <a:rPr lang="en-US" sz="2000" dirty="0" smtClean="0">
                <a:solidFill>
                  <a:srgbClr val="C00000"/>
                </a:solidFill>
              </a:rPr>
              <a:t>LN enlargement (60%)</a:t>
            </a:r>
          </a:p>
          <a:p>
            <a:pPr algn="l" rtl="0"/>
            <a:r>
              <a:rPr lang="en-US" sz="2000" dirty="0" err="1" smtClean="0"/>
              <a:t>Epistaxis</a:t>
            </a:r>
            <a:r>
              <a:rPr lang="en-US" sz="2000" dirty="0" smtClean="0"/>
              <a:t> and nasal symptoms (40%), </a:t>
            </a:r>
            <a:r>
              <a:rPr lang="en-US" sz="2000" dirty="0" err="1" smtClean="0"/>
              <a:t>Otologic</a:t>
            </a:r>
            <a:r>
              <a:rPr lang="en-US" sz="2000" dirty="0" smtClean="0"/>
              <a:t> (30%), Neurologic (20%) frequently (</a:t>
            </a:r>
            <a:r>
              <a:rPr lang="en-US" sz="2000" dirty="0" err="1" smtClean="0"/>
              <a:t>v,vi</a:t>
            </a:r>
            <a:r>
              <a:rPr lang="en-US" sz="2000" dirty="0" smtClean="0"/>
              <a:t>, </a:t>
            </a:r>
            <a:r>
              <a:rPr lang="en-US" sz="2000" dirty="0" err="1" smtClean="0"/>
              <a:t>ix,x</a:t>
            </a:r>
            <a:r>
              <a:rPr lang="en-US" sz="2000" dirty="0" smtClean="0"/>
              <a:t>) nerves are affected.</a:t>
            </a:r>
          </a:p>
          <a:p>
            <a:pPr algn="l" rtl="0"/>
            <a:r>
              <a:rPr lang="en-US" sz="2000" dirty="0" smtClean="0"/>
              <a:t>Pain and headache.</a:t>
            </a:r>
          </a:p>
          <a:p>
            <a:pPr algn="l" rtl="0"/>
            <a:r>
              <a:rPr lang="en-US" sz="2000" dirty="0" smtClean="0">
                <a:solidFill>
                  <a:srgbClr val="C00000"/>
                </a:solidFill>
              </a:rPr>
              <a:t>Trotter`s triad</a:t>
            </a:r>
          </a:p>
          <a:p>
            <a:pPr algn="l" rtl="0"/>
            <a:r>
              <a:rPr lang="en-US" sz="2000" dirty="0" smtClean="0"/>
              <a:t>Invest. CT scan, blind biopsy.</a:t>
            </a:r>
          </a:p>
          <a:p>
            <a:pPr algn="l" rtl="0"/>
            <a:r>
              <a:rPr lang="en-US" sz="2000" dirty="0" err="1" smtClean="0"/>
              <a:t>ttt</a:t>
            </a:r>
            <a:r>
              <a:rPr lang="en-US" sz="2000" dirty="0" smtClean="0"/>
              <a:t>: radiotherapy</a:t>
            </a:r>
            <a:endParaRPr lang="ar-EG" sz="2000" dirty="0"/>
          </a:p>
        </p:txBody>
      </p:sp>
      <p:pic>
        <p:nvPicPr>
          <p:cNvPr id="2050" name="Picture 2" descr="C:\Users\DR.WALEED\Downloads\spread of NPC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14744" y="1214423"/>
            <a:ext cx="2357454" cy="2286016"/>
          </a:xfrm>
          <a:prstGeom prst="rect">
            <a:avLst/>
          </a:prstGeom>
          <a:noFill/>
        </p:spPr>
      </p:pic>
      <p:pic>
        <p:nvPicPr>
          <p:cNvPr id="2051" name="Picture 3" descr="C:\Users\DR.WALEED\Downloads\NPC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3714752"/>
            <a:ext cx="2500330" cy="2071702"/>
          </a:xfrm>
          <a:prstGeom prst="rect">
            <a:avLst/>
          </a:prstGeom>
          <a:noFill/>
        </p:spPr>
      </p:pic>
      <p:pic>
        <p:nvPicPr>
          <p:cNvPr id="2052" name="Picture 4" descr="C:\Users\DR.WALEED\Downloads\NPC sca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9" y="2428868"/>
            <a:ext cx="2591882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571604" y="2214554"/>
            <a:ext cx="7267596" cy="3861232"/>
          </a:xfrm>
        </p:spPr>
        <p:txBody>
          <a:bodyPr>
            <a:normAutofit/>
          </a:bodyPr>
          <a:lstStyle/>
          <a:p>
            <a:pPr rtl="0"/>
            <a:r>
              <a:rPr lang="en-US" sz="4000" b="1" dirty="0" err="1" smtClean="0"/>
              <a:t>Oropharyngeal</a:t>
            </a:r>
            <a:r>
              <a:rPr lang="en-US" sz="4000" b="1" dirty="0" smtClean="0"/>
              <a:t> Diseases</a:t>
            </a:r>
            <a:endParaRPr lang="ar-EG" sz="40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E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114668" cy="798496"/>
          </a:xfrm>
        </p:spPr>
        <p:txBody>
          <a:bodyPr>
            <a:normAutofit fontScale="90000"/>
          </a:bodyPr>
          <a:lstStyle/>
          <a:p>
            <a:pPr algn="ctr" rtl="0"/>
            <a:r>
              <a:rPr lang="en-US" sz="3200" dirty="0" smtClean="0"/>
              <a:t>Acute Tonsillitis</a:t>
            </a:r>
            <a:endParaRPr lang="ar-EG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757610" cy="4922858"/>
          </a:xfrm>
        </p:spPr>
        <p:txBody>
          <a:bodyPr/>
          <a:lstStyle/>
          <a:p>
            <a:pPr algn="l" rtl="0">
              <a:buFontTx/>
              <a:buChar char="-"/>
            </a:pPr>
            <a:r>
              <a:rPr lang="en-US" sz="2000" dirty="0" smtClean="0"/>
              <a:t>Infection due </a:t>
            </a:r>
            <a:r>
              <a:rPr lang="en-US" sz="2000" dirty="0" smtClean="0">
                <a:solidFill>
                  <a:srgbClr val="C00000"/>
                </a:solidFill>
              </a:rPr>
              <a:t>to </a:t>
            </a:r>
            <a:r>
              <a:rPr lang="en-US" sz="2000" dirty="0" err="1" smtClean="0">
                <a:solidFill>
                  <a:srgbClr val="C00000"/>
                </a:solidFill>
              </a:rPr>
              <a:t>haemolytic</a:t>
            </a:r>
            <a:r>
              <a:rPr lang="en-US" sz="2000" dirty="0" smtClean="0">
                <a:solidFill>
                  <a:srgbClr val="C00000"/>
                </a:solidFill>
              </a:rPr>
              <a:t> streptococci.</a:t>
            </a:r>
          </a:p>
          <a:p>
            <a:pPr algn="l" rtl="0">
              <a:buFontTx/>
              <a:buChar char="-"/>
            </a:pPr>
            <a:r>
              <a:rPr lang="en-US" sz="2000" dirty="0" smtClean="0"/>
              <a:t>Pathology: </a:t>
            </a:r>
            <a:r>
              <a:rPr lang="en-US" sz="2000" dirty="0" err="1" smtClean="0"/>
              <a:t>Parenchymatous</a:t>
            </a:r>
            <a:r>
              <a:rPr lang="en-US" sz="2000" dirty="0" smtClean="0"/>
              <a:t>, Follicular.</a:t>
            </a:r>
          </a:p>
          <a:p>
            <a:pPr algn="l" rtl="0">
              <a:buFontTx/>
              <a:buChar char="-"/>
            </a:pPr>
            <a:r>
              <a:rPr lang="en-US" sz="2000" dirty="0" smtClean="0"/>
              <a:t>C/P: sore throat, </a:t>
            </a:r>
            <a:r>
              <a:rPr lang="en-US" sz="2000" dirty="0" err="1" smtClean="0"/>
              <a:t>dysphagia</a:t>
            </a:r>
            <a:r>
              <a:rPr lang="en-US" sz="2000" dirty="0" smtClean="0"/>
              <a:t>, fever, earache, enlarged and tender </a:t>
            </a:r>
            <a:r>
              <a:rPr lang="en-US" sz="2000" dirty="0" err="1" smtClean="0"/>
              <a:t>jugulodigastric</a:t>
            </a:r>
            <a:r>
              <a:rPr lang="en-US" sz="2000" dirty="0" smtClean="0"/>
              <a:t>  LNs. </a:t>
            </a:r>
          </a:p>
          <a:p>
            <a:pPr algn="l" rtl="0">
              <a:buFontTx/>
              <a:buChar char="-"/>
            </a:pPr>
            <a:r>
              <a:rPr lang="en-US" sz="2000" dirty="0" smtClean="0"/>
              <a:t>Complications: Quinsy, </a:t>
            </a:r>
            <a:r>
              <a:rPr lang="en-US" sz="2000" dirty="0" err="1" smtClean="0"/>
              <a:t>para</a:t>
            </a:r>
            <a:r>
              <a:rPr lang="en-US" sz="2000" dirty="0" smtClean="0"/>
              <a:t> and retropharyngeal abscesses, </a:t>
            </a:r>
            <a:r>
              <a:rPr lang="en-US" sz="2000" dirty="0" smtClean="0">
                <a:solidFill>
                  <a:srgbClr val="C00000"/>
                </a:solidFill>
              </a:rPr>
              <a:t>acute rheumatic fever</a:t>
            </a:r>
            <a:r>
              <a:rPr lang="en-US" sz="2000" dirty="0" smtClean="0"/>
              <a:t>, acute nephritis, </a:t>
            </a:r>
            <a:r>
              <a:rPr lang="en-US" sz="2000" dirty="0" err="1" smtClean="0"/>
              <a:t>oedema</a:t>
            </a:r>
            <a:r>
              <a:rPr lang="en-US" sz="2000" dirty="0" smtClean="0"/>
              <a:t> of larynx, </a:t>
            </a:r>
            <a:r>
              <a:rPr lang="en-US" sz="2000" dirty="0" err="1" smtClean="0"/>
              <a:t>Ch.T</a:t>
            </a:r>
            <a:r>
              <a:rPr lang="en-US" sz="2000" dirty="0" smtClean="0"/>
              <a:t>.</a:t>
            </a:r>
          </a:p>
          <a:p>
            <a:pPr algn="l" rtl="0">
              <a:buFontTx/>
              <a:buChar char="-"/>
            </a:pPr>
            <a:r>
              <a:rPr lang="en-US" sz="2000" dirty="0" smtClean="0"/>
              <a:t>DD: scarlet fever, </a:t>
            </a:r>
            <a:r>
              <a:rPr lang="en-US" sz="2000" dirty="0" err="1" smtClean="0"/>
              <a:t>Diphtheria,IM,Agranulocytosis</a:t>
            </a:r>
            <a:r>
              <a:rPr lang="en-US" sz="2000" dirty="0" smtClean="0"/>
              <a:t>.</a:t>
            </a:r>
          </a:p>
          <a:p>
            <a:pPr algn="l" rtl="0">
              <a:buFontTx/>
              <a:buChar char="-"/>
            </a:pPr>
            <a:r>
              <a:rPr lang="en-US" sz="2000" dirty="0" err="1" smtClean="0"/>
              <a:t>ttt</a:t>
            </a:r>
            <a:r>
              <a:rPr lang="en-US" sz="2000" dirty="0" smtClean="0"/>
              <a:t>: Antibiotics, </a:t>
            </a:r>
            <a:r>
              <a:rPr lang="en-US" sz="2000" dirty="0" err="1" smtClean="0"/>
              <a:t>analgesics,rest</a:t>
            </a:r>
            <a:r>
              <a:rPr lang="en-US" sz="2000" dirty="0" smtClean="0"/>
              <a:t>.</a:t>
            </a:r>
          </a:p>
          <a:p>
            <a:pPr algn="l" rtl="0">
              <a:buFontTx/>
              <a:buChar char="-"/>
            </a:pPr>
            <a:endParaRPr lang="ar-EG" dirty="0"/>
          </a:p>
        </p:txBody>
      </p:sp>
      <p:pic>
        <p:nvPicPr>
          <p:cNvPr id="3074" name="Picture 2" descr="C:\Users\DR.WALEED\Downloads\AFT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29190" y="928670"/>
            <a:ext cx="3643337" cy="40005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98496"/>
          </a:xfrm>
        </p:spPr>
        <p:txBody>
          <a:bodyPr>
            <a:noAutofit/>
          </a:bodyPr>
          <a:lstStyle/>
          <a:p>
            <a:pPr algn="l" rtl="0"/>
            <a:r>
              <a:rPr lang="en-US" sz="2400" dirty="0" smtClean="0"/>
              <a:t>Other Membranous Lesions</a:t>
            </a:r>
            <a:endParaRPr lang="ar-EG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214422"/>
            <a:ext cx="3971924" cy="4911741"/>
          </a:xfrm>
        </p:spPr>
        <p:txBody>
          <a:bodyPr>
            <a:normAutofit/>
          </a:bodyPr>
          <a:lstStyle/>
          <a:p>
            <a:pPr marL="457200" indent="-457200" algn="l" rtl="0">
              <a:buAutoNum type="arabicPeriod"/>
            </a:pPr>
            <a:r>
              <a:rPr lang="en-US" sz="2000" dirty="0" smtClean="0">
                <a:solidFill>
                  <a:srgbClr val="0070C0"/>
                </a:solidFill>
              </a:rPr>
              <a:t>Diphtheria:</a:t>
            </a:r>
            <a:r>
              <a:rPr lang="en-US" sz="2000" dirty="0" smtClean="0"/>
              <a:t> sore throat,  cervical LNs </a:t>
            </a:r>
            <a:r>
              <a:rPr lang="en-US" sz="2000" dirty="0" err="1" smtClean="0"/>
              <a:t>enalrgement</a:t>
            </a:r>
            <a:r>
              <a:rPr lang="en-US" sz="2000" dirty="0" smtClean="0"/>
              <a:t>, </a:t>
            </a:r>
            <a:r>
              <a:rPr lang="en-US" sz="2000" dirty="0" err="1" smtClean="0"/>
              <a:t>toxaemia</a:t>
            </a:r>
            <a:r>
              <a:rPr lang="en-US" sz="2000" dirty="0" smtClean="0"/>
              <a:t>, False membrane formation.</a:t>
            </a:r>
          </a:p>
          <a:p>
            <a:pPr marL="457200" indent="-457200" algn="l" rtl="0">
              <a:buAutoNum type="arabicPeriod"/>
            </a:pPr>
            <a:r>
              <a:rPr lang="en-US" sz="2000" dirty="0" smtClean="0">
                <a:solidFill>
                  <a:srgbClr val="0070C0"/>
                </a:solidFill>
              </a:rPr>
              <a:t>Infectious Mononucleosis:</a:t>
            </a:r>
          </a:p>
          <a:p>
            <a:pPr marL="457200" indent="-457200" algn="l" rtl="0"/>
            <a:r>
              <a:rPr lang="en-US" sz="2000" dirty="0" smtClean="0"/>
              <a:t>Caused by EB virus, pseudo membrane in mouth and pharynx,  LNs + spleen enlargement.</a:t>
            </a:r>
          </a:p>
          <a:p>
            <a:pPr marL="457200" indent="-457200" algn="l" rtl="0"/>
            <a:r>
              <a:rPr lang="en-US" sz="2000" dirty="0" smtClean="0"/>
              <a:t>Rare complications: jaundice, meningitis.</a:t>
            </a:r>
            <a:endParaRPr lang="ar-EG" sz="2000" dirty="0"/>
          </a:p>
        </p:txBody>
      </p:sp>
      <p:pic>
        <p:nvPicPr>
          <p:cNvPr id="1026" name="Picture 2" descr="C:\Users\DR.WALEED\Downloads\diphtheria 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78580" y="285728"/>
            <a:ext cx="2989116" cy="2143140"/>
          </a:xfrm>
          <a:prstGeom prst="rect">
            <a:avLst/>
          </a:prstGeom>
          <a:noFill/>
        </p:spPr>
      </p:pic>
      <p:pic>
        <p:nvPicPr>
          <p:cNvPr id="1027" name="Picture 3" descr="C:\Users\DR.WALEED\Downloads\infectious-mononucleos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3357562"/>
            <a:ext cx="2592694" cy="2754302"/>
          </a:xfrm>
          <a:prstGeom prst="rect">
            <a:avLst/>
          </a:prstGeom>
          <a:noFill/>
        </p:spPr>
      </p:pic>
      <p:pic>
        <p:nvPicPr>
          <p:cNvPr id="1028" name="Picture 4" descr="C:\Users\DR.WALEED\Downloads\diphtheria 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3357562"/>
            <a:ext cx="2286016" cy="267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458200" cy="1000108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 smtClean="0"/>
              <a:t>Other Membranous Lesions</a:t>
            </a:r>
            <a:endParaRPr lang="ar-EG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428736"/>
            <a:ext cx="3686172" cy="4697427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2000" dirty="0" smtClean="0"/>
              <a:t>3</a:t>
            </a:r>
            <a:r>
              <a:rPr lang="en-US" sz="2000" dirty="0" smtClean="0">
                <a:solidFill>
                  <a:srgbClr val="0070C0"/>
                </a:solidFill>
              </a:rPr>
              <a:t>. </a:t>
            </a:r>
            <a:r>
              <a:rPr lang="en-US" sz="2000" dirty="0" err="1" smtClean="0">
                <a:solidFill>
                  <a:srgbClr val="0070C0"/>
                </a:solidFill>
              </a:rPr>
              <a:t>Agranulocytosis</a:t>
            </a:r>
            <a:r>
              <a:rPr lang="en-US" sz="2000" dirty="0" smtClean="0"/>
              <a:t>:</a:t>
            </a:r>
          </a:p>
          <a:p>
            <a:pPr algn="l" rtl="0"/>
            <a:r>
              <a:rPr lang="en-US" sz="2000" dirty="0" smtClean="0"/>
              <a:t>Caused by drugs containing benzene ring.</a:t>
            </a:r>
          </a:p>
          <a:p>
            <a:pPr algn="l" rtl="0"/>
            <a:r>
              <a:rPr lang="en-US" sz="2000" dirty="0" smtClean="0"/>
              <a:t>Marked reduction of </a:t>
            </a:r>
            <a:r>
              <a:rPr lang="en-US" sz="2000" dirty="0" err="1" smtClean="0"/>
              <a:t>neutrophil</a:t>
            </a:r>
            <a:r>
              <a:rPr lang="en-US" sz="2000" dirty="0" smtClean="0"/>
              <a:t> count.</a:t>
            </a:r>
          </a:p>
          <a:p>
            <a:pPr algn="l" rtl="0"/>
            <a:r>
              <a:rPr lang="en-US" sz="2000" dirty="0" smtClean="0"/>
              <a:t>Ulceration with false membrane in tongue, </a:t>
            </a:r>
            <a:r>
              <a:rPr lang="en-US" sz="2000" dirty="0" err="1" smtClean="0"/>
              <a:t>buccal</a:t>
            </a:r>
            <a:r>
              <a:rPr lang="en-US" sz="2000" dirty="0" smtClean="0"/>
              <a:t> mucosa, pharynx.</a:t>
            </a:r>
          </a:p>
          <a:p>
            <a:pPr algn="l" rtl="0"/>
            <a:r>
              <a:rPr lang="en-US" sz="2000" dirty="0" smtClean="0"/>
              <a:t>It is grave disorder.</a:t>
            </a:r>
          </a:p>
          <a:p>
            <a:pPr algn="l" rtl="0"/>
            <a:r>
              <a:rPr lang="en-US" sz="2000" dirty="0" smtClean="0">
                <a:solidFill>
                  <a:srgbClr val="0070C0"/>
                </a:solidFill>
              </a:rPr>
              <a:t>4. Vincent angina: </a:t>
            </a:r>
            <a:r>
              <a:rPr lang="en-US" sz="2000" dirty="0" smtClean="0"/>
              <a:t>gm-</a:t>
            </a: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fusiform</a:t>
            </a:r>
            <a:r>
              <a:rPr lang="en-US" sz="2000" dirty="0" smtClean="0"/>
              <a:t> bacillus + </a:t>
            </a:r>
            <a:r>
              <a:rPr lang="en-US" sz="2000" dirty="0" err="1" smtClean="0"/>
              <a:t>spirocheta</a:t>
            </a:r>
            <a:r>
              <a:rPr lang="en-US" sz="2000" dirty="0" smtClean="0"/>
              <a:t> </a:t>
            </a:r>
            <a:r>
              <a:rPr lang="en-US" sz="2000" dirty="0" err="1" smtClean="0"/>
              <a:t>denticola</a:t>
            </a:r>
            <a:endParaRPr lang="en-US" sz="2000" dirty="0" smtClean="0"/>
          </a:p>
          <a:p>
            <a:pPr algn="l" rtl="0"/>
            <a:r>
              <a:rPr lang="en-US" sz="2000" dirty="0" smtClean="0"/>
              <a:t>CP: pain, </a:t>
            </a:r>
            <a:r>
              <a:rPr lang="en-US" sz="2000" dirty="0" err="1" smtClean="0"/>
              <a:t>foetor</a:t>
            </a:r>
            <a:r>
              <a:rPr lang="en-US" sz="2000" dirty="0" smtClean="0"/>
              <a:t> </a:t>
            </a:r>
            <a:r>
              <a:rPr lang="en-US" sz="2000" dirty="0" err="1" smtClean="0"/>
              <a:t>oris</a:t>
            </a:r>
            <a:r>
              <a:rPr lang="en-US" sz="2000" dirty="0" smtClean="0"/>
              <a:t>, cervical adenitis, membrane sloughs leaves deep ulcers.</a:t>
            </a:r>
            <a:endParaRPr lang="ar-EG" sz="2000" dirty="0"/>
          </a:p>
        </p:txBody>
      </p:sp>
      <p:pic>
        <p:nvPicPr>
          <p:cNvPr id="2050" name="Picture 2" descr="C:\Users\DR.WALEED\Downloads\agranulocytosi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5008" y="857232"/>
            <a:ext cx="2286000" cy="2428892"/>
          </a:xfrm>
          <a:prstGeom prst="rect">
            <a:avLst/>
          </a:prstGeom>
          <a:noFill/>
        </p:spPr>
      </p:pic>
      <p:pic>
        <p:nvPicPr>
          <p:cNvPr id="2051" name="Picture 3" descr="C:\Users\DR.WALEED\Downloads\vincent angi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3429000"/>
            <a:ext cx="2143140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sz="3200" b="1" dirty="0" smtClean="0"/>
              <a:t>Oro-pharyngeal Ulcerations</a:t>
            </a:r>
            <a:endParaRPr lang="ar-EG" sz="32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l" rtl="0">
              <a:buAutoNum type="arabicPeriod"/>
            </a:pPr>
            <a:endParaRPr lang="en-US" sz="2400" dirty="0" smtClean="0">
              <a:solidFill>
                <a:srgbClr val="0070C0"/>
              </a:solidFill>
            </a:endParaRPr>
          </a:p>
          <a:p>
            <a:pPr marL="457200" indent="-457200" algn="l" rtl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1.Traumatic: </a:t>
            </a:r>
            <a:r>
              <a:rPr lang="en-US" sz="2400" dirty="0" smtClean="0"/>
              <a:t>due to ill-fitted denture, thermal ,chemical.</a:t>
            </a:r>
          </a:p>
          <a:p>
            <a:pPr marL="457200" indent="-457200" algn="l" rtl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2.Inflammatory:  </a:t>
            </a:r>
            <a:r>
              <a:rPr lang="en-US" sz="2400" dirty="0" smtClean="0"/>
              <a:t>Bacterial……Vincent angina, TB, Syphilis.</a:t>
            </a:r>
          </a:p>
          <a:p>
            <a:pPr marL="457200" indent="-457200" algn="l" rtl="0">
              <a:buNone/>
            </a:pPr>
            <a:r>
              <a:rPr lang="en-US" sz="2400" dirty="0" smtClean="0"/>
              <a:t>                    Viral….. Herpes, AIDS, Coxsackie A virus.</a:t>
            </a:r>
          </a:p>
          <a:p>
            <a:pPr marL="457200" indent="-457200" algn="l" rtl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3. Idiopathic</a:t>
            </a:r>
            <a:r>
              <a:rPr lang="en-US" sz="2400" dirty="0" smtClean="0"/>
              <a:t>…….</a:t>
            </a:r>
            <a:r>
              <a:rPr lang="en-US" sz="2400" dirty="0" err="1" smtClean="0"/>
              <a:t>Aphthous</a:t>
            </a:r>
            <a:r>
              <a:rPr lang="en-US" sz="2400" dirty="0" smtClean="0"/>
              <a:t> </a:t>
            </a:r>
            <a:r>
              <a:rPr lang="en-US" sz="2400" dirty="0" err="1" smtClean="0"/>
              <a:t>stomatitis</a:t>
            </a:r>
            <a:r>
              <a:rPr lang="en-US" sz="2400" dirty="0" smtClean="0"/>
              <a:t>, </a:t>
            </a:r>
            <a:r>
              <a:rPr lang="en-US" sz="2400" dirty="0" err="1" smtClean="0"/>
              <a:t>Behcet</a:t>
            </a:r>
            <a:r>
              <a:rPr lang="en-US" sz="2400" dirty="0" smtClean="0"/>
              <a:t> syndrome.</a:t>
            </a:r>
          </a:p>
          <a:p>
            <a:pPr marL="457200" indent="-457200" algn="l" rtl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4. Autoimmune</a:t>
            </a:r>
            <a:r>
              <a:rPr lang="en-US" sz="2400" dirty="0" smtClean="0"/>
              <a:t>…… </a:t>
            </a:r>
            <a:r>
              <a:rPr lang="en-US" sz="2400" dirty="0" err="1" smtClean="0"/>
              <a:t>Pemphigus</a:t>
            </a:r>
            <a:r>
              <a:rPr lang="en-US" sz="2400" dirty="0" smtClean="0"/>
              <a:t>.</a:t>
            </a:r>
          </a:p>
          <a:p>
            <a:pPr marL="457200" indent="-457200" algn="l" rtl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5. Blood diseases</a:t>
            </a:r>
            <a:r>
              <a:rPr lang="en-US" sz="2400" dirty="0" smtClean="0"/>
              <a:t>…..</a:t>
            </a:r>
            <a:r>
              <a:rPr lang="en-US" sz="2400" dirty="0" err="1" smtClean="0"/>
              <a:t>Agranulocytosis</a:t>
            </a:r>
            <a:r>
              <a:rPr lang="en-US" sz="2400" dirty="0" smtClean="0"/>
              <a:t>, Acute lymphatic </a:t>
            </a:r>
            <a:r>
              <a:rPr lang="en-US" sz="2400" dirty="0" err="1" smtClean="0"/>
              <a:t>leukaemia</a:t>
            </a:r>
            <a:r>
              <a:rPr lang="en-US" sz="2400" dirty="0" smtClean="0"/>
              <a:t>.</a:t>
            </a:r>
          </a:p>
          <a:p>
            <a:pPr marL="457200" indent="-457200" algn="l" rtl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6. Vitamin </a:t>
            </a:r>
            <a:r>
              <a:rPr lang="en-US" sz="2400" dirty="0" err="1" smtClean="0">
                <a:solidFill>
                  <a:srgbClr val="0070C0"/>
                </a:solidFill>
              </a:rPr>
              <a:t>deficencies</a:t>
            </a:r>
            <a:r>
              <a:rPr lang="en-US" sz="2400" dirty="0" smtClean="0"/>
              <a:t>: Pellagra, Scurvy.</a:t>
            </a:r>
          </a:p>
          <a:p>
            <a:pPr marL="457200" indent="-457200" algn="l" rtl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7. Malignant</a:t>
            </a:r>
            <a:r>
              <a:rPr lang="en-US" sz="2400" dirty="0" smtClean="0"/>
              <a:t>: </a:t>
            </a:r>
            <a:r>
              <a:rPr lang="en-US" sz="2400" dirty="0" err="1" smtClean="0"/>
              <a:t>Squamous</a:t>
            </a:r>
            <a:r>
              <a:rPr lang="en-US" sz="2400" dirty="0" smtClean="0"/>
              <a:t> cell carcinoma.</a:t>
            </a:r>
            <a:endParaRPr lang="ar-EG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Ulcerative lesions</a:t>
            </a:r>
            <a:endParaRPr lang="ar-EG" dirty="0"/>
          </a:p>
        </p:txBody>
      </p:sp>
      <p:pic>
        <p:nvPicPr>
          <p:cNvPr id="1026" name="Picture 2" descr="C:\Users\DR.WALEED\Downloads\images of pharynx\image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76362" y="2843212"/>
            <a:ext cx="2047875" cy="2238375"/>
          </a:xfrm>
        </p:spPr>
      </p:pic>
      <p:pic>
        <p:nvPicPr>
          <p:cNvPr id="1028" name="Picture 4" descr="C:\Users\DR.WALEED\Downloads\20080102-stomatitis-palate_smal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991837"/>
            <a:ext cx="4343400" cy="3941125"/>
          </a:xfrm>
        </p:spPr>
      </p:pic>
      <p:pic>
        <p:nvPicPr>
          <p:cNvPr id="1027" name="Picture 3" descr="C:\Users\DR.WALEED\Downloads\image01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214290"/>
            <a:ext cx="3387544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928670"/>
            <a:ext cx="6829444" cy="285752"/>
          </a:xfrm>
        </p:spPr>
        <p:txBody>
          <a:bodyPr>
            <a:normAutofit fontScale="90000"/>
          </a:bodyPr>
          <a:lstStyle/>
          <a:p>
            <a:pPr algn="ctr" rtl="0"/>
            <a:r>
              <a:rPr lang="en-US" sz="2800" dirty="0" err="1" smtClean="0"/>
              <a:t>Oropharyngeal</a:t>
            </a:r>
            <a:r>
              <a:rPr lang="en-US" sz="2800" dirty="0" smtClean="0"/>
              <a:t> Tumors</a:t>
            </a:r>
            <a:endParaRPr lang="ar-EG" sz="2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4114800" cy="4691063"/>
          </a:xfrm>
        </p:spPr>
        <p:txBody>
          <a:bodyPr>
            <a:normAutofit lnSpcReduction="10000"/>
          </a:bodyPr>
          <a:lstStyle/>
          <a:p>
            <a:pPr marL="457200" indent="-457200" algn="l" rtl="0"/>
            <a:r>
              <a:rPr lang="en-US" sz="2000" dirty="0" smtClean="0">
                <a:solidFill>
                  <a:srgbClr val="0070C0"/>
                </a:solidFill>
              </a:rPr>
              <a:t>1.Sq.cell carcinoma: </a:t>
            </a:r>
            <a:r>
              <a:rPr lang="en-US" sz="2000" dirty="0" smtClean="0"/>
              <a:t>common in </a:t>
            </a:r>
            <a:r>
              <a:rPr lang="en-US" sz="2000" dirty="0" err="1" smtClean="0"/>
              <a:t>tonsillolingual</a:t>
            </a:r>
            <a:r>
              <a:rPr lang="en-US" sz="2000" dirty="0" smtClean="0"/>
              <a:t> </a:t>
            </a:r>
            <a:r>
              <a:rPr lang="en-US" sz="2000" dirty="0" err="1" smtClean="0"/>
              <a:t>sulcus</a:t>
            </a:r>
            <a:r>
              <a:rPr lang="en-US" sz="2000" dirty="0" smtClean="0"/>
              <a:t>.</a:t>
            </a:r>
          </a:p>
          <a:p>
            <a:pPr marL="457200" indent="-457200" algn="l" rtl="0"/>
            <a:r>
              <a:rPr lang="en-US" sz="2000" dirty="0" smtClean="0"/>
              <a:t>Spread to tongue, palate, alveolus and mandible, CLNs.</a:t>
            </a:r>
          </a:p>
          <a:p>
            <a:pPr marL="457200" indent="-457200" algn="l" rtl="0"/>
            <a:r>
              <a:rPr lang="en-US" sz="2000" dirty="0" smtClean="0"/>
              <a:t>CP… sore throat, </a:t>
            </a:r>
            <a:r>
              <a:rPr lang="en-US" sz="2000" dirty="0" err="1" smtClean="0"/>
              <a:t>dysphagia</a:t>
            </a:r>
            <a:r>
              <a:rPr lang="en-US" sz="2000" dirty="0" smtClean="0"/>
              <a:t>, pain in the ear, </a:t>
            </a:r>
            <a:r>
              <a:rPr lang="en-US" sz="2000" dirty="0" err="1" smtClean="0"/>
              <a:t>hge</a:t>
            </a:r>
            <a:r>
              <a:rPr lang="en-US" sz="2000" dirty="0" smtClean="0"/>
              <a:t>. from ulcerated lesions</a:t>
            </a:r>
          </a:p>
          <a:p>
            <a:pPr marL="457200" indent="-457200" algn="l" rtl="0"/>
            <a:r>
              <a:rPr lang="en-US" sz="2000" dirty="0" err="1" smtClean="0"/>
              <a:t>ttt</a:t>
            </a:r>
            <a:r>
              <a:rPr lang="en-US" sz="2000" dirty="0" smtClean="0"/>
              <a:t>…. Radiotherapy, Radical surgery.</a:t>
            </a:r>
          </a:p>
          <a:p>
            <a:pPr marL="457200" indent="-457200" algn="l" rtl="0"/>
            <a:endParaRPr lang="en-US" sz="2000" dirty="0" smtClean="0"/>
          </a:p>
          <a:p>
            <a:pPr marL="457200" indent="-457200" algn="l" rtl="0"/>
            <a:r>
              <a:rPr lang="en-US" sz="2000" dirty="0" smtClean="0">
                <a:solidFill>
                  <a:srgbClr val="0070C0"/>
                </a:solidFill>
              </a:rPr>
              <a:t>2. Lymphoma</a:t>
            </a:r>
            <a:r>
              <a:rPr lang="en-US" sz="2000" dirty="0" smtClean="0"/>
              <a:t>: most cases non Hodgkin , B cell type</a:t>
            </a:r>
          </a:p>
          <a:p>
            <a:pPr marL="457200" indent="-457200" algn="l" rtl="0"/>
            <a:r>
              <a:rPr lang="en-US" sz="2000" dirty="0" smtClean="0"/>
              <a:t>Staging by BM biopsy, chest x ray, CT scan, skeletal survey.</a:t>
            </a:r>
          </a:p>
          <a:p>
            <a:pPr marL="457200" indent="-457200" algn="l" rtl="0"/>
            <a:r>
              <a:rPr lang="en-US" sz="2000" dirty="0" err="1" smtClean="0"/>
              <a:t>ttt</a:t>
            </a:r>
            <a:r>
              <a:rPr lang="en-US" sz="2000" dirty="0" smtClean="0"/>
              <a:t>: radiotherapy, chemotherapy.</a:t>
            </a:r>
            <a:endParaRPr lang="ar-EG" sz="2000" dirty="0"/>
          </a:p>
        </p:txBody>
      </p:sp>
      <p:pic>
        <p:nvPicPr>
          <p:cNvPr id="2050" name="Picture 2" descr="C:\Users\DR.WALEED\Downloads\Tonsillar CarcinomaEE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4340225" y="1352550"/>
            <a:ext cx="3810000" cy="3314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642918"/>
            <a:ext cx="7410472" cy="642942"/>
          </a:xfrm>
        </p:spPr>
        <p:txBody>
          <a:bodyPr>
            <a:normAutofit/>
          </a:bodyPr>
          <a:lstStyle/>
          <a:p>
            <a:pPr rtl="0"/>
            <a:r>
              <a:rPr lang="en-US" sz="3200" b="1" dirty="0" smtClean="0"/>
              <a:t>Unilateral </a:t>
            </a:r>
            <a:r>
              <a:rPr lang="en-US" sz="3200" b="1" dirty="0" err="1" smtClean="0"/>
              <a:t>Tonsilar</a:t>
            </a:r>
            <a:r>
              <a:rPr lang="en-US" sz="3200" b="1" dirty="0" smtClean="0"/>
              <a:t> enlargement</a:t>
            </a:r>
            <a:endParaRPr lang="ar-EG" sz="3200" b="1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14" name="Text Placeholder 1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marL="457200" indent="-457200" algn="l" rtl="0"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Inflammatory:  </a:t>
            </a:r>
            <a:r>
              <a:rPr lang="en-US" sz="2400" dirty="0" err="1" smtClean="0"/>
              <a:t>Ch.T</a:t>
            </a:r>
            <a:r>
              <a:rPr lang="en-US" sz="2400" dirty="0" smtClean="0"/>
              <a:t>, Quinsy.</a:t>
            </a:r>
          </a:p>
          <a:p>
            <a:pPr marL="457200" indent="-457200" algn="l" rtl="0">
              <a:buAutoNum type="arabicPeriod"/>
            </a:pPr>
            <a:r>
              <a:rPr lang="en-US" sz="2400" dirty="0" err="1" smtClean="0">
                <a:solidFill>
                  <a:srgbClr val="C00000"/>
                </a:solidFill>
              </a:rPr>
              <a:t>Neoplasms</a:t>
            </a:r>
            <a:r>
              <a:rPr lang="en-US" sz="2400" dirty="0" smtClean="0">
                <a:solidFill>
                  <a:srgbClr val="C00000"/>
                </a:solidFill>
              </a:rPr>
              <a:t>: </a:t>
            </a:r>
            <a:r>
              <a:rPr lang="en-US" sz="2400" dirty="0" err="1" smtClean="0"/>
              <a:t>Sq.cell</a:t>
            </a:r>
            <a:r>
              <a:rPr lang="en-US" sz="2400" dirty="0" smtClean="0"/>
              <a:t> carcinoma, Lymphoma.</a:t>
            </a:r>
          </a:p>
          <a:p>
            <a:pPr marL="457200" indent="-457200" algn="l" rtl="0">
              <a:buAutoNum type="arabicPeriod"/>
            </a:pPr>
            <a:r>
              <a:rPr lang="en-US" sz="2400" dirty="0" err="1" smtClean="0">
                <a:solidFill>
                  <a:srgbClr val="C00000"/>
                </a:solidFill>
              </a:rPr>
              <a:t>Parapharyngeal</a:t>
            </a:r>
            <a:r>
              <a:rPr lang="en-US" sz="2400" dirty="0" smtClean="0">
                <a:solidFill>
                  <a:srgbClr val="C00000"/>
                </a:solidFill>
              </a:rPr>
              <a:t> causes</a:t>
            </a:r>
            <a:r>
              <a:rPr lang="en-US" sz="2400" dirty="0" smtClean="0"/>
              <a:t>: Abscess, </a:t>
            </a:r>
            <a:r>
              <a:rPr lang="en-US" sz="2400" dirty="0" err="1" smtClean="0"/>
              <a:t>Parapharyngeal</a:t>
            </a:r>
            <a:r>
              <a:rPr lang="en-US" sz="2400" dirty="0" smtClean="0"/>
              <a:t> space </a:t>
            </a:r>
            <a:r>
              <a:rPr lang="en-US" sz="2400" dirty="0" err="1" smtClean="0"/>
              <a:t>neoplasms</a:t>
            </a:r>
            <a:r>
              <a:rPr lang="en-US" sz="2400" dirty="0" smtClean="0"/>
              <a:t>.</a:t>
            </a:r>
            <a:endParaRPr lang="ar-EG" sz="2400" dirty="0"/>
          </a:p>
        </p:txBody>
      </p:sp>
      <p:pic>
        <p:nvPicPr>
          <p:cNvPr id="16" name="Picture 2" descr="C:\Users\DR.WALEED\Downloads\fig1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70462" y="2000240"/>
            <a:ext cx="3390900" cy="34123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81000" y="2071679"/>
            <a:ext cx="8458200" cy="4004108"/>
          </a:xfrm>
        </p:spPr>
        <p:txBody>
          <a:bodyPr>
            <a:normAutofit/>
          </a:bodyPr>
          <a:lstStyle/>
          <a:p>
            <a:pPr algn="ctr" rtl="0"/>
            <a:r>
              <a:rPr lang="en-US" sz="4000" b="1" dirty="0" err="1" smtClean="0"/>
              <a:t>Hypopharyngeal</a:t>
            </a:r>
            <a:r>
              <a:rPr lang="en-US" sz="4000" b="1" dirty="0" smtClean="0"/>
              <a:t> Diseases    </a:t>
            </a:r>
            <a:endParaRPr lang="ar-EG" sz="4000" b="1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4757742" cy="714380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sz="2800" dirty="0" smtClean="0"/>
              <a:t>Plummer Vinson Syndrome</a:t>
            </a:r>
            <a:endParaRPr lang="ar-EG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4114800" cy="4691063"/>
          </a:xfrm>
        </p:spPr>
        <p:txBody>
          <a:bodyPr>
            <a:normAutofit fontScale="92500"/>
          </a:bodyPr>
          <a:lstStyle/>
          <a:p>
            <a:pPr algn="l" rtl="0"/>
            <a:r>
              <a:rPr lang="en-US" sz="2400" dirty="0" smtClean="0"/>
              <a:t>Chronic atrophic type of inflammation of MM, Iron </a:t>
            </a:r>
            <a:r>
              <a:rPr lang="en-US" sz="2400" dirty="0" err="1" smtClean="0"/>
              <a:t>def.is</a:t>
            </a:r>
            <a:r>
              <a:rPr lang="en-US" sz="2400" dirty="0" smtClean="0"/>
              <a:t> probably the cause.</a:t>
            </a:r>
          </a:p>
          <a:p>
            <a:pPr algn="l" rtl="0"/>
            <a:r>
              <a:rPr lang="en-US" sz="2400" dirty="0" smtClean="0">
                <a:solidFill>
                  <a:srgbClr val="C00000"/>
                </a:solidFill>
              </a:rPr>
              <a:t>Exclusively in females</a:t>
            </a:r>
            <a:r>
              <a:rPr lang="en-US" sz="2400" dirty="0" smtClean="0"/>
              <a:t>.</a:t>
            </a:r>
          </a:p>
          <a:p>
            <a:pPr algn="l" rtl="0"/>
            <a:r>
              <a:rPr lang="en-US" sz="2400" dirty="0" err="1" smtClean="0"/>
              <a:t>Pathog</a:t>
            </a:r>
            <a:r>
              <a:rPr lang="en-US" sz="2400" dirty="0" smtClean="0"/>
              <a:t>. </a:t>
            </a:r>
            <a:r>
              <a:rPr lang="en-US" sz="2400" dirty="0" err="1" smtClean="0"/>
              <a:t>Subepithelial</a:t>
            </a:r>
            <a:r>
              <a:rPr lang="en-US" sz="2400" dirty="0" smtClean="0"/>
              <a:t> fibrosis…web formation.</a:t>
            </a:r>
          </a:p>
          <a:p>
            <a:pPr algn="l" rtl="0"/>
            <a:r>
              <a:rPr lang="en-US" sz="2400" dirty="0" smtClean="0"/>
              <a:t>H.M </a:t>
            </a:r>
            <a:r>
              <a:rPr lang="en-US" sz="2400" dirty="0" err="1" smtClean="0"/>
              <a:t>anaemia</a:t>
            </a:r>
            <a:r>
              <a:rPr lang="en-US" sz="2400" dirty="0" smtClean="0"/>
              <a:t> is severe.</a:t>
            </a:r>
          </a:p>
          <a:p>
            <a:pPr algn="l" rtl="0"/>
            <a:r>
              <a:rPr lang="en-US" sz="2400" dirty="0" err="1" smtClean="0"/>
              <a:t>Achlorhydria</a:t>
            </a:r>
            <a:r>
              <a:rPr lang="en-US" sz="2400" dirty="0" smtClean="0"/>
              <a:t>…pernicious anemia.</a:t>
            </a:r>
          </a:p>
          <a:p>
            <a:pPr algn="l" rtl="0"/>
            <a:r>
              <a:rPr lang="en-US" sz="2400" dirty="0" smtClean="0">
                <a:solidFill>
                  <a:srgbClr val="C00000"/>
                </a:solidFill>
              </a:rPr>
              <a:t>1/3-2/3 of PCC had preceding PVS.</a:t>
            </a:r>
          </a:p>
          <a:p>
            <a:pPr algn="l" rtl="0"/>
            <a:r>
              <a:rPr lang="en-US" sz="2400" dirty="0" err="1" smtClean="0"/>
              <a:t>ttt</a:t>
            </a:r>
            <a:r>
              <a:rPr lang="en-US" sz="2400" dirty="0" smtClean="0"/>
              <a:t>: Iron and vitamins, endoscopic dilatation, regular follow up.</a:t>
            </a:r>
            <a:endParaRPr lang="ar-EG" sz="2400" dirty="0"/>
          </a:p>
        </p:txBody>
      </p:sp>
      <p:pic>
        <p:nvPicPr>
          <p:cNvPr id="1026" name="Picture 2" descr="C:\Users\DR.WALEED\Downloads\Plummer-Vinson-syndrome-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628" y="785794"/>
            <a:ext cx="3971925" cy="2729176"/>
          </a:xfrm>
          <a:prstGeom prst="rect">
            <a:avLst/>
          </a:prstGeom>
          <a:noFill/>
        </p:spPr>
      </p:pic>
      <p:pic>
        <p:nvPicPr>
          <p:cNvPr id="1027" name="Picture 3" descr="C:\Users\DR.WALEED\Downloads\we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4004" y="3571876"/>
            <a:ext cx="3865714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6758006" cy="214314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sz="2800" dirty="0" err="1" smtClean="0"/>
              <a:t>Hypopharyngeal</a:t>
            </a:r>
            <a:r>
              <a:rPr lang="en-US" sz="2800" dirty="0" smtClean="0"/>
              <a:t> pouch</a:t>
            </a:r>
            <a:endParaRPr lang="ar-EG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0" y="928670"/>
            <a:ext cx="4400552" cy="4691063"/>
          </a:xfrm>
        </p:spPr>
        <p:txBody>
          <a:bodyPr>
            <a:normAutofit/>
          </a:bodyPr>
          <a:lstStyle/>
          <a:p>
            <a:pPr algn="l" rtl="0">
              <a:buFontTx/>
              <a:buChar char="-"/>
            </a:pPr>
            <a:endParaRPr lang="en-US" sz="2400" dirty="0" smtClean="0"/>
          </a:p>
          <a:p>
            <a:pPr algn="l" rtl="0">
              <a:buFontTx/>
              <a:buChar char="-"/>
            </a:pPr>
            <a:r>
              <a:rPr lang="en-US" sz="2400" dirty="0" err="1" smtClean="0"/>
              <a:t>Herniation</a:t>
            </a:r>
            <a:r>
              <a:rPr lang="en-US" sz="2400" dirty="0" smtClean="0"/>
              <a:t> of pharyngeal mucosa through</a:t>
            </a:r>
            <a:r>
              <a:rPr lang="en-US" sz="2400" dirty="0" smtClean="0">
                <a:solidFill>
                  <a:srgbClr val="C00000"/>
                </a:solidFill>
              </a:rPr>
              <a:t> Killian dehiscence</a:t>
            </a:r>
            <a:r>
              <a:rPr lang="en-US" sz="2400" dirty="0" smtClean="0"/>
              <a:t>, probably result from neuromuscular </a:t>
            </a:r>
            <a:r>
              <a:rPr lang="en-US" sz="2400" dirty="0" err="1" smtClean="0"/>
              <a:t>incoordination</a:t>
            </a:r>
            <a:r>
              <a:rPr lang="en-US" sz="2400" dirty="0" smtClean="0"/>
              <a:t>.</a:t>
            </a:r>
          </a:p>
          <a:p>
            <a:pPr algn="l" rtl="0"/>
            <a:r>
              <a:rPr lang="en-US" sz="2400" dirty="0" smtClean="0"/>
              <a:t>CP: usually in elderly, long </a:t>
            </a:r>
            <a:r>
              <a:rPr lang="en-US" sz="2400" dirty="0" err="1" smtClean="0"/>
              <a:t>dysphagia</a:t>
            </a:r>
            <a:r>
              <a:rPr lang="en-US" sz="2400" dirty="0" smtClean="0"/>
              <a:t>, regurgitation of undigested food, neck swelling, carcinoma rarely occur in pouch.</a:t>
            </a:r>
            <a:endParaRPr lang="ar-EG" sz="2400" dirty="0"/>
          </a:p>
        </p:txBody>
      </p:sp>
      <p:pic>
        <p:nvPicPr>
          <p:cNvPr id="2050" name="Picture 2" descr="C:\Users\DR.WALEED\Downloads\pouch 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57818" y="714356"/>
            <a:ext cx="3051760" cy="2286016"/>
          </a:xfrm>
          <a:prstGeom prst="rect">
            <a:avLst/>
          </a:prstGeom>
          <a:noFill/>
        </p:spPr>
      </p:pic>
      <p:pic>
        <p:nvPicPr>
          <p:cNvPr id="2051" name="Picture 3" descr="C:\Users\DR.WALEED\Downloads\pouch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400" y="3071810"/>
            <a:ext cx="3210376" cy="29301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458200" cy="714380"/>
          </a:xfrm>
        </p:spPr>
        <p:txBody>
          <a:bodyPr>
            <a:normAutofit/>
          </a:bodyPr>
          <a:lstStyle/>
          <a:p>
            <a:pPr algn="l" rtl="0"/>
            <a:r>
              <a:rPr lang="en-US" sz="3200" dirty="0" smtClean="0"/>
              <a:t>Post </a:t>
            </a:r>
            <a:r>
              <a:rPr lang="en-US" sz="3200" dirty="0" err="1" smtClean="0"/>
              <a:t>Cricoid</a:t>
            </a:r>
            <a:r>
              <a:rPr lang="en-US" sz="3200" dirty="0" smtClean="0"/>
              <a:t> Carcinoma</a:t>
            </a:r>
            <a:endParaRPr lang="ar-EG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4257676" cy="4494230"/>
          </a:xfrm>
        </p:spPr>
        <p:txBody>
          <a:bodyPr>
            <a:normAutofit lnSpcReduction="10000"/>
          </a:bodyPr>
          <a:lstStyle/>
          <a:p>
            <a:pPr algn="l" rtl="0">
              <a:buFontTx/>
              <a:buChar char="-"/>
            </a:pPr>
            <a:r>
              <a:rPr lang="en-US" sz="2400" dirty="0" smtClean="0"/>
              <a:t>Between upper border of </a:t>
            </a:r>
            <a:r>
              <a:rPr lang="en-US" sz="2400" dirty="0" err="1" smtClean="0"/>
              <a:t>cricoid</a:t>
            </a:r>
            <a:r>
              <a:rPr lang="en-US" sz="2400" dirty="0" smtClean="0"/>
              <a:t> and esophageal opening below.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Mostly occurs in females, may be preceded by PVS.</a:t>
            </a:r>
          </a:p>
          <a:p>
            <a:pPr algn="l" rtl="0">
              <a:buFontTx/>
              <a:buChar char="-"/>
            </a:pPr>
            <a:r>
              <a:rPr lang="en-US" sz="2400" dirty="0" smtClean="0"/>
              <a:t>CP: longstanding </a:t>
            </a:r>
            <a:r>
              <a:rPr lang="en-US" sz="2400" dirty="0" err="1" smtClean="0"/>
              <a:t>dysphagia</a:t>
            </a:r>
            <a:r>
              <a:rPr lang="en-US" sz="2400" dirty="0" smtClean="0"/>
              <a:t>.</a:t>
            </a:r>
          </a:p>
          <a:p>
            <a:pPr algn="l" rtl="0"/>
            <a:r>
              <a:rPr lang="en-US" sz="2400" dirty="0" smtClean="0"/>
              <a:t>Manifestations of PVS.</a:t>
            </a:r>
          </a:p>
          <a:p>
            <a:pPr algn="l" rtl="0"/>
            <a:r>
              <a:rPr lang="en-US" sz="2400" dirty="0" smtClean="0"/>
              <a:t>LN metastasis, often bilateral.</a:t>
            </a:r>
          </a:p>
          <a:p>
            <a:pPr algn="l" rtl="0"/>
            <a:r>
              <a:rPr lang="en-US" sz="2400" dirty="0" err="1" smtClean="0"/>
              <a:t>Diag</a:t>
            </a:r>
            <a:r>
              <a:rPr lang="en-US" sz="2400" dirty="0" smtClean="0"/>
              <a:t>…endoscopy</a:t>
            </a:r>
            <a:r>
              <a:rPr lang="en-US" sz="2400" smtClean="0"/>
              <a:t>, x.ray</a:t>
            </a:r>
            <a:r>
              <a:rPr lang="en-US" sz="2400" dirty="0" smtClean="0"/>
              <a:t>, barium swallow.</a:t>
            </a:r>
          </a:p>
          <a:p>
            <a:pPr algn="l" rtl="0"/>
            <a:r>
              <a:rPr lang="en-US" sz="2400" dirty="0" err="1" smtClean="0"/>
              <a:t>ttt</a:t>
            </a:r>
            <a:r>
              <a:rPr lang="en-US" sz="2400" dirty="0" smtClean="0">
                <a:solidFill>
                  <a:srgbClr val="0070C0"/>
                </a:solidFill>
              </a:rPr>
              <a:t>: </a:t>
            </a:r>
            <a:r>
              <a:rPr lang="en-US" sz="2400" dirty="0" err="1" smtClean="0">
                <a:solidFill>
                  <a:srgbClr val="0070C0"/>
                </a:solidFill>
              </a:rPr>
              <a:t>Pharyngolaryngectomy</a:t>
            </a:r>
            <a:r>
              <a:rPr lang="en-US" sz="2400" dirty="0" smtClean="0">
                <a:solidFill>
                  <a:srgbClr val="0070C0"/>
                </a:solidFill>
              </a:rPr>
              <a:t>, palliative</a:t>
            </a:r>
            <a:endParaRPr lang="ar-EG" sz="2400" dirty="0">
              <a:solidFill>
                <a:srgbClr val="0070C0"/>
              </a:solidFill>
            </a:endParaRPr>
          </a:p>
        </p:txBody>
      </p:sp>
      <p:pic>
        <p:nvPicPr>
          <p:cNvPr id="3074" name="Picture 2" descr="C:\Users\DR.WALEED\Downloads\PCC 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000108"/>
            <a:ext cx="2500330" cy="2105025"/>
          </a:xfrm>
          <a:prstGeom prst="rect">
            <a:avLst/>
          </a:prstGeom>
          <a:noFill/>
        </p:spPr>
      </p:pic>
      <p:pic>
        <p:nvPicPr>
          <p:cNvPr id="3075" name="Picture 3" descr="C:\Users\DR.WALEED\Downloads\PCC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3571876"/>
            <a:ext cx="2643206" cy="1790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</TotalTime>
  <Words>638</Words>
  <Application>Microsoft Office PowerPoint</Application>
  <PresentationFormat>On-screen Show (4:3)</PresentationFormat>
  <Paragraphs>88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Franklin Gothic Book</vt:lpstr>
      <vt:lpstr>Franklin Gothic Medium</vt:lpstr>
      <vt:lpstr>Tahoma</vt:lpstr>
      <vt:lpstr>Wingdings 2</vt:lpstr>
      <vt:lpstr>Trek</vt:lpstr>
      <vt:lpstr>              Pharyngeal Diseases</vt:lpstr>
      <vt:lpstr>Adenoids</vt:lpstr>
      <vt:lpstr>NPC</vt:lpstr>
      <vt:lpstr>Oropharyngeal Diseases</vt:lpstr>
      <vt:lpstr>Acute Tonsillitis</vt:lpstr>
      <vt:lpstr>Other Membranous Lesions</vt:lpstr>
      <vt:lpstr>Other Membranous Lesions</vt:lpstr>
      <vt:lpstr>Oro-pharyngeal Ulcerations</vt:lpstr>
      <vt:lpstr>Ulcerative lesions</vt:lpstr>
      <vt:lpstr>Oropharyngeal Tumors</vt:lpstr>
      <vt:lpstr>Unilateral Tonsilar enlargement</vt:lpstr>
      <vt:lpstr>Hypopharyngeal Diseases    </vt:lpstr>
      <vt:lpstr>Plummer Vinson Syndrome</vt:lpstr>
      <vt:lpstr>Hypopharyngeal pouch</vt:lpstr>
      <vt:lpstr>Post Cricoid Carcinoma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Nasopharyngeal Diseases</dc:title>
  <dc:creator>DR.WALEED</dc:creator>
  <cp:lastModifiedBy>Waleed</cp:lastModifiedBy>
  <cp:revision>24</cp:revision>
  <dcterms:created xsi:type="dcterms:W3CDTF">2015-09-28T19:04:26Z</dcterms:created>
  <dcterms:modified xsi:type="dcterms:W3CDTF">2021-03-22T15:25:38Z</dcterms:modified>
</cp:coreProperties>
</file>