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92296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257" y="4699"/>
            <a:ext cx="819785" cy="819785"/>
          </a:xfrm>
          <a:custGeom>
            <a:avLst/>
            <a:gdLst/>
            <a:ahLst/>
            <a:cxnLst/>
            <a:rect l="l" t="t" r="r" b="b"/>
            <a:pathLst>
              <a:path w="819785" h="819785">
                <a:moveTo>
                  <a:pt x="819655" y="0"/>
                </a:moveTo>
                <a:lnTo>
                  <a:pt x="505" y="0"/>
                </a:lnTo>
                <a:lnTo>
                  <a:pt x="0" y="819276"/>
                </a:lnTo>
                <a:lnTo>
                  <a:pt x="48636" y="817886"/>
                </a:lnTo>
                <a:lnTo>
                  <a:pt x="96034" y="813765"/>
                </a:lnTo>
                <a:lnTo>
                  <a:pt x="142623" y="806991"/>
                </a:lnTo>
                <a:lnTo>
                  <a:pt x="188327" y="797640"/>
                </a:lnTo>
                <a:lnTo>
                  <a:pt x="233067" y="785790"/>
                </a:lnTo>
                <a:lnTo>
                  <a:pt x="276768" y="771517"/>
                </a:lnTo>
                <a:lnTo>
                  <a:pt x="319353" y="754897"/>
                </a:lnTo>
                <a:lnTo>
                  <a:pt x="360744" y="736009"/>
                </a:lnTo>
                <a:lnTo>
                  <a:pt x="400865" y="714928"/>
                </a:lnTo>
                <a:lnTo>
                  <a:pt x="439639" y="691732"/>
                </a:lnTo>
                <a:lnTo>
                  <a:pt x="476990" y="666496"/>
                </a:lnTo>
                <a:lnTo>
                  <a:pt x="512839" y="639299"/>
                </a:lnTo>
                <a:lnTo>
                  <a:pt x="547112" y="610217"/>
                </a:lnTo>
                <a:lnTo>
                  <a:pt x="579730" y="579326"/>
                </a:lnTo>
                <a:lnTo>
                  <a:pt x="610616" y="546704"/>
                </a:lnTo>
                <a:lnTo>
                  <a:pt x="639695" y="512427"/>
                </a:lnTo>
                <a:lnTo>
                  <a:pt x="666889" y="476572"/>
                </a:lnTo>
                <a:lnTo>
                  <a:pt x="692122" y="439216"/>
                </a:lnTo>
                <a:lnTo>
                  <a:pt x="715316" y="400436"/>
                </a:lnTo>
                <a:lnTo>
                  <a:pt x="736395" y="360308"/>
                </a:lnTo>
                <a:lnTo>
                  <a:pt x="755281" y="318910"/>
                </a:lnTo>
                <a:lnTo>
                  <a:pt x="771899" y="276319"/>
                </a:lnTo>
                <a:lnTo>
                  <a:pt x="786171" y="232610"/>
                </a:lnTo>
                <a:lnTo>
                  <a:pt x="798020" y="187861"/>
                </a:lnTo>
                <a:lnTo>
                  <a:pt x="807370" y="142148"/>
                </a:lnTo>
                <a:lnTo>
                  <a:pt x="814144" y="95549"/>
                </a:lnTo>
                <a:lnTo>
                  <a:pt x="818264" y="48141"/>
                </a:lnTo>
                <a:lnTo>
                  <a:pt x="819655" y="0"/>
                </a:lnTo>
                <a:close/>
              </a:path>
            </a:pathLst>
          </a:custGeom>
          <a:solidFill>
            <a:srgbClr val="F6F4F8">
              <a:alpha val="3294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257" y="4699"/>
            <a:ext cx="819785" cy="819785"/>
          </a:xfrm>
          <a:custGeom>
            <a:avLst/>
            <a:gdLst/>
            <a:ahLst/>
            <a:cxnLst/>
            <a:rect l="l" t="t" r="r" b="b"/>
            <a:pathLst>
              <a:path w="819785" h="819785">
                <a:moveTo>
                  <a:pt x="819655" y="0"/>
                </a:moveTo>
                <a:lnTo>
                  <a:pt x="818264" y="48141"/>
                </a:lnTo>
                <a:lnTo>
                  <a:pt x="814144" y="95549"/>
                </a:lnTo>
                <a:lnTo>
                  <a:pt x="807370" y="142148"/>
                </a:lnTo>
                <a:lnTo>
                  <a:pt x="798020" y="187861"/>
                </a:lnTo>
                <a:lnTo>
                  <a:pt x="786171" y="232610"/>
                </a:lnTo>
                <a:lnTo>
                  <a:pt x="771899" y="276319"/>
                </a:lnTo>
                <a:lnTo>
                  <a:pt x="755281" y="318910"/>
                </a:lnTo>
                <a:lnTo>
                  <a:pt x="736395" y="360308"/>
                </a:lnTo>
                <a:lnTo>
                  <a:pt x="715316" y="400436"/>
                </a:lnTo>
                <a:lnTo>
                  <a:pt x="692122" y="439216"/>
                </a:lnTo>
                <a:lnTo>
                  <a:pt x="666889" y="476572"/>
                </a:lnTo>
                <a:lnTo>
                  <a:pt x="639695" y="512427"/>
                </a:lnTo>
                <a:lnTo>
                  <a:pt x="610616" y="546704"/>
                </a:lnTo>
                <a:lnTo>
                  <a:pt x="579730" y="579326"/>
                </a:lnTo>
                <a:lnTo>
                  <a:pt x="547112" y="610217"/>
                </a:lnTo>
                <a:lnTo>
                  <a:pt x="512839" y="639299"/>
                </a:lnTo>
                <a:lnTo>
                  <a:pt x="476990" y="666496"/>
                </a:lnTo>
                <a:lnTo>
                  <a:pt x="439639" y="691732"/>
                </a:lnTo>
                <a:lnTo>
                  <a:pt x="400865" y="714928"/>
                </a:lnTo>
                <a:lnTo>
                  <a:pt x="360744" y="736009"/>
                </a:lnTo>
                <a:lnTo>
                  <a:pt x="319353" y="754897"/>
                </a:lnTo>
                <a:lnTo>
                  <a:pt x="276768" y="771517"/>
                </a:lnTo>
                <a:lnTo>
                  <a:pt x="233067" y="785790"/>
                </a:lnTo>
                <a:lnTo>
                  <a:pt x="188327" y="797640"/>
                </a:lnTo>
                <a:lnTo>
                  <a:pt x="142623" y="806991"/>
                </a:lnTo>
                <a:lnTo>
                  <a:pt x="96034" y="813765"/>
                </a:lnTo>
                <a:lnTo>
                  <a:pt x="48636" y="817886"/>
                </a:lnTo>
                <a:lnTo>
                  <a:pt x="505" y="819276"/>
                </a:lnTo>
                <a:lnTo>
                  <a:pt x="336" y="819276"/>
                </a:lnTo>
                <a:lnTo>
                  <a:pt x="168" y="819276"/>
                </a:lnTo>
                <a:lnTo>
                  <a:pt x="0" y="819276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3175">
            <a:solidFill>
              <a:srgbClr val="AB9F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25" y="0"/>
            <a:ext cx="1805051" cy="1804924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76212" y="23875"/>
            <a:ext cx="1705610" cy="1704975"/>
          </a:xfrm>
          <a:custGeom>
            <a:avLst/>
            <a:gdLst/>
            <a:ahLst/>
            <a:cxnLst/>
            <a:rect l="l" t="t" r="r" b="b"/>
            <a:pathLst>
              <a:path w="1705610" h="1704975">
                <a:moveTo>
                  <a:pt x="0" y="852424"/>
                </a:moveTo>
                <a:lnTo>
                  <a:pt x="1349" y="804051"/>
                </a:lnTo>
                <a:lnTo>
                  <a:pt x="5350" y="756387"/>
                </a:lnTo>
                <a:lnTo>
                  <a:pt x="11929" y="709503"/>
                </a:lnTo>
                <a:lnTo>
                  <a:pt x="21016" y="663470"/>
                </a:lnTo>
                <a:lnTo>
                  <a:pt x="32538" y="618362"/>
                </a:lnTo>
                <a:lnTo>
                  <a:pt x="46423" y="574249"/>
                </a:lnTo>
                <a:lnTo>
                  <a:pt x="62599" y="531204"/>
                </a:lnTo>
                <a:lnTo>
                  <a:pt x="80994" y="489299"/>
                </a:lnTo>
                <a:lnTo>
                  <a:pt x="101537" y="448605"/>
                </a:lnTo>
                <a:lnTo>
                  <a:pt x="124155" y="409196"/>
                </a:lnTo>
                <a:lnTo>
                  <a:pt x="148776" y="371141"/>
                </a:lnTo>
                <a:lnTo>
                  <a:pt x="175329" y="334515"/>
                </a:lnTo>
                <a:lnTo>
                  <a:pt x="203741" y="299387"/>
                </a:lnTo>
                <a:lnTo>
                  <a:pt x="233940" y="265832"/>
                </a:lnTo>
                <a:lnTo>
                  <a:pt x="265855" y="233919"/>
                </a:lnTo>
                <a:lnTo>
                  <a:pt x="299414" y="203722"/>
                </a:lnTo>
                <a:lnTo>
                  <a:pt x="334544" y="175313"/>
                </a:lnTo>
                <a:lnTo>
                  <a:pt x="371173" y="148762"/>
                </a:lnTo>
                <a:lnTo>
                  <a:pt x="409230" y="124143"/>
                </a:lnTo>
                <a:lnTo>
                  <a:pt x="448643" y="101527"/>
                </a:lnTo>
                <a:lnTo>
                  <a:pt x="489340" y="80987"/>
                </a:lnTo>
                <a:lnTo>
                  <a:pt x="531248" y="62593"/>
                </a:lnTo>
                <a:lnTo>
                  <a:pt x="574296" y="46418"/>
                </a:lnTo>
                <a:lnTo>
                  <a:pt x="618411" y="32534"/>
                </a:lnTo>
                <a:lnTo>
                  <a:pt x="663523" y="21014"/>
                </a:lnTo>
                <a:lnTo>
                  <a:pt x="709558" y="11928"/>
                </a:lnTo>
                <a:lnTo>
                  <a:pt x="756445" y="5349"/>
                </a:lnTo>
                <a:lnTo>
                  <a:pt x="804112" y="1349"/>
                </a:lnTo>
                <a:lnTo>
                  <a:pt x="852487" y="0"/>
                </a:lnTo>
                <a:lnTo>
                  <a:pt x="900860" y="1349"/>
                </a:lnTo>
                <a:lnTo>
                  <a:pt x="948525" y="5349"/>
                </a:lnTo>
                <a:lnTo>
                  <a:pt x="995412" y="11928"/>
                </a:lnTo>
                <a:lnTo>
                  <a:pt x="1041447" y="21014"/>
                </a:lnTo>
                <a:lnTo>
                  <a:pt x="1086559" y="32534"/>
                </a:lnTo>
                <a:lnTo>
                  <a:pt x="1130676" y="46418"/>
                </a:lnTo>
                <a:lnTo>
                  <a:pt x="1173725" y="62593"/>
                </a:lnTo>
                <a:lnTo>
                  <a:pt x="1215635" y="80987"/>
                </a:lnTo>
                <a:lnTo>
                  <a:pt x="1256334" y="101527"/>
                </a:lnTo>
                <a:lnTo>
                  <a:pt x="1295750" y="124143"/>
                </a:lnTo>
                <a:lnTo>
                  <a:pt x="1333810" y="148762"/>
                </a:lnTo>
                <a:lnTo>
                  <a:pt x="1370443" y="175313"/>
                </a:lnTo>
                <a:lnTo>
                  <a:pt x="1405577" y="203722"/>
                </a:lnTo>
                <a:lnTo>
                  <a:pt x="1439139" y="233919"/>
                </a:lnTo>
                <a:lnTo>
                  <a:pt x="1471058" y="265832"/>
                </a:lnTo>
                <a:lnTo>
                  <a:pt x="1501261" y="299387"/>
                </a:lnTo>
                <a:lnTo>
                  <a:pt x="1529677" y="334515"/>
                </a:lnTo>
                <a:lnTo>
                  <a:pt x="1556234" y="371141"/>
                </a:lnTo>
                <a:lnTo>
                  <a:pt x="1580859" y="409196"/>
                </a:lnTo>
                <a:lnTo>
                  <a:pt x="1603481" y="448605"/>
                </a:lnTo>
                <a:lnTo>
                  <a:pt x="1624027" y="489299"/>
                </a:lnTo>
                <a:lnTo>
                  <a:pt x="1642426" y="531204"/>
                </a:lnTo>
                <a:lnTo>
                  <a:pt x="1658605" y="574249"/>
                </a:lnTo>
                <a:lnTo>
                  <a:pt x="1672493" y="618362"/>
                </a:lnTo>
                <a:lnTo>
                  <a:pt x="1684017" y="663470"/>
                </a:lnTo>
                <a:lnTo>
                  <a:pt x="1693106" y="709503"/>
                </a:lnTo>
                <a:lnTo>
                  <a:pt x="1699687" y="756387"/>
                </a:lnTo>
                <a:lnTo>
                  <a:pt x="1703688" y="804051"/>
                </a:lnTo>
                <a:lnTo>
                  <a:pt x="1705038" y="852424"/>
                </a:lnTo>
                <a:lnTo>
                  <a:pt x="1703688" y="900796"/>
                </a:lnTo>
                <a:lnTo>
                  <a:pt x="1699687" y="948462"/>
                </a:lnTo>
                <a:lnTo>
                  <a:pt x="1693106" y="995348"/>
                </a:lnTo>
                <a:lnTo>
                  <a:pt x="1684017" y="1041383"/>
                </a:lnTo>
                <a:lnTo>
                  <a:pt x="1672493" y="1086495"/>
                </a:lnTo>
                <a:lnTo>
                  <a:pt x="1658605" y="1130612"/>
                </a:lnTo>
                <a:lnTo>
                  <a:pt x="1642426" y="1173662"/>
                </a:lnTo>
                <a:lnTo>
                  <a:pt x="1624027" y="1215572"/>
                </a:lnTo>
                <a:lnTo>
                  <a:pt x="1603481" y="1256271"/>
                </a:lnTo>
                <a:lnTo>
                  <a:pt x="1580859" y="1295686"/>
                </a:lnTo>
                <a:lnTo>
                  <a:pt x="1556234" y="1333747"/>
                </a:lnTo>
                <a:lnTo>
                  <a:pt x="1529677" y="1370380"/>
                </a:lnTo>
                <a:lnTo>
                  <a:pt x="1501261" y="1405513"/>
                </a:lnTo>
                <a:lnTo>
                  <a:pt x="1471058" y="1439076"/>
                </a:lnTo>
                <a:lnTo>
                  <a:pt x="1439139" y="1470994"/>
                </a:lnTo>
                <a:lnTo>
                  <a:pt x="1405577" y="1501198"/>
                </a:lnTo>
                <a:lnTo>
                  <a:pt x="1370443" y="1529614"/>
                </a:lnTo>
                <a:lnTo>
                  <a:pt x="1333810" y="1556171"/>
                </a:lnTo>
                <a:lnTo>
                  <a:pt x="1295750" y="1580796"/>
                </a:lnTo>
                <a:lnTo>
                  <a:pt x="1256334" y="1603418"/>
                </a:lnTo>
                <a:lnTo>
                  <a:pt x="1215635" y="1623964"/>
                </a:lnTo>
                <a:lnTo>
                  <a:pt x="1173725" y="1642363"/>
                </a:lnTo>
                <a:lnTo>
                  <a:pt x="1130676" y="1658542"/>
                </a:lnTo>
                <a:lnTo>
                  <a:pt x="1086559" y="1672429"/>
                </a:lnTo>
                <a:lnTo>
                  <a:pt x="1041447" y="1683954"/>
                </a:lnTo>
                <a:lnTo>
                  <a:pt x="995412" y="1693042"/>
                </a:lnTo>
                <a:lnTo>
                  <a:pt x="948525" y="1699623"/>
                </a:lnTo>
                <a:lnTo>
                  <a:pt x="900860" y="1703625"/>
                </a:lnTo>
                <a:lnTo>
                  <a:pt x="852487" y="1704975"/>
                </a:lnTo>
                <a:lnTo>
                  <a:pt x="804112" y="1703625"/>
                </a:lnTo>
                <a:lnTo>
                  <a:pt x="756445" y="1699623"/>
                </a:lnTo>
                <a:lnTo>
                  <a:pt x="709558" y="1693042"/>
                </a:lnTo>
                <a:lnTo>
                  <a:pt x="663523" y="1683954"/>
                </a:lnTo>
                <a:lnTo>
                  <a:pt x="618411" y="1672429"/>
                </a:lnTo>
                <a:lnTo>
                  <a:pt x="574296" y="1658542"/>
                </a:lnTo>
                <a:lnTo>
                  <a:pt x="531248" y="1642363"/>
                </a:lnTo>
                <a:lnTo>
                  <a:pt x="489340" y="1623964"/>
                </a:lnTo>
                <a:lnTo>
                  <a:pt x="448643" y="1603418"/>
                </a:lnTo>
                <a:lnTo>
                  <a:pt x="409230" y="1580796"/>
                </a:lnTo>
                <a:lnTo>
                  <a:pt x="371173" y="1556171"/>
                </a:lnTo>
                <a:lnTo>
                  <a:pt x="334544" y="1529614"/>
                </a:lnTo>
                <a:lnTo>
                  <a:pt x="299414" y="1501198"/>
                </a:lnTo>
                <a:lnTo>
                  <a:pt x="265855" y="1470994"/>
                </a:lnTo>
                <a:lnTo>
                  <a:pt x="233940" y="1439076"/>
                </a:lnTo>
                <a:lnTo>
                  <a:pt x="203741" y="1405513"/>
                </a:lnTo>
                <a:lnTo>
                  <a:pt x="175329" y="1370380"/>
                </a:lnTo>
                <a:lnTo>
                  <a:pt x="148776" y="1333747"/>
                </a:lnTo>
                <a:lnTo>
                  <a:pt x="124155" y="1295686"/>
                </a:lnTo>
                <a:lnTo>
                  <a:pt x="101537" y="1256271"/>
                </a:lnTo>
                <a:lnTo>
                  <a:pt x="80994" y="1215572"/>
                </a:lnTo>
                <a:lnTo>
                  <a:pt x="62599" y="1173662"/>
                </a:lnTo>
                <a:lnTo>
                  <a:pt x="46423" y="1130612"/>
                </a:lnTo>
                <a:lnTo>
                  <a:pt x="32538" y="1086495"/>
                </a:lnTo>
                <a:lnTo>
                  <a:pt x="21016" y="1041383"/>
                </a:lnTo>
                <a:lnTo>
                  <a:pt x="11929" y="995348"/>
                </a:lnTo>
                <a:lnTo>
                  <a:pt x="5350" y="948462"/>
                </a:lnTo>
                <a:lnTo>
                  <a:pt x="1349" y="900796"/>
                </a:lnTo>
                <a:lnTo>
                  <a:pt x="0" y="852424"/>
                </a:lnTo>
                <a:close/>
              </a:path>
            </a:pathLst>
          </a:custGeom>
          <a:ln w="27305">
            <a:solidFill>
              <a:srgbClr val="E8DFF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925" y="1028636"/>
            <a:ext cx="1176337" cy="117633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319" y="1050633"/>
            <a:ext cx="1116813" cy="111147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87319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6" y="204634"/>
                </a:moveTo>
                <a:lnTo>
                  <a:pt x="149785" y="168741"/>
                </a:lnTo>
                <a:lnTo>
                  <a:pt x="183515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5" y="40547"/>
                </a:lnTo>
                <a:lnTo>
                  <a:pt x="380538" y="25331"/>
                </a:lnTo>
                <a:lnTo>
                  <a:pt x="423971" y="13644"/>
                </a:lnTo>
                <a:lnTo>
                  <a:pt x="468196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7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7" y="50083"/>
                </a:lnTo>
                <a:lnTo>
                  <a:pt x="822330" y="71238"/>
                </a:lnTo>
                <a:lnTo>
                  <a:pt x="863108" y="96162"/>
                </a:lnTo>
                <a:lnTo>
                  <a:pt x="902327" y="124878"/>
                </a:lnTo>
                <a:lnTo>
                  <a:pt x="939023" y="156757"/>
                </a:lnTo>
                <a:lnTo>
                  <a:pt x="972365" y="190998"/>
                </a:lnTo>
                <a:lnTo>
                  <a:pt x="1002325" y="227366"/>
                </a:lnTo>
                <a:lnTo>
                  <a:pt x="1028874" y="265625"/>
                </a:lnTo>
                <a:lnTo>
                  <a:pt x="1051985" y="305541"/>
                </a:lnTo>
                <a:lnTo>
                  <a:pt x="1071626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4" y="611617"/>
                </a:lnTo>
                <a:lnTo>
                  <a:pt x="1109608" y="656333"/>
                </a:lnTo>
                <a:lnTo>
                  <a:pt x="1100473" y="700593"/>
                </a:lnTo>
                <a:lnTo>
                  <a:pt x="1087613" y="744160"/>
                </a:lnTo>
                <a:lnTo>
                  <a:pt x="1070998" y="786801"/>
                </a:lnTo>
                <a:lnTo>
                  <a:pt x="1050600" y="828281"/>
                </a:lnTo>
                <a:lnTo>
                  <a:pt x="1026390" y="868365"/>
                </a:lnTo>
                <a:lnTo>
                  <a:pt x="998339" y="906817"/>
                </a:lnTo>
                <a:lnTo>
                  <a:pt x="967050" y="942710"/>
                </a:lnTo>
                <a:lnTo>
                  <a:pt x="933320" y="975218"/>
                </a:lnTo>
                <a:lnTo>
                  <a:pt x="897385" y="1004315"/>
                </a:lnTo>
                <a:lnTo>
                  <a:pt x="859481" y="1029978"/>
                </a:lnTo>
                <a:lnTo>
                  <a:pt x="819841" y="1052184"/>
                </a:lnTo>
                <a:lnTo>
                  <a:pt x="778703" y="1070908"/>
                </a:lnTo>
                <a:lnTo>
                  <a:pt x="736300" y="1086127"/>
                </a:lnTo>
                <a:lnTo>
                  <a:pt x="692869" y="1097817"/>
                </a:lnTo>
                <a:lnTo>
                  <a:pt x="648644" y="1105954"/>
                </a:lnTo>
                <a:lnTo>
                  <a:pt x="603860" y="1110515"/>
                </a:lnTo>
                <a:lnTo>
                  <a:pt x="558754" y="1111476"/>
                </a:lnTo>
                <a:lnTo>
                  <a:pt x="513560" y="1108813"/>
                </a:lnTo>
                <a:lnTo>
                  <a:pt x="468514" y="1102502"/>
                </a:lnTo>
                <a:lnTo>
                  <a:pt x="423850" y="1092519"/>
                </a:lnTo>
                <a:lnTo>
                  <a:pt x="379804" y="1078841"/>
                </a:lnTo>
                <a:lnTo>
                  <a:pt x="336612" y="1061444"/>
                </a:lnTo>
                <a:lnTo>
                  <a:pt x="294508" y="1040304"/>
                </a:lnTo>
                <a:lnTo>
                  <a:pt x="253729" y="1015397"/>
                </a:lnTo>
                <a:lnTo>
                  <a:pt x="214508" y="986700"/>
                </a:lnTo>
                <a:lnTo>
                  <a:pt x="177812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2" y="806035"/>
                </a:lnTo>
                <a:lnTo>
                  <a:pt x="45198" y="764695"/>
                </a:lnTo>
                <a:lnTo>
                  <a:pt x="29049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0" y="367355"/>
                </a:lnTo>
                <a:lnTo>
                  <a:pt x="45818" y="324701"/>
                </a:lnTo>
                <a:lnTo>
                  <a:pt x="66221" y="283206"/>
                </a:lnTo>
                <a:lnTo>
                  <a:pt x="90437" y="243105"/>
                </a:lnTo>
                <a:lnTo>
                  <a:pt x="118496" y="204634"/>
                </a:lnTo>
                <a:close/>
              </a:path>
              <a:path w="1116965" h="1111885">
                <a:moveTo>
                  <a:pt x="220477" y="286041"/>
                </a:moveTo>
                <a:lnTo>
                  <a:pt x="193856" y="323455"/>
                </a:lnTo>
                <a:lnTo>
                  <a:pt x="171955" y="362810"/>
                </a:lnTo>
                <a:lnTo>
                  <a:pt x="154729" y="403741"/>
                </a:lnTo>
                <a:lnTo>
                  <a:pt x="142131" y="445881"/>
                </a:lnTo>
                <a:lnTo>
                  <a:pt x="134116" y="488865"/>
                </a:lnTo>
                <a:lnTo>
                  <a:pt x="130638" y="532328"/>
                </a:lnTo>
                <a:lnTo>
                  <a:pt x="131651" y="575903"/>
                </a:lnTo>
                <a:lnTo>
                  <a:pt x="137108" y="619227"/>
                </a:lnTo>
                <a:lnTo>
                  <a:pt x="146964" y="661933"/>
                </a:lnTo>
                <a:lnTo>
                  <a:pt x="161173" y="703655"/>
                </a:lnTo>
                <a:lnTo>
                  <a:pt x="179689" y="744028"/>
                </a:lnTo>
                <a:lnTo>
                  <a:pt x="202465" y="782686"/>
                </a:lnTo>
                <a:lnTo>
                  <a:pt x="229457" y="819265"/>
                </a:lnTo>
                <a:lnTo>
                  <a:pt x="260618" y="853397"/>
                </a:lnTo>
                <a:lnTo>
                  <a:pt x="295902" y="884719"/>
                </a:lnTo>
                <a:lnTo>
                  <a:pt x="334265" y="912179"/>
                </a:lnTo>
                <a:lnTo>
                  <a:pt x="374453" y="934995"/>
                </a:lnTo>
                <a:lnTo>
                  <a:pt x="416101" y="953204"/>
                </a:lnTo>
                <a:lnTo>
                  <a:pt x="458841" y="966841"/>
                </a:lnTo>
                <a:lnTo>
                  <a:pt x="502308" y="975943"/>
                </a:lnTo>
                <a:lnTo>
                  <a:pt x="546136" y="980546"/>
                </a:lnTo>
                <a:lnTo>
                  <a:pt x="589957" y="980687"/>
                </a:lnTo>
                <a:lnTo>
                  <a:pt x="633406" y="976403"/>
                </a:lnTo>
                <a:lnTo>
                  <a:pt x="676117" y="967728"/>
                </a:lnTo>
                <a:lnTo>
                  <a:pt x="717723" y="954701"/>
                </a:lnTo>
                <a:lnTo>
                  <a:pt x="757858" y="937356"/>
                </a:lnTo>
                <a:lnTo>
                  <a:pt x="796155" y="915731"/>
                </a:lnTo>
                <a:lnTo>
                  <a:pt x="832248" y="889862"/>
                </a:lnTo>
                <a:lnTo>
                  <a:pt x="865771" y="859785"/>
                </a:lnTo>
                <a:lnTo>
                  <a:pt x="896358" y="825537"/>
                </a:lnTo>
                <a:lnTo>
                  <a:pt x="922982" y="788101"/>
                </a:lnTo>
                <a:lnTo>
                  <a:pt x="944884" y="748730"/>
                </a:lnTo>
                <a:lnTo>
                  <a:pt x="962111" y="707789"/>
                </a:lnTo>
                <a:lnTo>
                  <a:pt x="974709" y="665643"/>
                </a:lnTo>
                <a:lnTo>
                  <a:pt x="982725" y="622657"/>
                </a:lnTo>
                <a:lnTo>
                  <a:pt x="986203" y="579196"/>
                </a:lnTo>
                <a:lnTo>
                  <a:pt x="985191" y="535624"/>
                </a:lnTo>
                <a:lnTo>
                  <a:pt x="979734" y="492307"/>
                </a:lnTo>
                <a:lnTo>
                  <a:pt x="969878" y="449609"/>
                </a:lnTo>
                <a:lnTo>
                  <a:pt x="955669" y="407895"/>
                </a:lnTo>
                <a:lnTo>
                  <a:pt x="937154" y="367530"/>
                </a:lnTo>
                <a:lnTo>
                  <a:pt x="914378" y="328880"/>
                </a:lnTo>
                <a:lnTo>
                  <a:pt x="887387" y="292308"/>
                </a:lnTo>
                <a:lnTo>
                  <a:pt x="856228" y="258179"/>
                </a:lnTo>
                <a:lnTo>
                  <a:pt x="820946" y="226859"/>
                </a:lnTo>
                <a:lnTo>
                  <a:pt x="782583" y="199399"/>
                </a:lnTo>
                <a:lnTo>
                  <a:pt x="742394" y="176583"/>
                </a:lnTo>
                <a:lnTo>
                  <a:pt x="700746" y="158375"/>
                </a:lnTo>
                <a:lnTo>
                  <a:pt x="658004" y="144737"/>
                </a:lnTo>
                <a:lnTo>
                  <a:pt x="614536" y="135635"/>
                </a:lnTo>
                <a:lnTo>
                  <a:pt x="570708" y="131032"/>
                </a:lnTo>
                <a:lnTo>
                  <a:pt x="526885" y="130891"/>
                </a:lnTo>
                <a:lnTo>
                  <a:pt x="483435" y="135175"/>
                </a:lnTo>
                <a:lnTo>
                  <a:pt x="440723" y="143850"/>
                </a:lnTo>
                <a:lnTo>
                  <a:pt x="399116" y="156877"/>
                </a:lnTo>
                <a:lnTo>
                  <a:pt x="358980" y="174222"/>
                </a:lnTo>
                <a:lnTo>
                  <a:pt x="320682" y="195847"/>
                </a:lnTo>
                <a:lnTo>
                  <a:pt x="284588" y="221716"/>
                </a:lnTo>
                <a:lnTo>
                  <a:pt x="251064" y="251793"/>
                </a:lnTo>
                <a:lnTo>
                  <a:pt x="220477" y="286041"/>
                </a:lnTo>
                <a:close/>
              </a:path>
            </a:pathLst>
          </a:custGeom>
          <a:ln w="7349">
            <a:solidFill>
              <a:srgbClr val="9F92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009649" y="0"/>
            <a:ext cx="8134350" cy="6858000"/>
          </a:xfrm>
          <a:custGeom>
            <a:avLst/>
            <a:gdLst/>
            <a:ahLst/>
            <a:cxnLst/>
            <a:rect l="l" t="t" r="r" b="b"/>
            <a:pathLst>
              <a:path w="8134350" h="6858000">
                <a:moveTo>
                  <a:pt x="8134350" y="0"/>
                </a:moveTo>
                <a:lnTo>
                  <a:pt x="0" y="0"/>
                </a:lnTo>
                <a:lnTo>
                  <a:pt x="0" y="6858000"/>
                </a:lnTo>
                <a:lnTo>
                  <a:pt x="8134350" y="6858000"/>
                </a:lnTo>
                <a:lnTo>
                  <a:pt x="81343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3924" y="0"/>
            <a:ext cx="176212" cy="68580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019174" y="0"/>
            <a:ext cx="66675" cy="6858000"/>
          </a:xfrm>
          <a:custGeom>
            <a:avLst/>
            <a:gdLst/>
            <a:ahLst/>
            <a:cxnLst/>
            <a:rect l="l" t="t" r="r" b="b"/>
            <a:pathLst>
              <a:path w="66675" h="6858000">
                <a:moveTo>
                  <a:pt x="66675" y="0"/>
                </a:moveTo>
                <a:lnTo>
                  <a:pt x="0" y="0"/>
                </a:lnTo>
                <a:lnTo>
                  <a:pt x="0" y="6858000"/>
                </a:lnTo>
                <a:lnTo>
                  <a:pt x="66675" y="6858000"/>
                </a:lnTo>
                <a:lnTo>
                  <a:pt x="666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92296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19175" y="0"/>
            <a:ext cx="8124825" cy="6858000"/>
          </a:xfrm>
          <a:custGeom>
            <a:avLst/>
            <a:gdLst/>
            <a:ahLst/>
            <a:cxnLst/>
            <a:rect l="l" t="t" r="r" b="b"/>
            <a:pathLst>
              <a:path w="8124825" h="6858000">
                <a:moveTo>
                  <a:pt x="8124825" y="0"/>
                </a:moveTo>
                <a:lnTo>
                  <a:pt x="0" y="0"/>
                </a:lnTo>
                <a:lnTo>
                  <a:pt x="0" y="6858000"/>
                </a:lnTo>
                <a:lnTo>
                  <a:pt x="8124825" y="6858000"/>
                </a:lnTo>
                <a:lnTo>
                  <a:pt x="81248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3925" y="0"/>
            <a:ext cx="176212" cy="6858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19175" y="0"/>
            <a:ext cx="66675" cy="6858000"/>
          </a:xfrm>
          <a:custGeom>
            <a:avLst/>
            <a:gdLst/>
            <a:ahLst/>
            <a:cxnLst/>
            <a:rect l="l" t="t" r="r" b="b"/>
            <a:pathLst>
              <a:path w="66675" h="6858000">
                <a:moveTo>
                  <a:pt x="66675" y="0"/>
                </a:moveTo>
                <a:lnTo>
                  <a:pt x="0" y="0"/>
                </a:lnTo>
                <a:lnTo>
                  <a:pt x="0" y="6858000"/>
                </a:lnTo>
                <a:lnTo>
                  <a:pt x="66675" y="6858000"/>
                </a:lnTo>
                <a:lnTo>
                  <a:pt x="666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1004" y="220344"/>
            <a:ext cx="8301990" cy="1212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2925" y="1372361"/>
            <a:ext cx="7869555" cy="2973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922968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3925" y="0"/>
            <a:ext cx="8220075" cy="6858000"/>
            <a:chOff x="923925" y="0"/>
            <a:chExt cx="8220075" cy="6858000"/>
          </a:xfrm>
        </p:grpSpPr>
        <p:sp>
          <p:nvSpPr>
            <p:cNvPr id="4" name="object 4"/>
            <p:cNvSpPr/>
            <p:nvPr/>
          </p:nvSpPr>
          <p:spPr>
            <a:xfrm>
              <a:off x="1019175" y="0"/>
              <a:ext cx="8124825" cy="6858000"/>
            </a:xfrm>
            <a:custGeom>
              <a:avLst/>
              <a:gdLst/>
              <a:ahLst/>
              <a:cxnLst/>
              <a:rect l="l" t="t" r="r" b="b"/>
              <a:pathLst>
                <a:path w="8124825" h="6858000">
                  <a:moveTo>
                    <a:pt x="8124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4825" y="6858000"/>
                  </a:lnTo>
                  <a:lnTo>
                    <a:pt x="8124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925" y="0"/>
              <a:ext cx="176212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9175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3025" y="1066736"/>
              <a:ext cx="6605651" cy="124301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712341" y="1230249"/>
            <a:ext cx="5723255" cy="6781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50" spc="-200" b="0">
                <a:solidFill>
                  <a:srgbClr val="69666D"/>
                </a:solidFill>
                <a:latin typeface="Trebuchet MS"/>
                <a:cs typeface="Trebuchet MS"/>
              </a:rPr>
              <a:t>Integration</a:t>
            </a:r>
            <a:r>
              <a:rPr dirty="0" sz="4250" spc="-114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4250" spc="-200" b="0">
                <a:solidFill>
                  <a:srgbClr val="69666D"/>
                </a:solidFill>
                <a:latin typeface="Trebuchet MS"/>
                <a:cs typeface="Trebuchet MS"/>
              </a:rPr>
              <a:t>of</a:t>
            </a:r>
            <a:r>
              <a:rPr dirty="0" sz="4250" spc="-8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4250" spc="-190" b="0">
                <a:solidFill>
                  <a:srgbClr val="69666D"/>
                </a:solidFill>
                <a:latin typeface="Trebuchet MS"/>
                <a:cs typeface="Trebuchet MS"/>
              </a:rPr>
              <a:t>metabolism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042" y="3573398"/>
            <a:ext cx="5355590" cy="1719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4640" indent="-290830">
              <a:lnSpc>
                <a:spcPct val="100000"/>
              </a:lnSpc>
              <a:spcBef>
                <a:spcPts val="105"/>
              </a:spcBef>
              <a:buClr>
                <a:srgbClr val="CEB866"/>
              </a:buClr>
              <a:buSzPct val="72222"/>
              <a:buFont typeface="Segoe UI Symbol"/>
              <a:buChar char="⚫"/>
              <a:tabLst>
                <a:tab pos="294640" algn="l"/>
              </a:tabLst>
            </a:pPr>
            <a:r>
              <a:rPr dirty="0" sz="3600" spc="-150">
                <a:latin typeface="Trebuchet MS"/>
                <a:cs typeface="Trebuchet MS"/>
              </a:rPr>
              <a:t>Dr.</a:t>
            </a:r>
            <a:r>
              <a:rPr dirty="0" sz="3600" spc="-434">
                <a:latin typeface="Trebuchet MS"/>
                <a:cs typeface="Trebuchet MS"/>
              </a:rPr>
              <a:t> </a:t>
            </a:r>
            <a:r>
              <a:rPr dirty="0" sz="3600" spc="-95">
                <a:latin typeface="Trebuchet MS"/>
                <a:cs typeface="Trebuchet MS"/>
              </a:rPr>
              <a:t>Marwa</a:t>
            </a:r>
            <a:r>
              <a:rPr dirty="0" sz="3600" spc="-105">
                <a:latin typeface="Trebuchet MS"/>
                <a:cs typeface="Trebuchet MS"/>
              </a:rPr>
              <a:t> </a:t>
            </a:r>
            <a:r>
              <a:rPr dirty="0" sz="3600" spc="-250">
                <a:latin typeface="Trebuchet MS"/>
                <a:cs typeface="Trebuchet MS"/>
              </a:rPr>
              <a:t>Shaaban</a:t>
            </a:r>
            <a:r>
              <a:rPr dirty="0" sz="3600" spc="-114">
                <a:latin typeface="Trebuchet MS"/>
                <a:cs typeface="Trebuchet MS"/>
              </a:rPr>
              <a:t> </a:t>
            </a:r>
            <a:r>
              <a:rPr dirty="0" sz="3600" spc="-85">
                <a:latin typeface="Trebuchet MS"/>
                <a:cs typeface="Trebuchet MS"/>
              </a:rPr>
              <a:t>Hashim</a:t>
            </a:r>
            <a:endParaRPr sz="3600">
              <a:latin typeface="Trebuchet MS"/>
              <a:cs typeface="Trebuchet MS"/>
            </a:endParaRPr>
          </a:p>
          <a:p>
            <a:pPr marL="294005" indent="-290830">
              <a:lnSpc>
                <a:spcPct val="100000"/>
              </a:lnSpc>
              <a:spcBef>
                <a:spcPts val="185"/>
              </a:spcBef>
              <a:buClr>
                <a:srgbClr val="CEB866"/>
              </a:buClr>
              <a:buSzPct val="72222"/>
              <a:buFont typeface="Segoe UI Symbol"/>
              <a:buChar char="⚫"/>
              <a:tabLst>
                <a:tab pos="294005" algn="l"/>
              </a:tabLst>
            </a:pPr>
            <a:r>
              <a:rPr dirty="0" sz="3600" spc="-155">
                <a:latin typeface="Trebuchet MS"/>
                <a:cs typeface="Trebuchet MS"/>
              </a:rPr>
              <a:t>Lecturer</a:t>
            </a:r>
            <a:r>
              <a:rPr dirty="0" sz="3600" spc="-120">
                <a:latin typeface="Trebuchet MS"/>
                <a:cs typeface="Trebuchet MS"/>
              </a:rPr>
              <a:t> </a:t>
            </a:r>
            <a:r>
              <a:rPr dirty="0" sz="3600" spc="-195">
                <a:latin typeface="Trebuchet MS"/>
                <a:cs typeface="Trebuchet MS"/>
              </a:rPr>
              <a:t>of</a:t>
            </a:r>
            <a:r>
              <a:rPr dirty="0" sz="3600" spc="-50">
                <a:latin typeface="Trebuchet MS"/>
                <a:cs typeface="Trebuchet MS"/>
              </a:rPr>
              <a:t> </a:t>
            </a:r>
            <a:r>
              <a:rPr dirty="0" sz="3600" spc="-60">
                <a:latin typeface="Trebuchet MS"/>
                <a:cs typeface="Trebuchet MS"/>
              </a:rPr>
              <a:t>Biochemistry</a:t>
            </a:r>
            <a:endParaRPr sz="3600">
              <a:latin typeface="Trebuchet MS"/>
              <a:cs typeface="Trebuchet MS"/>
            </a:endParaRPr>
          </a:p>
          <a:p>
            <a:pPr marL="294640" indent="-290830">
              <a:lnSpc>
                <a:spcPct val="100000"/>
              </a:lnSpc>
              <a:spcBef>
                <a:spcPts val="185"/>
              </a:spcBef>
              <a:buClr>
                <a:srgbClr val="CEB866"/>
              </a:buClr>
              <a:buSzPct val="72222"/>
              <a:buFont typeface="Segoe UI Symbol"/>
              <a:buChar char="⚫"/>
              <a:tabLst>
                <a:tab pos="294640" algn="l"/>
              </a:tabLst>
            </a:pPr>
            <a:r>
              <a:rPr dirty="0" sz="3600" spc="-180">
                <a:latin typeface="Trebuchet MS"/>
                <a:cs typeface="Trebuchet MS"/>
              </a:rPr>
              <a:t>Sohag</a:t>
            </a:r>
            <a:r>
              <a:rPr dirty="0" sz="3600" spc="-80">
                <a:latin typeface="Trebuchet MS"/>
                <a:cs typeface="Trebuchet MS"/>
              </a:rPr>
              <a:t> </a:t>
            </a:r>
            <a:r>
              <a:rPr dirty="0" sz="3600" spc="-280">
                <a:latin typeface="Trebuchet MS"/>
                <a:cs typeface="Trebuchet MS"/>
              </a:rPr>
              <a:t>faculty</a:t>
            </a:r>
            <a:r>
              <a:rPr dirty="0" sz="3600" spc="-110">
                <a:latin typeface="Trebuchet MS"/>
                <a:cs typeface="Trebuchet MS"/>
              </a:rPr>
              <a:t> </a:t>
            </a:r>
            <a:r>
              <a:rPr dirty="0" sz="3600" spc="-170">
                <a:latin typeface="Trebuchet MS"/>
                <a:cs typeface="Trebuchet MS"/>
              </a:rPr>
              <a:t>of</a:t>
            </a:r>
            <a:r>
              <a:rPr dirty="0" sz="3600" spc="-75">
                <a:latin typeface="Trebuchet MS"/>
                <a:cs typeface="Trebuchet MS"/>
              </a:rPr>
              <a:t> </a:t>
            </a:r>
            <a:r>
              <a:rPr dirty="0" sz="3600" spc="-20">
                <a:latin typeface="Trebuchet MS"/>
                <a:cs typeface="Trebuchet MS"/>
              </a:rPr>
              <a:t>Medecine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075" y="5648323"/>
            <a:ext cx="2209800" cy="1085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524" y="323786"/>
            <a:ext cx="3243326" cy="124301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3845" rIns="0" bIns="0" rtlCol="0" vert="horz">
            <a:spAutoFit/>
          </a:bodyPr>
          <a:lstStyle/>
          <a:p>
            <a:pPr marL="1106805">
              <a:lnSpc>
                <a:spcPct val="100000"/>
              </a:lnSpc>
              <a:spcBef>
                <a:spcPts val="130"/>
              </a:spcBef>
            </a:pPr>
            <a:r>
              <a:rPr dirty="0" sz="4250" spc="-180" b="0">
                <a:solidFill>
                  <a:srgbClr val="69666D"/>
                </a:solidFill>
                <a:latin typeface="Trebuchet MS"/>
                <a:cs typeface="Trebuchet MS"/>
              </a:rPr>
              <a:t>Objectives</a:t>
            </a:r>
            <a:endParaRPr sz="42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7913" y="1625980"/>
            <a:ext cx="5895340" cy="28644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94640" indent="-285750">
              <a:lnSpc>
                <a:spcPct val="100000"/>
              </a:lnSpc>
              <a:spcBef>
                <a:spcPts val="130"/>
              </a:spcBef>
              <a:buClr>
                <a:srgbClr val="CEB866"/>
              </a:buClr>
              <a:buSzPct val="79687"/>
              <a:buFont typeface="Segoe UI Symbol"/>
              <a:buChar char="⚫"/>
              <a:tabLst>
                <a:tab pos="294640" algn="l"/>
              </a:tabLst>
            </a:pPr>
            <a:r>
              <a:rPr dirty="0" sz="3200" spc="-155">
                <a:latin typeface="Trebuchet MS"/>
                <a:cs typeface="Trebuchet MS"/>
              </a:rPr>
              <a:t>Metabolic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-114">
                <a:latin typeface="Trebuchet MS"/>
                <a:cs typeface="Trebuchet MS"/>
              </a:rPr>
              <a:t>response</a:t>
            </a:r>
            <a:r>
              <a:rPr dirty="0" sz="3200" spc="-11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on</a:t>
            </a:r>
            <a:r>
              <a:rPr dirty="0" sz="3200" spc="-100">
                <a:latin typeface="Trebuchet MS"/>
                <a:cs typeface="Trebuchet MS"/>
              </a:rPr>
              <a:t> </a:t>
            </a:r>
            <a:r>
              <a:rPr dirty="0" sz="3200" spc="-80">
                <a:latin typeface="Trebuchet MS"/>
                <a:cs typeface="Trebuchet MS"/>
              </a:rPr>
              <a:t>feeding</a:t>
            </a:r>
            <a:endParaRPr sz="3200">
              <a:latin typeface="Trebuchet MS"/>
              <a:cs typeface="Trebuchet MS"/>
            </a:endParaRPr>
          </a:p>
          <a:p>
            <a:pPr marL="295275" marR="5080" indent="-286385">
              <a:lnSpc>
                <a:spcPct val="150700"/>
              </a:lnSpc>
              <a:spcBef>
                <a:spcPts val="520"/>
              </a:spcBef>
              <a:buClr>
                <a:srgbClr val="CEB866"/>
              </a:buClr>
              <a:buSzPct val="79687"/>
              <a:buFont typeface="Segoe UI Symbol"/>
              <a:buChar char="⚫"/>
              <a:tabLst>
                <a:tab pos="295275" algn="l"/>
              </a:tabLst>
            </a:pPr>
            <a:r>
              <a:rPr dirty="0" sz="3200" spc="-155">
                <a:latin typeface="Trebuchet MS"/>
                <a:cs typeface="Trebuchet MS"/>
              </a:rPr>
              <a:t>Metabolic</a:t>
            </a:r>
            <a:r>
              <a:rPr dirty="0" sz="3200" spc="-120">
                <a:latin typeface="Trebuchet MS"/>
                <a:cs typeface="Trebuchet MS"/>
              </a:rPr>
              <a:t> </a:t>
            </a:r>
            <a:r>
              <a:rPr dirty="0" sz="3200" spc="-114">
                <a:latin typeface="Trebuchet MS"/>
                <a:cs typeface="Trebuchet MS"/>
              </a:rPr>
              <a:t>response</a:t>
            </a:r>
            <a:r>
              <a:rPr dirty="0" sz="3200" spc="-10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on</a:t>
            </a:r>
            <a:r>
              <a:rPr dirty="0" sz="3200" spc="-90">
                <a:latin typeface="Trebuchet MS"/>
                <a:cs typeface="Trebuchet MS"/>
              </a:rPr>
              <a:t> </a:t>
            </a:r>
            <a:r>
              <a:rPr dirty="0" sz="3200" spc="-240">
                <a:latin typeface="Trebuchet MS"/>
                <a:cs typeface="Trebuchet MS"/>
              </a:rPr>
              <a:t>fasting</a:t>
            </a:r>
            <a:r>
              <a:rPr dirty="0" sz="3200" spc="-80">
                <a:latin typeface="Trebuchet MS"/>
                <a:cs typeface="Trebuchet MS"/>
              </a:rPr>
              <a:t> </a:t>
            </a:r>
            <a:r>
              <a:rPr dirty="0" sz="3200" spc="-160">
                <a:latin typeface="Trebuchet MS"/>
                <a:cs typeface="Trebuchet MS"/>
              </a:rPr>
              <a:t>and </a:t>
            </a:r>
            <a:r>
              <a:rPr dirty="0" sz="3200" spc="-60">
                <a:latin typeface="Trebuchet MS"/>
                <a:cs typeface="Trebuchet MS"/>
              </a:rPr>
              <a:t>starvation</a:t>
            </a:r>
            <a:endParaRPr sz="3200">
              <a:latin typeface="Trebuchet MS"/>
              <a:cs typeface="Trebuchet MS"/>
            </a:endParaRPr>
          </a:p>
          <a:p>
            <a:pPr marL="295275" indent="-285750">
              <a:lnSpc>
                <a:spcPct val="100000"/>
              </a:lnSpc>
              <a:spcBef>
                <a:spcPts val="2540"/>
              </a:spcBef>
              <a:buClr>
                <a:srgbClr val="CEB866"/>
              </a:buClr>
              <a:buSzPct val="79687"/>
              <a:buFont typeface="Segoe UI Symbol"/>
              <a:buChar char="⚫"/>
              <a:tabLst>
                <a:tab pos="295275" algn="l"/>
              </a:tabLst>
            </a:pPr>
            <a:r>
              <a:rPr dirty="0" sz="3200" spc="-155">
                <a:latin typeface="Trebuchet MS"/>
                <a:cs typeface="Trebuchet MS"/>
              </a:rPr>
              <a:t>Metabolic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 spc="-114">
                <a:latin typeface="Trebuchet MS"/>
                <a:cs typeface="Trebuchet MS"/>
              </a:rPr>
              <a:t>response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to</a:t>
            </a:r>
            <a:r>
              <a:rPr dirty="0" sz="3200" spc="-120">
                <a:latin typeface="Trebuchet MS"/>
                <a:cs typeface="Trebuchet MS"/>
              </a:rPr>
              <a:t> </a:t>
            </a:r>
            <a:r>
              <a:rPr dirty="0" sz="3200" spc="-35">
                <a:latin typeface="Trebuchet MS"/>
                <a:cs typeface="Trebuchet MS"/>
              </a:rPr>
              <a:t>exercise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3925" y="0"/>
            <a:ext cx="8220075" cy="6858000"/>
            <a:chOff x="923925" y="0"/>
            <a:chExt cx="8220075" cy="6858000"/>
          </a:xfrm>
        </p:grpSpPr>
        <p:sp>
          <p:nvSpPr>
            <p:cNvPr id="4" name="object 4"/>
            <p:cNvSpPr/>
            <p:nvPr/>
          </p:nvSpPr>
          <p:spPr>
            <a:xfrm>
              <a:off x="1019175" y="0"/>
              <a:ext cx="8124825" cy="6858000"/>
            </a:xfrm>
            <a:custGeom>
              <a:avLst/>
              <a:gdLst/>
              <a:ahLst/>
              <a:cxnLst/>
              <a:rect l="l" t="t" r="r" b="b"/>
              <a:pathLst>
                <a:path w="8124825" h="6858000">
                  <a:moveTo>
                    <a:pt x="8124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4825" y="6858000"/>
                  </a:lnTo>
                  <a:lnTo>
                    <a:pt x="8124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925" y="0"/>
              <a:ext cx="176212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9175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650" y="580961"/>
              <a:ext cx="5357876" cy="91916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6951" rIns="0" bIns="0" rtlCol="0" vert="horz">
            <a:spAutoFit/>
          </a:bodyPr>
          <a:lstStyle/>
          <a:p>
            <a:pPr marL="1253490">
              <a:lnSpc>
                <a:spcPct val="100000"/>
              </a:lnSpc>
              <a:spcBef>
                <a:spcPts val="130"/>
              </a:spcBef>
            </a:pPr>
            <a:r>
              <a:rPr dirty="0" sz="3050">
                <a:solidFill>
                  <a:srgbClr val="922968"/>
                </a:solidFill>
                <a:latin typeface="Trebuchet MS"/>
                <a:cs typeface="Trebuchet MS"/>
              </a:rPr>
              <a:t>Integration</a:t>
            </a:r>
            <a:r>
              <a:rPr dirty="0" sz="3050" spc="140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3050">
                <a:solidFill>
                  <a:srgbClr val="922968"/>
                </a:solidFill>
                <a:latin typeface="Trebuchet MS"/>
                <a:cs typeface="Trebuchet MS"/>
              </a:rPr>
              <a:t>of</a:t>
            </a:r>
            <a:r>
              <a:rPr dirty="0" sz="3050" spc="120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3050" spc="65">
                <a:solidFill>
                  <a:srgbClr val="922968"/>
                </a:solidFill>
                <a:latin typeface="Trebuchet MS"/>
                <a:cs typeface="Trebuchet MS"/>
              </a:rPr>
              <a:t>Metabolism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0610" y="1562099"/>
            <a:ext cx="7402830" cy="4789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4330" marR="139065" indent="-342265">
              <a:lnSpc>
                <a:spcPct val="100400"/>
              </a:lnSpc>
              <a:spcBef>
                <a:spcPts val="9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coordination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between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three metabolites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0">
                <a:latin typeface="Times New Roman"/>
                <a:cs typeface="Times New Roman"/>
              </a:rPr>
              <a:t>( </a:t>
            </a:r>
            <a:r>
              <a:rPr dirty="0" sz="2400" spc="-5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carbohydrates,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lipids,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protein)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is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called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integration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of </a:t>
            </a:r>
            <a:r>
              <a:rPr dirty="0" sz="2400" spc="-25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metabolism.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buFont typeface="Wingdings"/>
              <a:buChar char=""/>
            </a:pPr>
            <a:endParaRPr sz="2400">
              <a:latin typeface="Times New Roman"/>
              <a:cs typeface="Times New Roman"/>
            </a:endParaRPr>
          </a:p>
          <a:p>
            <a:pPr marL="354330" marR="5080" indent="-342265">
              <a:lnSpc>
                <a:spcPts val="285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Blood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glucose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levels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vary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widely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over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day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as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periods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of </a:t>
            </a:r>
            <a:r>
              <a:rPr dirty="0" sz="2400" spc="-25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food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consumption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alternate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with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periods of</a:t>
            </a:r>
            <a:r>
              <a:rPr dirty="0" sz="2400" spc="-9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fasting.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/>
              <a:buChar char=""/>
            </a:pPr>
            <a:endParaRPr sz="2400">
              <a:latin typeface="Times New Roman"/>
              <a:cs typeface="Times New Roman"/>
            </a:endParaRPr>
          </a:p>
          <a:p>
            <a:pPr marL="355600" marR="20320" indent="-343535">
              <a:lnSpc>
                <a:spcPct val="100499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  <a:tab pos="430530" algn="l"/>
              </a:tabLst>
            </a:pPr>
            <a:r>
              <a:rPr dirty="0" sz="2400">
                <a:latin typeface="Times New Roman"/>
                <a:cs typeface="Times New Roman"/>
              </a:rPr>
              <a:t>	Insulin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glucagon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are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two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hormones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primarily </a:t>
            </a:r>
            <a:r>
              <a:rPr dirty="0" sz="2400">
                <a:latin typeface="Times New Roman"/>
                <a:cs typeface="Times New Roman"/>
              </a:rPr>
              <a:t>responsible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for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maintaining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homeostasis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blood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glucose levels.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Wingdings"/>
              <a:buChar char=""/>
            </a:pP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thyroid,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glucocorticoids,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and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epinephrine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hormones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dirty="0" sz="2400">
                <a:latin typeface="Times New Roman"/>
                <a:cs typeface="Times New Roman"/>
              </a:rPr>
              <a:t>mediate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additional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regulation.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106805">
              <a:lnSpc>
                <a:spcPct val="100000"/>
              </a:lnSpc>
              <a:spcBef>
                <a:spcPts val="130"/>
              </a:spcBef>
            </a:pPr>
            <a:r>
              <a:rPr dirty="0" u="sng" sz="3950">
                <a:solidFill>
                  <a:srgbClr val="69666D"/>
                </a:solidFill>
                <a:uFill>
                  <a:solidFill>
                    <a:srgbClr val="69666D"/>
                  </a:solidFill>
                </a:uFill>
                <a:latin typeface="Times New Roman"/>
                <a:cs typeface="Times New Roman"/>
              </a:rPr>
              <a:t>Significance</a:t>
            </a:r>
            <a:r>
              <a:rPr dirty="0" u="sng" sz="3950" spc="60">
                <a:solidFill>
                  <a:srgbClr val="69666D"/>
                </a:solidFill>
                <a:uFill>
                  <a:solidFill>
                    <a:srgbClr val="69666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3950">
                <a:solidFill>
                  <a:srgbClr val="69666D"/>
                </a:solidFill>
                <a:uFill>
                  <a:solidFill>
                    <a:srgbClr val="69666D"/>
                  </a:solidFill>
                </a:uFill>
                <a:latin typeface="Times New Roman"/>
                <a:cs typeface="Times New Roman"/>
              </a:rPr>
              <a:t>of</a:t>
            </a:r>
            <a:r>
              <a:rPr dirty="0" u="sng" sz="3950" spc="65">
                <a:solidFill>
                  <a:srgbClr val="69666D"/>
                </a:solidFill>
                <a:uFill>
                  <a:solidFill>
                    <a:srgbClr val="69666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3950" spc="-10">
                <a:solidFill>
                  <a:srgbClr val="69666D"/>
                </a:solidFill>
                <a:uFill>
                  <a:solidFill>
                    <a:srgbClr val="69666D"/>
                  </a:solidFill>
                </a:uFill>
                <a:latin typeface="Times New Roman"/>
                <a:cs typeface="Times New Roman"/>
              </a:rPr>
              <a:t>integration: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5491" y="1587499"/>
            <a:ext cx="7349490" cy="4370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95910" indent="-283210">
              <a:lnSpc>
                <a:spcPct val="100000"/>
              </a:lnSpc>
              <a:spcBef>
                <a:spcPts val="105"/>
              </a:spcBef>
              <a:buClr>
                <a:srgbClr val="CEB866"/>
              </a:buClr>
              <a:buSzPct val="81250"/>
              <a:buFont typeface="Segoe UI Symbol"/>
              <a:buChar char="⚫"/>
              <a:tabLst>
                <a:tab pos="295910" algn="l"/>
              </a:tabLst>
            </a:pPr>
            <a:r>
              <a:rPr dirty="0" sz="2400">
                <a:latin typeface="Times New Roman"/>
                <a:cs typeface="Times New Roman"/>
              </a:rPr>
              <a:t>It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ensures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supply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suitable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fuel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for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all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tissues;</a:t>
            </a:r>
            <a:endParaRPr sz="2400">
              <a:latin typeface="Times New Roman"/>
              <a:cs typeface="Times New Roman"/>
            </a:endParaRPr>
          </a:p>
          <a:p>
            <a:pPr algn="just" marL="354330" marR="5715" indent="-342265">
              <a:lnSpc>
                <a:spcPct val="150000"/>
              </a:lnSpc>
              <a:spcBef>
                <a:spcPts val="1010"/>
              </a:spcBef>
              <a:buClr>
                <a:srgbClr val="CEB866"/>
              </a:buClr>
              <a:buSzPct val="81250"/>
              <a:buAutoNum type="arabicPeriod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Under</a:t>
            </a:r>
            <a:r>
              <a:rPr dirty="0" sz="2400" spc="3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positive</a:t>
            </a:r>
            <a:r>
              <a:rPr dirty="0" sz="2400" spc="3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caloric</a:t>
            </a:r>
            <a:r>
              <a:rPr dirty="0" sz="2400" spc="2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balance,</a:t>
            </a:r>
            <a:r>
              <a:rPr dirty="0" sz="2400" spc="2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3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significant</a:t>
            </a:r>
            <a:r>
              <a:rPr dirty="0" sz="2400" spc="3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proportion </a:t>
            </a:r>
            <a:r>
              <a:rPr dirty="0" sz="2400" spc="-1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food</a:t>
            </a:r>
            <a:r>
              <a:rPr dirty="0" sz="2400" spc="114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energy</a:t>
            </a:r>
            <a:r>
              <a:rPr dirty="0" sz="2400" spc="1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intake</a:t>
            </a:r>
            <a:r>
              <a:rPr dirty="0" sz="2400" spc="1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is</a:t>
            </a:r>
            <a:r>
              <a:rPr dirty="0" sz="2400" spc="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stored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as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either</a:t>
            </a:r>
            <a:r>
              <a:rPr dirty="0" sz="2400" spc="1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glycogen</a:t>
            </a:r>
            <a:r>
              <a:rPr dirty="0" sz="2400" spc="14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or </a:t>
            </a:r>
            <a:r>
              <a:rPr dirty="0" sz="2400" spc="-25">
                <a:latin typeface="Times New Roman"/>
                <a:cs typeface="Times New Roman"/>
              </a:rPr>
              <a:t>	</a:t>
            </a:r>
            <a:r>
              <a:rPr dirty="0" sz="2400" spc="-20">
                <a:latin typeface="Times New Roman"/>
                <a:cs typeface="Times New Roman"/>
              </a:rPr>
              <a:t>fat.</a:t>
            </a:r>
            <a:endParaRPr sz="2400">
              <a:latin typeface="Times New Roman"/>
              <a:cs typeface="Times New Roman"/>
            </a:endParaRPr>
          </a:p>
          <a:p>
            <a:pPr algn="just" marL="354330" marR="5080" indent="-342265">
              <a:lnSpc>
                <a:spcPct val="150400"/>
              </a:lnSpc>
              <a:spcBef>
                <a:spcPts val="25"/>
              </a:spcBef>
              <a:buClr>
                <a:srgbClr val="CEB866"/>
              </a:buClr>
              <a:buSzPct val="81250"/>
              <a:buAutoNum type="arabicPeriod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Under</a:t>
            </a:r>
            <a:r>
              <a:rPr dirty="0" sz="2400" spc="2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negative</a:t>
            </a:r>
            <a:r>
              <a:rPr dirty="0" sz="2400" spc="2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caloric</a:t>
            </a:r>
            <a:r>
              <a:rPr dirty="0" sz="2400" spc="204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balance,</a:t>
            </a:r>
            <a:r>
              <a:rPr dirty="0" sz="2400" spc="1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fatty</a:t>
            </a:r>
            <a:r>
              <a:rPr dirty="0" sz="2400" spc="1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acids</a:t>
            </a:r>
            <a:r>
              <a:rPr dirty="0" sz="2400" spc="2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are</a:t>
            </a:r>
            <a:r>
              <a:rPr dirty="0" sz="2400" spc="204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oxidized </a:t>
            </a:r>
            <a:r>
              <a:rPr dirty="0" sz="2400" spc="-1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in</a:t>
            </a:r>
            <a:r>
              <a:rPr dirty="0" sz="2400" spc="7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preference</a:t>
            </a:r>
            <a:r>
              <a:rPr dirty="0" sz="2400" spc="8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to</a:t>
            </a:r>
            <a:r>
              <a:rPr dirty="0" sz="2400" spc="8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glucose,</a:t>
            </a:r>
            <a:r>
              <a:rPr dirty="0" sz="2400" spc="8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to</a:t>
            </a:r>
            <a:r>
              <a:rPr dirty="0" sz="2400" spc="8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spare</a:t>
            </a:r>
            <a:r>
              <a:rPr dirty="0" sz="2400" spc="9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glucose</a:t>
            </a:r>
            <a:r>
              <a:rPr dirty="0" sz="2400" spc="6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for</a:t>
            </a:r>
            <a:r>
              <a:rPr dirty="0" sz="2400" spc="75">
                <a:latin typeface="Times New Roman"/>
                <a:cs typeface="Times New Roman"/>
              </a:rPr>
              <a:t>  </a:t>
            </a:r>
            <a:r>
              <a:rPr dirty="0" sz="2400" spc="-10">
                <a:latin typeface="Times New Roman"/>
                <a:cs typeface="Times New Roman"/>
              </a:rPr>
              <a:t>those </a:t>
            </a:r>
            <a:r>
              <a:rPr dirty="0" sz="2400" spc="-1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tissues</a:t>
            </a:r>
            <a:r>
              <a:rPr dirty="0" sz="2400" spc="37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(brain</a:t>
            </a:r>
            <a:r>
              <a:rPr dirty="0" sz="2400" spc="39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&amp;</a:t>
            </a:r>
            <a:r>
              <a:rPr dirty="0" sz="2400" spc="37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RBC)</a:t>
            </a:r>
            <a:r>
              <a:rPr dirty="0" sz="2400" spc="37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that</a:t>
            </a:r>
            <a:r>
              <a:rPr dirty="0" sz="2400" spc="37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require</a:t>
            </a:r>
            <a:r>
              <a:rPr dirty="0" sz="2400" spc="39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it</a:t>
            </a:r>
            <a:r>
              <a:rPr dirty="0" sz="2400" spc="36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under</a:t>
            </a:r>
            <a:r>
              <a:rPr dirty="0" sz="2400" spc="385">
                <a:latin typeface="Times New Roman"/>
                <a:cs typeface="Times New Roman"/>
              </a:rPr>
              <a:t>  </a:t>
            </a:r>
            <a:r>
              <a:rPr dirty="0" sz="2400" spc="-25">
                <a:latin typeface="Times New Roman"/>
                <a:cs typeface="Times New Roman"/>
              </a:rPr>
              <a:t>all </a:t>
            </a:r>
            <a:r>
              <a:rPr dirty="0" sz="2400" spc="-25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conditions.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99835" y="6539865"/>
            <a:ext cx="118999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92879F"/>
                </a:solidFill>
                <a:latin typeface="Times New Roman"/>
                <a:cs typeface="Times New Roman"/>
              </a:rPr>
              <a:t>Dr</a:t>
            </a:r>
            <a:r>
              <a:rPr dirty="0" sz="1200" spc="-35">
                <a:solidFill>
                  <a:srgbClr val="92879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2879F"/>
                </a:solidFill>
                <a:latin typeface="Times New Roman"/>
                <a:cs typeface="Times New Roman"/>
              </a:rPr>
              <a:t>Marwa </a:t>
            </a:r>
            <a:r>
              <a:rPr dirty="0" sz="1200" spc="-10">
                <a:solidFill>
                  <a:srgbClr val="92879F"/>
                </a:solidFill>
                <a:latin typeface="Times New Roman"/>
                <a:cs typeface="Times New Roman"/>
              </a:rPr>
              <a:t>shaaban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3925" y="0"/>
            <a:ext cx="8220075" cy="6858000"/>
            <a:chOff x="923925" y="0"/>
            <a:chExt cx="8220075" cy="6858000"/>
          </a:xfrm>
        </p:grpSpPr>
        <p:sp>
          <p:nvSpPr>
            <p:cNvPr id="4" name="object 4"/>
            <p:cNvSpPr/>
            <p:nvPr/>
          </p:nvSpPr>
          <p:spPr>
            <a:xfrm>
              <a:off x="1019175" y="0"/>
              <a:ext cx="8124825" cy="6858000"/>
            </a:xfrm>
            <a:custGeom>
              <a:avLst/>
              <a:gdLst/>
              <a:ahLst/>
              <a:cxnLst/>
              <a:rect l="l" t="t" r="r" b="b"/>
              <a:pathLst>
                <a:path w="8124825" h="6858000">
                  <a:moveTo>
                    <a:pt x="8124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4825" y="6858000"/>
                  </a:lnTo>
                  <a:lnTo>
                    <a:pt x="8124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925" y="0"/>
              <a:ext cx="176212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9175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150619" y="262191"/>
            <a:ext cx="6998970" cy="86868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2691765" marR="5080" indent="-2679700">
              <a:lnSpc>
                <a:spcPct val="100000"/>
              </a:lnSpc>
              <a:spcBef>
                <a:spcPts val="125"/>
              </a:spcBef>
            </a:pPr>
            <a:r>
              <a:rPr dirty="0" sz="2750" spc="-220" i="1">
                <a:solidFill>
                  <a:srgbClr val="000000"/>
                </a:solidFill>
                <a:latin typeface="Arial"/>
                <a:cs typeface="Arial"/>
              </a:rPr>
              <a:t>Integration</a:t>
            </a:r>
            <a:r>
              <a:rPr dirty="0" sz="2750" spc="-1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10" i="1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dirty="0" sz="2750" spc="-7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65" i="1">
                <a:solidFill>
                  <a:srgbClr val="000000"/>
                </a:solidFill>
                <a:latin typeface="Arial"/>
                <a:cs typeface="Arial"/>
              </a:rPr>
              <a:t>major</a:t>
            </a:r>
            <a:r>
              <a:rPr dirty="0" sz="2750" spc="-12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45" i="1">
                <a:solidFill>
                  <a:srgbClr val="000000"/>
                </a:solidFill>
                <a:latin typeface="Arial"/>
                <a:cs typeface="Arial"/>
              </a:rPr>
              <a:t>metabolic</a:t>
            </a:r>
            <a:r>
              <a:rPr dirty="0" sz="2750" spc="-6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70" i="1">
                <a:solidFill>
                  <a:srgbClr val="000000"/>
                </a:solidFill>
                <a:latin typeface="Arial"/>
                <a:cs typeface="Arial"/>
              </a:rPr>
              <a:t>pathways</a:t>
            </a:r>
            <a:r>
              <a:rPr dirty="0" sz="2750" spc="-13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10" i="1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dirty="0" sz="2750" spc="-7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750" spc="-270" i="1">
                <a:solidFill>
                  <a:srgbClr val="000000"/>
                </a:solidFill>
                <a:latin typeface="Arial"/>
                <a:cs typeface="Arial"/>
              </a:rPr>
              <a:t>energy metabolism</a:t>
            </a:r>
            <a:endParaRPr sz="27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6240" y="1455419"/>
            <a:ext cx="1628775" cy="28575"/>
          </a:xfrm>
          <a:custGeom>
            <a:avLst/>
            <a:gdLst/>
            <a:ahLst/>
            <a:cxnLst/>
            <a:rect l="l" t="t" r="r" b="b"/>
            <a:pathLst>
              <a:path w="1628775" h="28575">
                <a:moveTo>
                  <a:pt x="1628775" y="0"/>
                </a:moveTo>
                <a:lnTo>
                  <a:pt x="0" y="0"/>
                </a:lnTo>
                <a:lnTo>
                  <a:pt x="0" y="28575"/>
                </a:lnTo>
                <a:lnTo>
                  <a:pt x="1628775" y="28575"/>
                </a:lnTo>
                <a:lnTo>
                  <a:pt x="1628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337684" y="1473517"/>
            <a:ext cx="45796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830" algn="l"/>
                <a:tab pos="2306955" algn="l"/>
                <a:tab pos="3723004" algn="l"/>
              </a:tabLst>
            </a:pP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pyruvate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(Lactate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under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857" y="1110614"/>
            <a:ext cx="3925570" cy="1126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5"/>
              </a:spcBef>
            </a:pPr>
            <a:r>
              <a:rPr dirty="0" sz="2400" spc="-10" b="1">
                <a:latin typeface="Arial"/>
                <a:cs typeface="Arial"/>
              </a:rPr>
              <a:t>Glycolysis: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65"/>
              </a:lnSpc>
              <a:tabLst>
                <a:tab pos="2037080" algn="l"/>
                <a:tab pos="2569845" algn="l"/>
              </a:tabLst>
            </a:pP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Degradation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anaerobic)</a:t>
            </a:r>
            <a:r>
              <a:rPr dirty="0" sz="2400" spc="-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generates</a:t>
            </a:r>
            <a:r>
              <a:rPr dirty="0" sz="2400" spc="4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Arial"/>
                <a:cs typeface="Arial"/>
              </a:rPr>
              <a:t>ATP</a:t>
            </a:r>
            <a:r>
              <a:rPr dirty="0" sz="2400" spc="-20">
                <a:solidFill>
                  <a:srgbClr val="922968"/>
                </a:solidFill>
                <a:latin typeface="Arial MT"/>
                <a:cs typeface="Arial MT"/>
              </a:rPr>
              <a:t>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6240" y="2912744"/>
            <a:ext cx="3467100" cy="1495425"/>
          </a:xfrm>
          <a:custGeom>
            <a:avLst/>
            <a:gdLst/>
            <a:ahLst/>
            <a:cxnLst/>
            <a:rect l="l" t="t" r="r" b="b"/>
            <a:pathLst>
              <a:path w="3467100" h="1495425">
                <a:moveTo>
                  <a:pt x="2962275" y="0"/>
                </a:moveTo>
                <a:lnTo>
                  <a:pt x="0" y="0"/>
                </a:lnTo>
                <a:lnTo>
                  <a:pt x="0" y="28575"/>
                </a:lnTo>
                <a:lnTo>
                  <a:pt x="2962275" y="28575"/>
                </a:lnTo>
                <a:lnTo>
                  <a:pt x="2962275" y="0"/>
                </a:lnTo>
                <a:close/>
              </a:path>
              <a:path w="3467100" h="1495425">
                <a:moveTo>
                  <a:pt x="3467100" y="1466850"/>
                </a:moveTo>
                <a:lnTo>
                  <a:pt x="0" y="1466850"/>
                </a:lnTo>
                <a:lnTo>
                  <a:pt x="0" y="1495425"/>
                </a:lnTo>
                <a:lnTo>
                  <a:pt x="3467100" y="1495425"/>
                </a:lnTo>
                <a:lnTo>
                  <a:pt x="3467100" y="1466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33057" y="2570416"/>
            <a:ext cx="8599805" cy="4054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Fatty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acid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oxidation:</a:t>
            </a:r>
            <a:endParaRPr sz="2400">
              <a:latin typeface="Arial"/>
              <a:cs typeface="Arial"/>
            </a:endParaRPr>
          </a:p>
          <a:p>
            <a:pPr marL="63500">
              <a:lnSpc>
                <a:spcPts val="2865"/>
              </a:lnSpc>
              <a:spcBef>
                <a:spcPts val="50"/>
              </a:spcBef>
              <a:tabLst>
                <a:tab pos="2417445" algn="l"/>
              </a:tabLst>
            </a:pP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Fatty</a:t>
            </a:r>
            <a:r>
              <a:rPr dirty="0" sz="2400" spc="-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acid</a:t>
            </a:r>
            <a:r>
              <a:rPr dirty="0" sz="2400" spc="-20" b="1">
                <a:solidFill>
                  <a:srgbClr val="922968"/>
                </a:solidFill>
                <a:latin typeface="Arial"/>
                <a:cs typeface="Arial"/>
              </a:rPr>
              <a:t> (FA)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	oxidizes to</a:t>
            </a:r>
            <a:r>
              <a:rPr dirty="0" sz="2400" spc="48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Acetyl</a:t>
            </a:r>
            <a:r>
              <a:rPr dirty="0" sz="2400" spc="-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Arial"/>
                <a:cs typeface="Arial"/>
              </a:rPr>
              <a:t>CoA.</a:t>
            </a:r>
            <a:endParaRPr sz="2400">
              <a:latin typeface="Arial"/>
              <a:cs typeface="Arial"/>
            </a:endParaRPr>
          </a:p>
          <a:p>
            <a:pPr marL="63500">
              <a:lnSpc>
                <a:spcPts val="2865"/>
              </a:lnSpc>
            </a:pP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Energy</a:t>
            </a:r>
            <a:r>
              <a:rPr dirty="0" sz="2400" spc="-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trapped</a:t>
            </a:r>
            <a:r>
              <a:rPr dirty="0" sz="2400" spc="-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-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form</a:t>
            </a:r>
            <a:r>
              <a:rPr dirty="0" sz="2400" spc="-4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NADH</a:t>
            </a:r>
            <a:r>
              <a:rPr dirty="0" sz="2400" spc="-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and 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FADH</a:t>
            </a:r>
            <a:r>
              <a:rPr dirty="0" baseline="-25089" sz="2325" spc="-15" b="1">
                <a:solidFill>
                  <a:srgbClr val="922968"/>
                </a:solidFill>
                <a:latin typeface="Arial"/>
                <a:cs typeface="Arial"/>
              </a:rPr>
              <a:t>2</a:t>
            </a:r>
            <a:endParaRPr baseline="-25089" sz="23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Arial"/>
              <a:cs typeface="Arial"/>
            </a:endParaRPr>
          </a:p>
          <a:p>
            <a:pPr algn="just" marL="63500">
              <a:lnSpc>
                <a:spcPts val="2865"/>
              </a:lnSpc>
            </a:pPr>
            <a:r>
              <a:rPr dirty="0" sz="2400" b="1">
                <a:latin typeface="Arial"/>
                <a:cs typeface="Arial"/>
              </a:rPr>
              <a:t>Amino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acid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degradation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algn="just" marL="63500">
              <a:lnSpc>
                <a:spcPts val="2865"/>
              </a:lnSpc>
            </a:pP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When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amino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1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are</a:t>
            </a:r>
            <a:r>
              <a:rPr dirty="0" sz="2400" spc="1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consumed</a:t>
            </a:r>
            <a:r>
              <a:rPr dirty="0" sz="2400" spc="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more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than</a:t>
            </a:r>
            <a:r>
              <a:rPr dirty="0" sz="2400" spc="14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required,</a:t>
            </a:r>
            <a:r>
              <a:rPr dirty="0" sz="2400" spc="1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  <a:p>
            <a:pPr algn="just" marL="63500" marR="17780">
              <a:lnSpc>
                <a:spcPct val="99700"/>
              </a:lnSpc>
              <a:spcBef>
                <a:spcPts val="60"/>
              </a:spcBef>
            </a:pP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degraded</a:t>
            </a:r>
            <a:r>
              <a:rPr dirty="0" sz="2400" spc="4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spc="45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meet</a:t>
            </a:r>
            <a:r>
              <a:rPr dirty="0" sz="2400" spc="7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7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fuel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demands</a:t>
            </a:r>
            <a:r>
              <a:rPr dirty="0" sz="2400" spc="5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45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70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body.</a:t>
            </a:r>
            <a:r>
              <a:rPr dirty="0" sz="2400" spc="55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The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glucogenic</a:t>
            </a:r>
            <a:r>
              <a:rPr dirty="0" sz="2400" spc="-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amino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can</a:t>
            </a:r>
            <a:r>
              <a:rPr dirty="0" sz="2400" spc="-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serve</a:t>
            </a:r>
            <a:r>
              <a:rPr dirty="0" sz="2400" spc="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as</a:t>
            </a:r>
            <a:r>
              <a:rPr dirty="0" sz="2400" spc="-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precursor</a:t>
            </a:r>
            <a:r>
              <a:rPr dirty="0" sz="2400" spc="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for</a:t>
            </a:r>
            <a:r>
              <a:rPr dirty="0" sz="2400" spc="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the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synthesis</a:t>
            </a:r>
            <a:r>
              <a:rPr dirty="0" sz="2400" spc="229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2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r>
              <a:rPr dirty="0" sz="2400" spc="2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via</a:t>
            </a:r>
            <a:r>
              <a:rPr dirty="0" sz="2400" spc="2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pyruvate</a:t>
            </a:r>
            <a:r>
              <a:rPr dirty="0" sz="2400" spc="2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or</a:t>
            </a:r>
            <a:r>
              <a:rPr dirty="0" sz="2400" spc="20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intermediates</a:t>
            </a:r>
            <a:r>
              <a:rPr dirty="0" sz="2400" spc="2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2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the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TCA</a:t>
            </a:r>
            <a:r>
              <a:rPr dirty="0" sz="2400" spc="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cycle.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ketogenic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amino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13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form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precursor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for</a:t>
            </a:r>
            <a:r>
              <a:rPr dirty="0" sz="2400" spc="-3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acetyl</a:t>
            </a:r>
            <a:r>
              <a:rPr dirty="0" sz="2400" spc="-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CoA.</a:t>
            </a:r>
            <a:r>
              <a:rPr dirty="0" sz="2400" spc="-13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" y="826769"/>
            <a:ext cx="3981450" cy="3686175"/>
          </a:xfrm>
          <a:custGeom>
            <a:avLst/>
            <a:gdLst/>
            <a:ahLst/>
            <a:cxnLst/>
            <a:rect l="l" t="t" r="r" b="b"/>
            <a:pathLst>
              <a:path w="3981450" h="3686175">
                <a:moveTo>
                  <a:pt x="2200275" y="0"/>
                </a:moveTo>
                <a:lnTo>
                  <a:pt x="0" y="0"/>
                </a:lnTo>
                <a:lnTo>
                  <a:pt x="0" y="28575"/>
                </a:lnTo>
                <a:lnTo>
                  <a:pt x="2200275" y="28575"/>
                </a:lnTo>
                <a:lnTo>
                  <a:pt x="2200275" y="0"/>
                </a:lnTo>
                <a:close/>
              </a:path>
              <a:path w="3981450" h="3686175">
                <a:moveTo>
                  <a:pt x="3476625" y="1828800"/>
                </a:moveTo>
                <a:lnTo>
                  <a:pt x="0" y="1828800"/>
                </a:lnTo>
                <a:lnTo>
                  <a:pt x="0" y="1857375"/>
                </a:lnTo>
                <a:lnTo>
                  <a:pt x="3476625" y="1857375"/>
                </a:lnTo>
                <a:lnTo>
                  <a:pt x="3476625" y="1828800"/>
                </a:lnTo>
                <a:close/>
              </a:path>
              <a:path w="3981450" h="3686175">
                <a:moveTo>
                  <a:pt x="3981450" y="3657600"/>
                </a:moveTo>
                <a:lnTo>
                  <a:pt x="0" y="3657600"/>
                </a:lnTo>
                <a:lnTo>
                  <a:pt x="0" y="3686175"/>
                </a:lnTo>
                <a:lnTo>
                  <a:pt x="3981450" y="3686175"/>
                </a:lnTo>
                <a:lnTo>
                  <a:pt x="3981450" y="3657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7957" y="481647"/>
            <a:ext cx="8750935" cy="515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>
              <a:lnSpc>
                <a:spcPts val="2865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Citric</a:t>
            </a:r>
            <a:r>
              <a:rPr dirty="0" sz="2400" spc="-2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acid</a:t>
            </a:r>
            <a:r>
              <a:rPr dirty="0" sz="2400" spc="1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cycle:</a:t>
            </a:r>
            <a:endParaRPr sz="2400">
              <a:latin typeface="Times New Roman"/>
              <a:cs typeface="Times New Roman"/>
            </a:endParaRPr>
          </a:p>
          <a:p>
            <a:pPr marL="152400" marR="372110">
              <a:lnSpc>
                <a:spcPts val="2930"/>
              </a:lnSpc>
              <a:spcBef>
                <a:spcPts val="45"/>
              </a:spcBef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Acetyl</a:t>
            </a:r>
            <a:r>
              <a:rPr dirty="0" sz="2400" spc="-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CoA</a:t>
            </a:r>
            <a:r>
              <a:rPr dirty="0" sz="2400" spc="-1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common</a:t>
            </a:r>
            <a:r>
              <a:rPr dirty="0" sz="2400" spc="-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metabolite,</a:t>
            </a:r>
            <a:r>
              <a:rPr dirty="0" sz="2400" spc="-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produced</a:t>
            </a:r>
            <a:r>
              <a:rPr dirty="0" sz="2400" spc="-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from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different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sources.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It</a:t>
            </a:r>
            <a:r>
              <a:rPr dirty="0" sz="2400" spc="-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enters</a:t>
            </a:r>
            <a:r>
              <a:rPr dirty="0" sz="2400" spc="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citric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acid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cycle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gets</a:t>
            </a:r>
            <a:r>
              <a:rPr dirty="0" sz="2400" spc="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oxidized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CO</a:t>
            </a:r>
            <a:r>
              <a:rPr dirty="0" baseline="-25089" sz="2325" spc="-30" b="1">
                <a:solidFill>
                  <a:srgbClr val="922968"/>
                </a:solidFill>
                <a:latin typeface="Times New Roman"/>
                <a:cs typeface="Times New Roman"/>
              </a:rPr>
              <a:t>2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52400">
              <a:lnSpc>
                <a:spcPts val="2745"/>
              </a:lnSpc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Most</a:t>
            </a:r>
            <a:r>
              <a:rPr dirty="0" sz="2400" spc="-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energy</a:t>
            </a:r>
            <a:r>
              <a:rPr dirty="0" sz="2400" spc="-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trapped</a:t>
            </a:r>
            <a:r>
              <a:rPr dirty="0" sz="2400" spc="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400" spc="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form</a:t>
            </a:r>
            <a:r>
              <a:rPr dirty="0" sz="2400" spc="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NADH</a:t>
            </a:r>
            <a:r>
              <a:rPr dirty="0" sz="2400" spc="-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400" spc="-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FADH</a:t>
            </a:r>
            <a:r>
              <a:rPr dirty="0" baseline="-25089" sz="2325" spc="-15" b="1">
                <a:solidFill>
                  <a:srgbClr val="922968"/>
                </a:solidFill>
                <a:latin typeface="Times New Roman"/>
                <a:cs typeface="Times New Roman"/>
              </a:rPr>
              <a:t>2.</a:t>
            </a:r>
            <a:endParaRPr baseline="-25089" sz="2325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Times New Roman"/>
              <a:cs typeface="Times New Roman"/>
            </a:endParaRPr>
          </a:p>
          <a:p>
            <a:pPr marL="152400">
              <a:lnSpc>
                <a:spcPts val="2870"/>
              </a:lnSpc>
            </a:pPr>
            <a:r>
              <a:rPr dirty="0" sz="2400" b="1">
                <a:latin typeface="Times New Roman"/>
                <a:cs typeface="Times New Roman"/>
              </a:rPr>
              <a:t>Oxidative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phosphorylation:</a:t>
            </a:r>
            <a:endParaRPr sz="2400">
              <a:latin typeface="Times New Roman"/>
              <a:cs typeface="Times New Roman"/>
            </a:endParaRPr>
          </a:p>
          <a:p>
            <a:pPr marL="152400" marR="76200">
              <a:lnSpc>
                <a:spcPts val="2930"/>
              </a:lnSpc>
              <a:spcBef>
                <a:spcPts val="45"/>
              </a:spcBef>
              <a:tabLst>
                <a:tab pos="915035" algn="l"/>
                <a:tab pos="2069464" algn="l"/>
                <a:tab pos="2816860" algn="l"/>
                <a:tab pos="4014470" algn="l"/>
                <a:tab pos="5501640" algn="l"/>
                <a:tab pos="6010275" algn="l"/>
                <a:tab pos="7393940" algn="l"/>
              </a:tabLst>
            </a:pP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NADH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FADH</a:t>
            </a:r>
            <a:r>
              <a:rPr dirty="0" baseline="-25089" sz="2325" spc="-15" b="1">
                <a:solidFill>
                  <a:srgbClr val="922968"/>
                </a:solidFill>
                <a:latin typeface="Times New Roman"/>
                <a:cs typeface="Times New Roman"/>
              </a:rPr>
              <a:t>2,</a:t>
            </a:r>
            <a:r>
              <a:rPr dirty="0" baseline="-25089" sz="2325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produced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different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metabolic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pathways,</a:t>
            </a:r>
            <a:r>
              <a:rPr dirty="0" sz="2400" spc="4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are</a:t>
            </a:r>
            <a:r>
              <a:rPr dirty="0" sz="2400" spc="4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finally</a:t>
            </a:r>
            <a:r>
              <a:rPr dirty="0" sz="2400" spc="48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oxidized</a:t>
            </a:r>
            <a:r>
              <a:rPr dirty="0" sz="2400" spc="4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400" spc="4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4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electron</a:t>
            </a:r>
            <a:r>
              <a:rPr dirty="0" sz="2400" spc="4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transport</a:t>
            </a:r>
            <a:r>
              <a:rPr dirty="0" sz="2400" spc="48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chain,</a:t>
            </a:r>
            <a:endParaRPr sz="2400">
              <a:latin typeface="Times New Roman"/>
              <a:cs typeface="Times New Roman"/>
            </a:endParaRPr>
          </a:p>
          <a:p>
            <a:pPr marL="152400">
              <a:lnSpc>
                <a:spcPts val="2745"/>
              </a:lnSpc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which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coupled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with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oxidative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phosphorylation</a:t>
            </a:r>
            <a:r>
              <a:rPr dirty="0" sz="2400" spc="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generate</a:t>
            </a:r>
            <a:r>
              <a:rPr dirty="0" sz="2400" spc="-1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ATP.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Times New Roman"/>
              <a:cs typeface="Times New Roman"/>
            </a:endParaRPr>
          </a:p>
          <a:p>
            <a:pPr marL="152400">
              <a:lnSpc>
                <a:spcPts val="2865"/>
              </a:lnSpc>
            </a:pPr>
            <a:r>
              <a:rPr dirty="0" sz="2400" b="1">
                <a:latin typeface="Times New Roman"/>
                <a:cs typeface="Times New Roman"/>
              </a:rPr>
              <a:t>Hexose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monophosphate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shunt:</a:t>
            </a:r>
            <a:endParaRPr sz="2400">
              <a:latin typeface="Times New Roman"/>
              <a:cs typeface="Times New Roman"/>
            </a:endParaRPr>
          </a:p>
          <a:p>
            <a:pPr marL="152400">
              <a:lnSpc>
                <a:spcPts val="2865"/>
              </a:lnSpc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Concerned</a:t>
            </a:r>
            <a:r>
              <a:rPr dirty="0" sz="2400" spc="-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with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liberation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NADPH,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which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-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utilized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endParaRPr sz="2400">
              <a:latin typeface="Times New Roman"/>
              <a:cs typeface="Times New Roman"/>
            </a:endParaRPr>
          </a:p>
          <a:p>
            <a:pPr marL="152400" marR="759460">
              <a:lnSpc>
                <a:spcPts val="2850"/>
              </a:lnSpc>
              <a:spcBef>
                <a:spcPts val="170"/>
              </a:spcBef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biosynthesis</a:t>
            </a:r>
            <a:r>
              <a:rPr dirty="0" sz="2400" spc="-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several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compounds,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including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fatty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acids</a:t>
            </a:r>
            <a:r>
              <a:rPr dirty="0" sz="2400" spc="-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and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ribose</a:t>
            </a:r>
            <a:r>
              <a:rPr dirty="0" sz="2400" spc="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sugar,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which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-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an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essential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component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nucleotides.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" y="1033144"/>
            <a:ext cx="2838450" cy="1495425"/>
          </a:xfrm>
          <a:custGeom>
            <a:avLst/>
            <a:gdLst/>
            <a:ahLst/>
            <a:cxnLst/>
            <a:rect l="l" t="t" r="r" b="b"/>
            <a:pathLst>
              <a:path w="2838450" h="1495425">
                <a:moveTo>
                  <a:pt x="2247900" y="0"/>
                </a:moveTo>
                <a:lnTo>
                  <a:pt x="0" y="0"/>
                </a:lnTo>
                <a:lnTo>
                  <a:pt x="0" y="28575"/>
                </a:lnTo>
                <a:lnTo>
                  <a:pt x="2247900" y="28575"/>
                </a:lnTo>
                <a:lnTo>
                  <a:pt x="2247900" y="0"/>
                </a:lnTo>
                <a:close/>
              </a:path>
              <a:path w="2838450" h="1495425">
                <a:moveTo>
                  <a:pt x="2838450" y="1466850"/>
                </a:moveTo>
                <a:lnTo>
                  <a:pt x="0" y="1466850"/>
                </a:lnTo>
                <a:lnTo>
                  <a:pt x="0" y="1495425"/>
                </a:lnTo>
                <a:lnTo>
                  <a:pt x="2838450" y="1495425"/>
                </a:lnTo>
                <a:lnTo>
                  <a:pt x="2838450" y="1466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7657" y="687705"/>
            <a:ext cx="8470900" cy="5151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865"/>
              </a:lnSpc>
              <a:spcBef>
                <a:spcPts val="105"/>
              </a:spcBef>
            </a:pPr>
            <a:r>
              <a:rPr dirty="0" sz="2400" spc="-10" b="1">
                <a:latin typeface="Times New Roman"/>
                <a:cs typeface="Times New Roman"/>
              </a:rPr>
              <a:t>Gluconeogenesis:</a:t>
            </a:r>
            <a:endParaRPr sz="2400">
              <a:latin typeface="Times New Roman"/>
              <a:cs typeface="Times New Roman"/>
            </a:endParaRPr>
          </a:p>
          <a:p>
            <a:pPr marL="12700" marR="769620">
              <a:lnSpc>
                <a:spcPts val="2930"/>
              </a:lnSpc>
              <a:spcBef>
                <a:spcPts val="40"/>
              </a:spcBef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Many</a:t>
            </a:r>
            <a:r>
              <a:rPr dirty="0" sz="2400" spc="-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non-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carbohydrate</a:t>
            </a:r>
            <a:r>
              <a:rPr dirty="0" sz="2400" spc="-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compounds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serve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as</a:t>
            </a:r>
            <a:r>
              <a:rPr dirty="0" sz="2400" spc="-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precursor</a:t>
            </a:r>
            <a:r>
              <a:rPr dirty="0" sz="2400" spc="-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Times New Roman"/>
                <a:cs typeface="Times New Roman"/>
              </a:rPr>
              <a:t>for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gluconeogenesis.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99100"/>
              </a:lnSpc>
            </a:pPr>
            <a:r>
              <a:rPr dirty="0" sz="2400" b="1">
                <a:latin typeface="Times New Roman"/>
                <a:cs typeface="Times New Roman"/>
              </a:rPr>
              <a:t>Glycogen</a:t>
            </a:r>
            <a:r>
              <a:rPr dirty="0" sz="2400" spc="27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metabolism:</a:t>
            </a:r>
            <a:r>
              <a:rPr dirty="0" sz="2400" spc="270" b="1"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Glycogen</a:t>
            </a:r>
            <a:r>
              <a:rPr dirty="0" sz="2400" spc="2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400" spc="2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2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storage</a:t>
            </a:r>
            <a:r>
              <a:rPr dirty="0" sz="2400" spc="2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form</a:t>
            </a:r>
            <a:r>
              <a:rPr dirty="0" sz="2400" spc="2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2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glucose,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400" spc="3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liver</a:t>
            </a:r>
            <a:r>
              <a:rPr dirty="0" sz="2400" spc="3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400" spc="3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muscle.</a:t>
            </a:r>
            <a:r>
              <a:rPr dirty="0" sz="2400" spc="3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Glycogen</a:t>
            </a:r>
            <a:r>
              <a:rPr dirty="0" sz="2400" spc="3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serves</a:t>
            </a:r>
            <a:r>
              <a:rPr dirty="0" sz="2400" spc="3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as</a:t>
            </a:r>
            <a:r>
              <a:rPr dirty="0" sz="2400" spc="3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</a:t>
            </a:r>
            <a:r>
              <a:rPr dirty="0" sz="2400" spc="3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400" spc="3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reserve</a:t>
            </a:r>
            <a:r>
              <a:rPr dirty="0" sz="2400" spc="3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400" spc="3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meet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body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needs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400" spc="-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brief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 period.</a:t>
            </a:r>
            <a:endParaRPr sz="24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850"/>
              </a:lnSpc>
              <a:spcBef>
                <a:spcPts val="170"/>
              </a:spcBef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12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metabolic</a:t>
            </a:r>
            <a:r>
              <a:rPr dirty="0" sz="2400" spc="12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pathways,</a:t>
            </a:r>
            <a:r>
              <a:rPr dirty="0" sz="2400" spc="12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400" spc="12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general</a:t>
            </a:r>
            <a:r>
              <a:rPr dirty="0" sz="2400" spc="13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are</a:t>
            </a:r>
            <a:r>
              <a:rPr dirty="0" sz="2400" spc="10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controlled</a:t>
            </a:r>
            <a:r>
              <a:rPr dirty="0" sz="2400" spc="13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by</a:t>
            </a:r>
            <a:r>
              <a:rPr dirty="0" sz="2400" spc="114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four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different</a:t>
            </a:r>
            <a:r>
              <a:rPr dirty="0" sz="2400" spc="-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mechanisms: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>
              <a:latin typeface="Times New Roman"/>
              <a:cs typeface="Times New Roman"/>
            </a:endParaRPr>
          </a:p>
          <a:p>
            <a:pPr marL="240665" indent="-231775">
              <a:lnSpc>
                <a:spcPts val="2865"/>
              </a:lnSpc>
              <a:buSzPct val="95833"/>
              <a:buAutoNum type="arabicPeriod"/>
              <a:tabLst>
                <a:tab pos="240665" algn="l"/>
              </a:tabLst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availability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substrates</a:t>
            </a:r>
            <a:endParaRPr sz="2400">
              <a:latin typeface="Times New Roman"/>
              <a:cs typeface="Times New Roman"/>
            </a:endParaRPr>
          </a:p>
          <a:p>
            <a:pPr marL="240665" indent="-231775">
              <a:lnSpc>
                <a:spcPts val="2865"/>
              </a:lnSpc>
              <a:buSzPct val="95833"/>
              <a:buAutoNum type="arabicPeriod"/>
              <a:tabLst>
                <a:tab pos="240665" algn="l"/>
              </a:tabLst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Covalent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modification</a:t>
            </a:r>
            <a:r>
              <a:rPr dirty="0" sz="2400" spc="-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enzymes</a:t>
            </a:r>
            <a:endParaRPr sz="2400">
              <a:latin typeface="Times New Roman"/>
              <a:cs typeface="Times New Roman"/>
            </a:endParaRPr>
          </a:p>
          <a:p>
            <a:pPr marL="240665" indent="-231775">
              <a:lnSpc>
                <a:spcPts val="2865"/>
              </a:lnSpc>
              <a:spcBef>
                <a:spcPts val="50"/>
              </a:spcBef>
              <a:buSzPct val="95833"/>
              <a:buAutoNum type="arabicPeriod"/>
              <a:tabLst>
                <a:tab pos="240665" algn="l"/>
              </a:tabLst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Allosteric</a:t>
            </a:r>
            <a:r>
              <a:rPr dirty="0" sz="2400" spc="-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regulation</a:t>
            </a:r>
            <a:endParaRPr sz="2400">
              <a:latin typeface="Times New Roman"/>
              <a:cs typeface="Times New Roman"/>
            </a:endParaRPr>
          </a:p>
          <a:p>
            <a:pPr marL="240665" indent="-231775">
              <a:lnSpc>
                <a:spcPts val="2865"/>
              </a:lnSpc>
              <a:buSzPct val="95833"/>
              <a:buAutoNum type="arabicPeriod"/>
              <a:tabLst>
                <a:tab pos="240665" algn="l"/>
              </a:tabLst>
            </a:pP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Regulation</a:t>
            </a:r>
            <a:r>
              <a:rPr dirty="0" sz="2400" spc="-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400" spc="-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922968"/>
                </a:solidFill>
                <a:latin typeface="Times New Roman"/>
                <a:cs typeface="Times New Roman"/>
              </a:rPr>
              <a:t>enzyme</a:t>
            </a:r>
            <a:r>
              <a:rPr dirty="0" sz="2400" spc="-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Times New Roman"/>
                <a:cs typeface="Times New Roman"/>
              </a:rPr>
              <a:t>synthesis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3925" y="0"/>
            <a:ext cx="8220075" cy="6858000"/>
            <a:chOff x="923925" y="0"/>
            <a:chExt cx="8220075" cy="6858000"/>
          </a:xfrm>
        </p:grpSpPr>
        <p:sp>
          <p:nvSpPr>
            <p:cNvPr id="4" name="object 4"/>
            <p:cNvSpPr/>
            <p:nvPr/>
          </p:nvSpPr>
          <p:spPr>
            <a:xfrm>
              <a:off x="1019175" y="0"/>
              <a:ext cx="8124825" cy="6858000"/>
            </a:xfrm>
            <a:custGeom>
              <a:avLst/>
              <a:gdLst/>
              <a:ahLst/>
              <a:cxnLst/>
              <a:rect l="l" t="t" r="r" b="b"/>
              <a:pathLst>
                <a:path w="8124825" h="6858000">
                  <a:moveTo>
                    <a:pt x="8124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4825" y="6858000"/>
                  </a:lnTo>
                  <a:lnTo>
                    <a:pt x="8124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925" y="0"/>
              <a:ext cx="176212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9175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01662" y="328549"/>
            <a:ext cx="8096884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350">
                <a:solidFill>
                  <a:srgbClr val="000000"/>
                </a:solidFill>
                <a:latin typeface="Arial"/>
                <a:cs typeface="Arial"/>
              </a:rPr>
              <a:t>Organ</a:t>
            </a:r>
            <a:r>
              <a:rPr dirty="0" sz="3200" spc="-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285">
                <a:solidFill>
                  <a:srgbClr val="000000"/>
                </a:solidFill>
                <a:latin typeface="Arial"/>
                <a:cs typeface="Arial"/>
              </a:rPr>
              <a:t>specialization</a:t>
            </a:r>
            <a:r>
              <a:rPr dirty="0" sz="3200" spc="-1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35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dirty="0" sz="3200" spc="-1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320">
                <a:solidFill>
                  <a:srgbClr val="000000"/>
                </a:solidFill>
                <a:latin typeface="Arial"/>
                <a:cs typeface="Arial"/>
              </a:rPr>
              <a:t>metabolic</a:t>
            </a:r>
            <a:r>
              <a:rPr dirty="0" sz="3200" spc="-1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290">
                <a:solidFill>
                  <a:srgbClr val="000000"/>
                </a:solidFill>
                <a:latin typeface="Arial"/>
                <a:cs typeface="Arial"/>
              </a:rPr>
              <a:t>Integration</a:t>
            </a:r>
            <a:r>
              <a:rPr dirty="0" sz="3200" spc="-1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254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dirty="0" sz="3200" spc="-1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370">
                <a:solidFill>
                  <a:srgbClr val="000000"/>
                </a:solidFill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657" y="815086"/>
            <a:ext cx="8692515" cy="57715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30"/>
              </a:spcBef>
            </a:pPr>
            <a:r>
              <a:rPr dirty="0" sz="3200" spc="-275" b="1">
                <a:latin typeface="Arial"/>
                <a:cs typeface="Arial"/>
              </a:rPr>
              <a:t>well-</a:t>
            </a:r>
            <a:r>
              <a:rPr dirty="0" sz="3200" spc="-300" b="1">
                <a:latin typeface="Arial"/>
                <a:cs typeface="Arial"/>
              </a:rPr>
              <a:t>fed</a:t>
            </a:r>
            <a:r>
              <a:rPr dirty="0" sz="3200" spc="-160" b="1">
                <a:latin typeface="Arial"/>
                <a:cs typeface="Arial"/>
              </a:rPr>
              <a:t> </a:t>
            </a:r>
            <a:r>
              <a:rPr dirty="0" sz="3200" spc="-280" b="1">
                <a:latin typeface="Arial"/>
                <a:cs typeface="Arial"/>
              </a:rPr>
              <a:t>state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3200">
              <a:latin typeface="Arial"/>
              <a:cs typeface="Arial"/>
            </a:endParaRPr>
          </a:p>
          <a:p>
            <a:pPr algn="just" marL="12700" marR="5080">
              <a:lnSpc>
                <a:spcPct val="100400"/>
              </a:lnSpc>
            </a:pPr>
            <a:r>
              <a:rPr dirty="0" sz="2400" spc="-27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various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tissues</a:t>
            </a:r>
            <a:r>
              <a:rPr dirty="0" sz="2400" spc="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400" spc="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organs</a:t>
            </a:r>
            <a:r>
              <a:rPr dirty="0" sz="2400" spc="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8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5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5" b="1">
                <a:solidFill>
                  <a:srgbClr val="922968"/>
                </a:solidFill>
                <a:latin typeface="Arial"/>
                <a:cs typeface="Arial"/>
              </a:rPr>
              <a:t>body</a:t>
            </a:r>
            <a:r>
              <a:rPr dirty="0" sz="2400" spc="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922968"/>
                </a:solidFill>
                <a:latin typeface="Arial"/>
                <a:cs typeface="Arial"/>
              </a:rPr>
              <a:t>work</a:t>
            </a:r>
            <a:r>
              <a:rPr dirty="0" sz="2400" spc="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50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-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a</a:t>
            </a:r>
            <a:r>
              <a:rPr dirty="0" sz="2400" spc="-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well-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coordinated </a:t>
            </a:r>
            <a:r>
              <a:rPr dirty="0" sz="2400" spc="-270" b="1">
                <a:solidFill>
                  <a:srgbClr val="922968"/>
                </a:solidFill>
                <a:latin typeface="Arial"/>
                <a:cs typeface="Arial"/>
              </a:rPr>
              <a:t>manner</a:t>
            </a:r>
            <a:r>
              <a:rPr dirty="0" sz="2400" spc="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5" b="1">
                <a:solidFill>
                  <a:srgbClr val="922968"/>
                </a:solidFill>
                <a:latin typeface="Arial"/>
                <a:cs typeface="Arial"/>
              </a:rPr>
              <a:t>meet</a:t>
            </a:r>
            <a:r>
              <a:rPr dirty="0" sz="2400" spc="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its</a:t>
            </a:r>
            <a:r>
              <a:rPr dirty="0" sz="2400" spc="1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metabolic</a:t>
            </a:r>
            <a:r>
              <a:rPr dirty="0" sz="2400" spc="15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80" b="1">
                <a:solidFill>
                  <a:srgbClr val="922968"/>
                </a:solidFill>
                <a:latin typeface="Arial"/>
                <a:cs typeface="Arial"/>
              </a:rPr>
              <a:t>demands</a:t>
            </a:r>
            <a:r>
              <a:rPr dirty="0" sz="2400" spc="13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0" b="1">
                <a:solidFill>
                  <a:srgbClr val="922968"/>
                </a:solidFill>
                <a:latin typeface="Arial"/>
                <a:cs typeface="Arial"/>
              </a:rPr>
              <a:t>(usually</a:t>
            </a:r>
            <a:r>
              <a:rPr dirty="0" sz="2400" spc="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2-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4</a:t>
            </a:r>
            <a:r>
              <a:rPr dirty="0" sz="2400" spc="14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80" b="1">
                <a:solidFill>
                  <a:srgbClr val="922968"/>
                </a:solidFill>
                <a:latin typeface="Arial"/>
                <a:cs typeface="Arial"/>
              </a:rPr>
              <a:t>hours</a:t>
            </a:r>
            <a:r>
              <a:rPr dirty="0" sz="2400" spc="1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after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food </a:t>
            </a:r>
            <a:r>
              <a:rPr dirty="0" sz="2400" spc="-165" b="1">
                <a:solidFill>
                  <a:srgbClr val="922968"/>
                </a:solidFill>
                <a:latin typeface="Arial"/>
                <a:cs typeface="Arial"/>
              </a:rPr>
              <a:t>consumption)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20" b="1">
                <a:solidFill>
                  <a:srgbClr val="69676C"/>
                </a:solidFill>
                <a:latin typeface="Arial"/>
                <a:cs typeface="Arial"/>
              </a:rPr>
              <a:t>Liver</a:t>
            </a:r>
            <a:endParaRPr sz="2400">
              <a:latin typeface="Arial"/>
              <a:cs typeface="Arial"/>
            </a:endParaRPr>
          </a:p>
          <a:p>
            <a:pPr algn="just" marL="12700" marR="8255">
              <a:lnSpc>
                <a:spcPct val="100000"/>
              </a:lnSpc>
              <a:spcBef>
                <a:spcPts val="45"/>
              </a:spcBef>
            </a:pPr>
            <a:r>
              <a:rPr dirty="0" sz="2400" spc="-165" b="1">
                <a:solidFill>
                  <a:srgbClr val="922968"/>
                </a:solidFill>
                <a:latin typeface="Arial"/>
                <a:cs typeface="Arial"/>
              </a:rPr>
              <a:t>It</a:t>
            </a:r>
            <a:r>
              <a:rPr dirty="0" sz="2400" spc="-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specialized</a:t>
            </a:r>
            <a:r>
              <a:rPr dirty="0" sz="2400" spc="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320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spc="1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922968"/>
                </a:solidFill>
                <a:latin typeface="Arial"/>
                <a:cs typeface="Arial"/>
              </a:rPr>
              <a:t>serve</a:t>
            </a:r>
            <a:r>
              <a:rPr dirty="0" sz="2400" spc="13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395" b="1">
                <a:solidFill>
                  <a:srgbClr val="922968"/>
                </a:solidFill>
                <a:latin typeface="Arial"/>
                <a:cs typeface="Arial"/>
              </a:rPr>
              <a:t>as</a:t>
            </a:r>
            <a:r>
              <a:rPr dirty="0" sz="2400" spc="229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8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922968"/>
                </a:solidFill>
                <a:latin typeface="Arial"/>
                <a:cs typeface="Arial"/>
              </a:rPr>
              <a:t>body’s</a:t>
            </a:r>
            <a:r>
              <a:rPr dirty="0" sz="2400" spc="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 i="1">
                <a:latin typeface="Arial"/>
                <a:cs typeface="Arial"/>
              </a:rPr>
              <a:t>central</a:t>
            </a:r>
            <a:r>
              <a:rPr dirty="0" sz="2400" spc="110" b="1" i="1">
                <a:latin typeface="Arial"/>
                <a:cs typeface="Arial"/>
              </a:rPr>
              <a:t> </a:t>
            </a:r>
            <a:r>
              <a:rPr dirty="0" sz="2400" spc="-250" b="1" i="1">
                <a:latin typeface="Arial"/>
                <a:cs typeface="Arial"/>
              </a:rPr>
              <a:t>metabolic</a:t>
            </a:r>
            <a:r>
              <a:rPr dirty="0" sz="2400" spc="125" b="1" i="1">
                <a:latin typeface="Arial"/>
                <a:cs typeface="Arial"/>
              </a:rPr>
              <a:t> </a:t>
            </a:r>
            <a:r>
              <a:rPr dirty="0" sz="2400" spc="-229" b="1" i="1">
                <a:latin typeface="Arial"/>
                <a:cs typeface="Arial"/>
              </a:rPr>
              <a:t>clearing</a:t>
            </a:r>
            <a:r>
              <a:rPr dirty="0" sz="2400" spc="110" b="1" i="1">
                <a:latin typeface="Arial"/>
                <a:cs typeface="Arial"/>
              </a:rPr>
              <a:t> </a:t>
            </a:r>
            <a:r>
              <a:rPr dirty="0" sz="2400" spc="-140" b="1" i="1">
                <a:latin typeface="Arial"/>
                <a:cs typeface="Arial"/>
              </a:rPr>
              <a:t>house</a:t>
            </a:r>
            <a:r>
              <a:rPr dirty="0" sz="2400" spc="-140" b="1" i="1">
                <a:solidFill>
                  <a:srgbClr val="922968"/>
                </a:solidFill>
                <a:latin typeface="Arial"/>
                <a:cs typeface="Arial"/>
              </a:rPr>
              <a:t>. </a:t>
            </a:r>
            <a:r>
              <a:rPr dirty="0" sz="2400" spc="-150" b="1">
                <a:solidFill>
                  <a:srgbClr val="922968"/>
                </a:solidFill>
                <a:latin typeface="Arial"/>
                <a:cs typeface="Arial"/>
              </a:rPr>
              <a:t>After</a:t>
            </a:r>
            <a:r>
              <a:rPr dirty="0" sz="2400" spc="5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</a:t>
            </a:r>
            <a:r>
              <a:rPr dirty="0" sz="2400" spc="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65" b="1">
                <a:solidFill>
                  <a:srgbClr val="922968"/>
                </a:solidFill>
                <a:latin typeface="Arial"/>
                <a:cs typeface="Arial"/>
              </a:rPr>
              <a:t>meal,</a:t>
            </a:r>
            <a:r>
              <a:rPr dirty="0" sz="2400" spc="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7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10" b="1">
                <a:solidFill>
                  <a:srgbClr val="922968"/>
                </a:solidFill>
                <a:latin typeface="Arial"/>
                <a:cs typeface="Arial"/>
              </a:rPr>
              <a:t>liver</a:t>
            </a:r>
            <a:r>
              <a:rPr dirty="0" sz="2400" spc="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0" b="1">
                <a:solidFill>
                  <a:srgbClr val="922968"/>
                </a:solidFill>
                <a:latin typeface="Arial"/>
                <a:cs typeface="Arial"/>
              </a:rPr>
              <a:t>takes</a:t>
            </a:r>
            <a:r>
              <a:rPr dirty="0" sz="2400" spc="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922968"/>
                </a:solidFill>
                <a:latin typeface="Arial"/>
                <a:cs typeface="Arial"/>
              </a:rPr>
              <a:t>up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7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carbohydrates,</a:t>
            </a:r>
            <a:r>
              <a:rPr dirty="0" sz="2400" spc="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30" b="1">
                <a:solidFill>
                  <a:srgbClr val="922968"/>
                </a:solidFill>
                <a:latin typeface="Arial"/>
                <a:cs typeface="Arial"/>
              </a:rPr>
              <a:t>lipids,</a:t>
            </a:r>
            <a:r>
              <a:rPr dirty="0" sz="2400" spc="7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400" spc="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90" b="1">
                <a:solidFill>
                  <a:srgbClr val="922968"/>
                </a:solidFill>
                <a:latin typeface="Arial"/>
                <a:cs typeface="Arial"/>
              </a:rPr>
              <a:t>amino </a:t>
            </a:r>
            <a:r>
              <a:rPr dirty="0" sz="2400" spc="-145" b="1">
                <a:solidFill>
                  <a:srgbClr val="922968"/>
                </a:solidFill>
                <a:latin typeface="Arial"/>
                <a:cs typeface="Arial"/>
              </a:rPr>
              <a:t>acids,</a:t>
            </a:r>
            <a:r>
              <a:rPr dirty="0" sz="2400" spc="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processes</a:t>
            </a:r>
            <a:r>
              <a:rPr dirty="0" sz="2400" spc="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0" b="1">
                <a:solidFill>
                  <a:srgbClr val="922968"/>
                </a:solidFill>
                <a:latin typeface="Arial"/>
                <a:cs typeface="Arial"/>
              </a:rPr>
              <a:t>them,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65" b="1">
                <a:solidFill>
                  <a:srgbClr val="922968"/>
                </a:solidFill>
                <a:latin typeface="Arial"/>
                <a:cs typeface="Arial"/>
              </a:rPr>
              <a:t>routes</a:t>
            </a:r>
            <a:r>
              <a:rPr dirty="0" sz="2400" spc="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922968"/>
                </a:solidFill>
                <a:latin typeface="Arial"/>
                <a:cs typeface="Arial"/>
              </a:rPr>
              <a:t>them</a:t>
            </a:r>
            <a:r>
              <a:rPr dirty="0" sz="2400" spc="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50" b="1">
                <a:solidFill>
                  <a:srgbClr val="922968"/>
                </a:solidFill>
                <a:latin typeface="Arial"/>
                <a:cs typeface="Arial"/>
              </a:rPr>
              <a:t>other</a:t>
            </a:r>
            <a:r>
              <a:rPr dirty="0" sz="2400" spc="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60" b="1">
                <a:solidFill>
                  <a:srgbClr val="922968"/>
                </a:solidFill>
                <a:latin typeface="Arial"/>
                <a:cs typeface="Arial"/>
              </a:rPr>
              <a:t>tissues.</a:t>
            </a:r>
            <a:r>
              <a:rPr dirty="0" sz="2400" spc="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5" b="1">
                <a:solidFill>
                  <a:srgbClr val="922968"/>
                </a:solidFill>
                <a:latin typeface="Arial"/>
                <a:cs typeface="Arial"/>
              </a:rPr>
              <a:t>major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metabolic</a:t>
            </a:r>
            <a:r>
              <a:rPr dirty="0" sz="2400" spc="-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functions</a:t>
            </a:r>
            <a:r>
              <a:rPr dirty="0" sz="2400" spc="-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90" b="1">
                <a:solidFill>
                  <a:srgbClr val="922968"/>
                </a:solidFill>
                <a:latin typeface="Arial"/>
                <a:cs typeface="Arial"/>
              </a:rPr>
              <a:t>liver,</a:t>
            </a:r>
            <a:r>
              <a:rPr dirty="0" sz="2400" spc="-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-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</a:t>
            </a:r>
            <a:r>
              <a:rPr dirty="0" sz="2400" spc="-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post-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absorptive</a:t>
            </a:r>
            <a:r>
              <a:rPr dirty="0" sz="2400" spc="-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state</a:t>
            </a:r>
            <a:r>
              <a:rPr dirty="0" sz="2400" spc="-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922968"/>
                </a:solidFill>
                <a:latin typeface="Arial"/>
                <a:cs typeface="Arial"/>
              </a:rPr>
              <a:t>are: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dirty="0" sz="2400" spc="-190" b="1">
                <a:latin typeface="Arial"/>
                <a:cs typeface="Arial"/>
              </a:rPr>
              <a:t>1.</a:t>
            </a:r>
            <a:r>
              <a:rPr dirty="0" sz="2400" spc="-105" b="1">
                <a:latin typeface="Arial"/>
                <a:cs typeface="Arial"/>
              </a:rPr>
              <a:t> </a:t>
            </a:r>
            <a:r>
              <a:rPr dirty="0" sz="2400" spc="-245" b="1">
                <a:latin typeface="Arial"/>
                <a:cs typeface="Arial"/>
              </a:rPr>
              <a:t>Carbohydrate</a:t>
            </a:r>
            <a:r>
              <a:rPr dirty="0" sz="2400" spc="-85" b="1">
                <a:latin typeface="Arial"/>
                <a:cs typeface="Arial"/>
              </a:rPr>
              <a:t> </a:t>
            </a:r>
            <a:r>
              <a:rPr dirty="0" sz="2400" spc="-145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Increased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Glycolysis,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glycogenesis,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335" b="1">
                <a:solidFill>
                  <a:srgbClr val="922968"/>
                </a:solidFill>
                <a:latin typeface="Arial"/>
                <a:cs typeface="Arial"/>
              </a:rPr>
              <a:t>HMP</a:t>
            </a:r>
            <a:r>
              <a:rPr dirty="0" sz="2400" spc="-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922968"/>
                </a:solidFill>
                <a:latin typeface="Arial"/>
                <a:cs typeface="Arial"/>
              </a:rPr>
              <a:t>shunt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400" spc="-250" b="1">
                <a:solidFill>
                  <a:srgbClr val="922968"/>
                </a:solidFill>
                <a:latin typeface="Arial"/>
                <a:cs typeface="Arial"/>
              </a:rPr>
              <a:t>Decreased</a:t>
            </a:r>
            <a:r>
              <a:rPr dirty="0" sz="2400" spc="-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5" b="1">
                <a:solidFill>
                  <a:srgbClr val="922968"/>
                </a:solidFill>
                <a:latin typeface="Arial"/>
                <a:cs typeface="Arial"/>
              </a:rPr>
              <a:t>gluconeogenesis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69" y="0"/>
            <a:ext cx="9141460" cy="6858000"/>
            <a:chOff x="2669" y="0"/>
            <a:chExt cx="9141460" cy="6858000"/>
          </a:xfrm>
        </p:grpSpPr>
        <p:sp>
          <p:nvSpPr>
            <p:cNvPr id="4" name="object 4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505" y="0"/>
                  </a:lnTo>
                  <a:lnTo>
                    <a:pt x="0" y="819276"/>
                  </a:lnTo>
                  <a:lnTo>
                    <a:pt x="48636" y="817886"/>
                  </a:lnTo>
                  <a:lnTo>
                    <a:pt x="96034" y="813765"/>
                  </a:lnTo>
                  <a:lnTo>
                    <a:pt x="142623" y="806991"/>
                  </a:lnTo>
                  <a:lnTo>
                    <a:pt x="188327" y="797640"/>
                  </a:lnTo>
                  <a:lnTo>
                    <a:pt x="233067" y="785790"/>
                  </a:lnTo>
                  <a:lnTo>
                    <a:pt x="276768" y="771517"/>
                  </a:lnTo>
                  <a:lnTo>
                    <a:pt x="319353" y="754897"/>
                  </a:lnTo>
                  <a:lnTo>
                    <a:pt x="360744" y="736009"/>
                  </a:lnTo>
                  <a:lnTo>
                    <a:pt x="400865" y="714928"/>
                  </a:lnTo>
                  <a:lnTo>
                    <a:pt x="439639" y="691732"/>
                  </a:lnTo>
                  <a:lnTo>
                    <a:pt x="476990" y="666496"/>
                  </a:lnTo>
                  <a:lnTo>
                    <a:pt x="512839" y="639299"/>
                  </a:lnTo>
                  <a:lnTo>
                    <a:pt x="547112" y="610217"/>
                  </a:lnTo>
                  <a:lnTo>
                    <a:pt x="579730" y="579326"/>
                  </a:lnTo>
                  <a:lnTo>
                    <a:pt x="610616" y="546704"/>
                  </a:lnTo>
                  <a:lnTo>
                    <a:pt x="639695" y="512427"/>
                  </a:lnTo>
                  <a:lnTo>
                    <a:pt x="666889" y="476572"/>
                  </a:lnTo>
                  <a:lnTo>
                    <a:pt x="692122" y="439216"/>
                  </a:lnTo>
                  <a:lnTo>
                    <a:pt x="715316" y="400436"/>
                  </a:lnTo>
                  <a:lnTo>
                    <a:pt x="736395" y="360308"/>
                  </a:lnTo>
                  <a:lnTo>
                    <a:pt x="755281" y="318910"/>
                  </a:lnTo>
                  <a:lnTo>
                    <a:pt x="771899" y="276319"/>
                  </a:lnTo>
                  <a:lnTo>
                    <a:pt x="786171" y="232610"/>
                  </a:lnTo>
                  <a:lnTo>
                    <a:pt x="798020" y="187861"/>
                  </a:lnTo>
                  <a:lnTo>
                    <a:pt x="807370" y="142148"/>
                  </a:lnTo>
                  <a:lnTo>
                    <a:pt x="814144" y="95549"/>
                  </a:lnTo>
                  <a:lnTo>
                    <a:pt x="818264" y="48141"/>
                  </a:lnTo>
                  <a:lnTo>
                    <a:pt x="819655" y="0"/>
                  </a:lnTo>
                  <a:close/>
                </a:path>
              </a:pathLst>
            </a:custGeom>
            <a:solidFill>
              <a:srgbClr val="F6F4F8">
                <a:alpha val="3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818264" y="48141"/>
                  </a:lnTo>
                  <a:lnTo>
                    <a:pt x="814144" y="95549"/>
                  </a:lnTo>
                  <a:lnTo>
                    <a:pt x="807370" y="142148"/>
                  </a:lnTo>
                  <a:lnTo>
                    <a:pt x="798020" y="187861"/>
                  </a:lnTo>
                  <a:lnTo>
                    <a:pt x="786171" y="232610"/>
                  </a:lnTo>
                  <a:lnTo>
                    <a:pt x="771899" y="276319"/>
                  </a:lnTo>
                  <a:lnTo>
                    <a:pt x="755281" y="318910"/>
                  </a:lnTo>
                  <a:lnTo>
                    <a:pt x="736395" y="360308"/>
                  </a:lnTo>
                  <a:lnTo>
                    <a:pt x="715316" y="400436"/>
                  </a:lnTo>
                  <a:lnTo>
                    <a:pt x="692122" y="439216"/>
                  </a:lnTo>
                  <a:lnTo>
                    <a:pt x="666889" y="476572"/>
                  </a:lnTo>
                  <a:lnTo>
                    <a:pt x="639695" y="512427"/>
                  </a:lnTo>
                  <a:lnTo>
                    <a:pt x="610616" y="546704"/>
                  </a:lnTo>
                  <a:lnTo>
                    <a:pt x="579730" y="579326"/>
                  </a:lnTo>
                  <a:lnTo>
                    <a:pt x="547112" y="610217"/>
                  </a:lnTo>
                  <a:lnTo>
                    <a:pt x="512839" y="639299"/>
                  </a:lnTo>
                  <a:lnTo>
                    <a:pt x="476990" y="666496"/>
                  </a:lnTo>
                  <a:lnTo>
                    <a:pt x="439639" y="691732"/>
                  </a:lnTo>
                  <a:lnTo>
                    <a:pt x="400865" y="714928"/>
                  </a:lnTo>
                  <a:lnTo>
                    <a:pt x="360744" y="736009"/>
                  </a:lnTo>
                  <a:lnTo>
                    <a:pt x="319353" y="754897"/>
                  </a:lnTo>
                  <a:lnTo>
                    <a:pt x="276768" y="771517"/>
                  </a:lnTo>
                  <a:lnTo>
                    <a:pt x="233067" y="785790"/>
                  </a:lnTo>
                  <a:lnTo>
                    <a:pt x="188327" y="797640"/>
                  </a:lnTo>
                  <a:lnTo>
                    <a:pt x="142623" y="806991"/>
                  </a:lnTo>
                  <a:lnTo>
                    <a:pt x="96034" y="813765"/>
                  </a:lnTo>
                  <a:lnTo>
                    <a:pt x="48636" y="817886"/>
                  </a:lnTo>
                  <a:lnTo>
                    <a:pt x="505" y="819276"/>
                  </a:lnTo>
                  <a:lnTo>
                    <a:pt x="336" y="819276"/>
                  </a:lnTo>
                  <a:lnTo>
                    <a:pt x="168" y="819276"/>
                  </a:lnTo>
                  <a:lnTo>
                    <a:pt x="0" y="819276"/>
                  </a:lnTo>
                  <a:lnTo>
                    <a:pt x="505" y="0"/>
                  </a:lnTo>
                  <a:lnTo>
                    <a:pt x="819655" y="0"/>
                  </a:lnTo>
                  <a:close/>
                </a:path>
              </a:pathLst>
            </a:custGeom>
            <a:ln w="3175">
              <a:solidFill>
                <a:srgbClr val="AB9FB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825" y="0"/>
              <a:ext cx="1805051" cy="18049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6212" y="23875"/>
              <a:ext cx="1705610" cy="1704975"/>
            </a:xfrm>
            <a:custGeom>
              <a:avLst/>
              <a:gdLst/>
              <a:ahLst/>
              <a:cxnLst/>
              <a:rect l="l" t="t" r="r" b="b"/>
              <a:pathLst>
                <a:path w="1705610" h="1704975">
                  <a:moveTo>
                    <a:pt x="0" y="852424"/>
                  </a:moveTo>
                  <a:lnTo>
                    <a:pt x="1349" y="804051"/>
                  </a:lnTo>
                  <a:lnTo>
                    <a:pt x="5350" y="756387"/>
                  </a:lnTo>
                  <a:lnTo>
                    <a:pt x="11929" y="709503"/>
                  </a:lnTo>
                  <a:lnTo>
                    <a:pt x="21016" y="663470"/>
                  </a:lnTo>
                  <a:lnTo>
                    <a:pt x="32538" y="618362"/>
                  </a:lnTo>
                  <a:lnTo>
                    <a:pt x="46423" y="574249"/>
                  </a:lnTo>
                  <a:lnTo>
                    <a:pt x="62599" y="531204"/>
                  </a:lnTo>
                  <a:lnTo>
                    <a:pt x="80994" y="489299"/>
                  </a:lnTo>
                  <a:lnTo>
                    <a:pt x="101537" y="448605"/>
                  </a:lnTo>
                  <a:lnTo>
                    <a:pt x="124155" y="409196"/>
                  </a:lnTo>
                  <a:lnTo>
                    <a:pt x="148776" y="371141"/>
                  </a:lnTo>
                  <a:lnTo>
                    <a:pt x="175329" y="334515"/>
                  </a:lnTo>
                  <a:lnTo>
                    <a:pt x="203741" y="299387"/>
                  </a:lnTo>
                  <a:lnTo>
                    <a:pt x="233940" y="265832"/>
                  </a:lnTo>
                  <a:lnTo>
                    <a:pt x="265855" y="233919"/>
                  </a:lnTo>
                  <a:lnTo>
                    <a:pt x="299414" y="203722"/>
                  </a:lnTo>
                  <a:lnTo>
                    <a:pt x="334544" y="175313"/>
                  </a:lnTo>
                  <a:lnTo>
                    <a:pt x="371173" y="148762"/>
                  </a:lnTo>
                  <a:lnTo>
                    <a:pt x="409230" y="124143"/>
                  </a:lnTo>
                  <a:lnTo>
                    <a:pt x="448643" y="101527"/>
                  </a:lnTo>
                  <a:lnTo>
                    <a:pt x="489340" y="80987"/>
                  </a:lnTo>
                  <a:lnTo>
                    <a:pt x="531248" y="62593"/>
                  </a:lnTo>
                  <a:lnTo>
                    <a:pt x="574296" y="46418"/>
                  </a:lnTo>
                  <a:lnTo>
                    <a:pt x="618411" y="32534"/>
                  </a:lnTo>
                  <a:lnTo>
                    <a:pt x="663523" y="21014"/>
                  </a:lnTo>
                  <a:lnTo>
                    <a:pt x="709558" y="11928"/>
                  </a:lnTo>
                  <a:lnTo>
                    <a:pt x="756445" y="5349"/>
                  </a:lnTo>
                  <a:lnTo>
                    <a:pt x="804112" y="1349"/>
                  </a:lnTo>
                  <a:lnTo>
                    <a:pt x="852487" y="0"/>
                  </a:lnTo>
                  <a:lnTo>
                    <a:pt x="900860" y="1349"/>
                  </a:lnTo>
                  <a:lnTo>
                    <a:pt x="948525" y="5349"/>
                  </a:lnTo>
                  <a:lnTo>
                    <a:pt x="995412" y="11928"/>
                  </a:lnTo>
                  <a:lnTo>
                    <a:pt x="1041447" y="21014"/>
                  </a:lnTo>
                  <a:lnTo>
                    <a:pt x="1086559" y="32534"/>
                  </a:lnTo>
                  <a:lnTo>
                    <a:pt x="1130676" y="46418"/>
                  </a:lnTo>
                  <a:lnTo>
                    <a:pt x="1173725" y="62593"/>
                  </a:lnTo>
                  <a:lnTo>
                    <a:pt x="1215635" y="80987"/>
                  </a:lnTo>
                  <a:lnTo>
                    <a:pt x="1256334" y="101527"/>
                  </a:lnTo>
                  <a:lnTo>
                    <a:pt x="1295750" y="124143"/>
                  </a:lnTo>
                  <a:lnTo>
                    <a:pt x="1333810" y="148762"/>
                  </a:lnTo>
                  <a:lnTo>
                    <a:pt x="1370443" y="175313"/>
                  </a:lnTo>
                  <a:lnTo>
                    <a:pt x="1405577" y="203722"/>
                  </a:lnTo>
                  <a:lnTo>
                    <a:pt x="1439139" y="233919"/>
                  </a:lnTo>
                  <a:lnTo>
                    <a:pt x="1471058" y="265832"/>
                  </a:lnTo>
                  <a:lnTo>
                    <a:pt x="1501261" y="299387"/>
                  </a:lnTo>
                  <a:lnTo>
                    <a:pt x="1529677" y="334515"/>
                  </a:lnTo>
                  <a:lnTo>
                    <a:pt x="1556234" y="371141"/>
                  </a:lnTo>
                  <a:lnTo>
                    <a:pt x="1580859" y="409196"/>
                  </a:lnTo>
                  <a:lnTo>
                    <a:pt x="1603481" y="448605"/>
                  </a:lnTo>
                  <a:lnTo>
                    <a:pt x="1624027" y="489299"/>
                  </a:lnTo>
                  <a:lnTo>
                    <a:pt x="1642426" y="531204"/>
                  </a:lnTo>
                  <a:lnTo>
                    <a:pt x="1658605" y="574249"/>
                  </a:lnTo>
                  <a:lnTo>
                    <a:pt x="1672493" y="618362"/>
                  </a:lnTo>
                  <a:lnTo>
                    <a:pt x="1684017" y="663470"/>
                  </a:lnTo>
                  <a:lnTo>
                    <a:pt x="1693106" y="709503"/>
                  </a:lnTo>
                  <a:lnTo>
                    <a:pt x="1699687" y="756387"/>
                  </a:lnTo>
                  <a:lnTo>
                    <a:pt x="1703688" y="804051"/>
                  </a:lnTo>
                  <a:lnTo>
                    <a:pt x="1705038" y="852424"/>
                  </a:lnTo>
                  <a:lnTo>
                    <a:pt x="1703688" y="900796"/>
                  </a:lnTo>
                  <a:lnTo>
                    <a:pt x="1699687" y="948462"/>
                  </a:lnTo>
                  <a:lnTo>
                    <a:pt x="1693106" y="995348"/>
                  </a:lnTo>
                  <a:lnTo>
                    <a:pt x="1684017" y="1041383"/>
                  </a:lnTo>
                  <a:lnTo>
                    <a:pt x="1672493" y="1086495"/>
                  </a:lnTo>
                  <a:lnTo>
                    <a:pt x="1658605" y="1130612"/>
                  </a:lnTo>
                  <a:lnTo>
                    <a:pt x="1642426" y="1173662"/>
                  </a:lnTo>
                  <a:lnTo>
                    <a:pt x="1624027" y="1215572"/>
                  </a:lnTo>
                  <a:lnTo>
                    <a:pt x="1603481" y="1256271"/>
                  </a:lnTo>
                  <a:lnTo>
                    <a:pt x="1580859" y="1295686"/>
                  </a:lnTo>
                  <a:lnTo>
                    <a:pt x="1556234" y="1333747"/>
                  </a:lnTo>
                  <a:lnTo>
                    <a:pt x="1529677" y="1370380"/>
                  </a:lnTo>
                  <a:lnTo>
                    <a:pt x="1501261" y="1405513"/>
                  </a:lnTo>
                  <a:lnTo>
                    <a:pt x="1471058" y="1439076"/>
                  </a:lnTo>
                  <a:lnTo>
                    <a:pt x="1439139" y="1470994"/>
                  </a:lnTo>
                  <a:lnTo>
                    <a:pt x="1405577" y="1501198"/>
                  </a:lnTo>
                  <a:lnTo>
                    <a:pt x="1370443" y="1529614"/>
                  </a:lnTo>
                  <a:lnTo>
                    <a:pt x="1333810" y="1556171"/>
                  </a:lnTo>
                  <a:lnTo>
                    <a:pt x="1295750" y="1580796"/>
                  </a:lnTo>
                  <a:lnTo>
                    <a:pt x="1256334" y="1603418"/>
                  </a:lnTo>
                  <a:lnTo>
                    <a:pt x="1215635" y="1623964"/>
                  </a:lnTo>
                  <a:lnTo>
                    <a:pt x="1173725" y="1642363"/>
                  </a:lnTo>
                  <a:lnTo>
                    <a:pt x="1130676" y="1658542"/>
                  </a:lnTo>
                  <a:lnTo>
                    <a:pt x="1086559" y="1672429"/>
                  </a:lnTo>
                  <a:lnTo>
                    <a:pt x="1041447" y="1683954"/>
                  </a:lnTo>
                  <a:lnTo>
                    <a:pt x="995412" y="1693042"/>
                  </a:lnTo>
                  <a:lnTo>
                    <a:pt x="948525" y="1699623"/>
                  </a:lnTo>
                  <a:lnTo>
                    <a:pt x="900860" y="1703625"/>
                  </a:lnTo>
                  <a:lnTo>
                    <a:pt x="852487" y="1704975"/>
                  </a:lnTo>
                  <a:lnTo>
                    <a:pt x="804112" y="1703625"/>
                  </a:lnTo>
                  <a:lnTo>
                    <a:pt x="756445" y="1699623"/>
                  </a:lnTo>
                  <a:lnTo>
                    <a:pt x="709558" y="1693042"/>
                  </a:lnTo>
                  <a:lnTo>
                    <a:pt x="663523" y="1683954"/>
                  </a:lnTo>
                  <a:lnTo>
                    <a:pt x="618411" y="1672429"/>
                  </a:lnTo>
                  <a:lnTo>
                    <a:pt x="574296" y="1658542"/>
                  </a:lnTo>
                  <a:lnTo>
                    <a:pt x="531248" y="1642363"/>
                  </a:lnTo>
                  <a:lnTo>
                    <a:pt x="489340" y="1623964"/>
                  </a:lnTo>
                  <a:lnTo>
                    <a:pt x="448643" y="1603418"/>
                  </a:lnTo>
                  <a:lnTo>
                    <a:pt x="409230" y="1580796"/>
                  </a:lnTo>
                  <a:lnTo>
                    <a:pt x="371173" y="1556171"/>
                  </a:lnTo>
                  <a:lnTo>
                    <a:pt x="334544" y="1529614"/>
                  </a:lnTo>
                  <a:lnTo>
                    <a:pt x="299414" y="1501198"/>
                  </a:lnTo>
                  <a:lnTo>
                    <a:pt x="265855" y="1470994"/>
                  </a:lnTo>
                  <a:lnTo>
                    <a:pt x="233940" y="1439076"/>
                  </a:lnTo>
                  <a:lnTo>
                    <a:pt x="203741" y="1405513"/>
                  </a:lnTo>
                  <a:lnTo>
                    <a:pt x="175329" y="1370380"/>
                  </a:lnTo>
                  <a:lnTo>
                    <a:pt x="148776" y="1333747"/>
                  </a:lnTo>
                  <a:lnTo>
                    <a:pt x="124155" y="1295686"/>
                  </a:lnTo>
                  <a:lnTo>
                    <a:pt x="101537" y="1256271"/>
                  </a:lnTo>
                  <a:lnTo>
                    <a:pt x="80994" y="1215572"/>
                  </a:lnTo>
                  <a:lnTo>
                    <a:pt x="62599" y="1173662"/>
                  </a:lnTo>
                  <a:lnTo>
                    <a:pt x="46423" y="1130612"/>
                  </a:lnTo>
                  <a:lnTo>
                    <a:pt x="32538" y="1086495"/>
                  </a:lnTo>
                  <a:lnTo>
                    <a:pt x="21016" y="1041383"/>
                  </a:lnTo>
                  <a:lnTo>
                    <a:pt x="11929" y="995348"/>
                  </a:lnTo>
                  <a:lnTo>
                    <a:pt x="5350" y="948462"/>
                  </a:lnTo>
                  <a:lnTo>
                    <a:pt x="1349" y="900796"/>
                  </a:lnTo>
                  <a:lnTo>
                    <a:pt x="0" y="852424"/>
                  </a:lnTo>
                  <a:close/>
                </a:path>
              </a:pathLst>
            </a:custGeom>
            <a:ln w="27305">
              <a:solidFill>
                <a:srgbClr val="E8DFF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925" y="1028636"/>
              <a:ext cx="1176337" cy="11763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319" y="1050633"/>
              <a:ext cx="1116813" cy="11114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7319" y="1050633"/>
              <a:ext cx="1116965" cy="1111885"/>
            </a:xfrm>
            <a:custGeom>
              <a:avLst/>
              <a:gdLst/>
              <a:ahLst/>
              <a:cxnLst/>
              <a:rect l="l" t="t" r="r" b="b"/>
              <a:pathLst>
                <a:path w="1116965" h="1111885">
                  <a:moveTo>
                    <a:pt x="118496" y="204634"/>
                  </a:moveTo>
                  <a:lnTo>
                    <a:pt x="149785" y="168741"/>
                  </a:lnTo>
                  <a:lnTo>
                    <a:pt x="183515" y="136234"/>
                  </a:lnTo>
                  <a:lnTo>
                    <a:pt x="219451" y="107137"/>
                  </a:lnTo>
                  <a:lnTo>
                    <a:pt x="257356" y="81474"/>
                  </a:lnTo>
                  <a:lnTo>
                    <a:pt x="296996" y="59270"/>
                  </a:lnTo>
                  <a:lnTo>
                    <a:pt x="338135" y="40547"/>
                  </a:lnTo>
                  <a:lnTo>
                    <a:pt x="380538" y="25331"/>
                  </a:lnTo>
                  <a:lnTo>
                    <a:pt x="423971" y="13644"/>
                  </a:lnTo>
                  <a:lnTo>
                    <a:pt x="468196" y="5510"/>
                  </a:lnTo>
                  <a:lnTo>
                    <a:pt x="512980" y="954"/>
                  </a:lnTo>
                  <a:lnTo>
                    <a:pt x="558087" y="0"/>
                  </a:lnTo>
                  <a:lnTo>
                    <a:pt x="603281" y="2670"/>
                  </a:lnTo>
                  <a:lnTo>
                    <a:pt x="648327" y="8990"/>
                  </a:lnTo>
                  <a:lnTo>
                    <a:pt x="692991" y="18983"/>
                  </a:lnTo>
                  <a:lnTo>
                    <a:pt x="737036" y="32672"/>
                  </a:lnTo>
                  <a:lnTo>
                    <a:pt x="780227" y="50083"/>
                  </a:lnTo>
                  <a:lnTo>
                    <a:pt x="822330" y="71238"/>
                  </a:lnTo>
                  <a:lnTo>
                    <a:pt x="863108" y="96162"/>
                  </a:lnTo>
                  <a:lnTo>
                    <a:pt x="902327" y="124878"/>
                  </a:lnTo>
                  <a:lnTo>
                    <a:pt x="939023" y="156757"/>
                  </a:lnTo>
                  <a:lnTo>
                    <a:pt x="972365" y="190998"/>
                  </a:lnTo>
                  <a:lnTo>
                    <a:pt x="1002325" y="227366"/>
                  </a:lnTo>
                  <a:lnTo>
                    <a:pt x="1028874" y="265625"/>
                  </a:lnTo>
                  <a:lnTo>
                    <a:pt x="1051985" y="305541"/>
                  </a:lnTo>
                  <a:lnTo>
                    <a:pt x="1071626" y="346879"/>
                  </a:lnTo>
                  <a:lnTo>
                    <a:pt x="1087772" y="389404"/>
                  </a:lnTo>
                  <a:lnTo>
                    <a:pt x="1100392" y="432881"/>
                  </a:lnTo>
                  <a:lnTo>
                    <a:pt x="1109458" y="477076"/>
                  </a:lnTo>
                  <a:lnTo>
                    <a:pt x="1114941" y="521754"/>
                  </a:lnTo>
                  <a:lnTo>
                    <a:pt x="1116813" y="566679"/>
                  </a:lnTo>
                  <a:lnTo>
                    <a:pt x="1115044" y="611617"/>
                  </a:lnTo>
                  <a:lnTo>
                    <a:pt x="1109608" y="656333"/>
                  </a:lnTo>
                  <a:lnTo>
                    <a:pt x="1100473" y="700593"/>
                  </a:lnTo>
                  <a:lnTo>
                    <a:pt x="1087613" y="744160"/>
                  </a:lnTo>
                  <a:lnTo>
                    <a:pt x="1070998" y="786801"/>
                  </a:lnTo>
                  <a:lnTo>
                    <a:pt x="1050600" y="828281"/>
                  </a:lnTo>
                  <a:lnTo>
                    <a:pt x="1026390" y="868365"/>
                  </a:lnTo>
                  <a:lnTo>
                    <a:pt x="998339" y="906817"/>
                  </a:lnTo>
                  <a:lnTo>
                    <a:pt x="967050" y="942710"/>
                  </a:lnTo>
                  <a:lnTo>
                    <a:pt x="933320" y="975218"/>
                  </a:lnTo>
                  <a:lnTo>
                    <a:pt x="897385" y="1004315"/>
                  </a:lnTo>
                  <a:lnTo>
                    <a:pt x="859481" y="1029978"/>
                  </a:lnTo>
                  <a:lnTo>
                    <a:pt x="819841" y="1052184"/>
                  </a:lnTo>
                  <a:lnTo>
                    <a:pt x="778703" y="1070908"/>
                  </a:lnTo>
                  <a:lnTo>
                    <a:pt x="736300" y="1086127"/>
                  </a:lnTo>
                  <a:lnTo>
                    <a:pt x="692869" y="1097817"/>
                  </a:lnTo>
                  <a:lnTo>
                    <a:pt x="648644" y="1105954"/>
                  </a:lnTo>
                  <a:lnTo>
                    <a:pt x="603860" y="1110515"/>
                  </a:lnTo>
                  <a:lnTo>
                    <a:pt x="558754" y="1111476"/>
                  </a:lnTo>
                  <a:lnTo>
                    <a:pt x="513560" y="1108813"/>
                  </a:lnTo>
                  <a:lnTo>
                    <a:pt x="468514" y="1102502"/>
                  </a:lnTo>
                  <a:lnTo>
                    <a:pt x="423850" y="1092519"/>
                  </a:lnTo>
                  <a:lnTo>
                    <a:pt x="379804" y="1078841"/>
                  </a:lnTo>
                  <a:lnTo>
                    <a:pt x="336612" y="1061444"/>
                  </a:lnTo>
                  <a:lnTo>
                    <a:pt x="294508" y="1040304"/>
                  </a:lnTo>
                  <a:lnTo>
                    <a:pt x="253729" y="1015397"/>
                  </a:lnTo>
                  <a:lnTo>
                    <a:pt x="214508" y="986700"/>
                  </a:lnTo>
                  <a:lnTo>
                    <a:pt x="177812" y="954821"/>
                  </a:lnTo>
                  <a:lnTo>
                    <a:pt x="144469" y="920580"/>
                  </a:lnTo>
                  <a:lnTo>
                    <a:pt x="114507" y="884212"/>
                  </a:lnTo>
                  <a:lnTo>
                    <a:pt x="87955" y="845952"/>
                  </a:lnTo>
                  <a:lnTo>
                    <a:pt x="64842" y="806035"/>
                  </a:lnTo>
                  <a:lnTo>
                    <a:pt x="45198" y="764695"/>
                  </a:lnTo>
                  <a:lnTo>
                    <a:pt x="29049" y="722168"/>
                  </a:lnTo>
                  <a:lnTo>
                    <a:pt x="16427" y="678687"/>
                  </a:lnTo>
                  <a:lnTo>
                    <a:pt x="7358" y="634488"/>
                  </a:lnTo>
                  <a:lnTo>
                    <a:pt x="1873" y="589806"/>
                  </a:lnTo>
                  <a:lnTo>
                    <a:pt x="0" y="544874"/>
                  </a:lnTo>
                  <a:lnTo>
                    <a:pt x="1767" y="499929"/>
                  </a:lnTo>
                  <a:lnTo>
                    <a:pt x="7203" y="455204"/>
                  </a:lnTo>
                  <a:lnTo>
                    <a:pt x="16338" y="410935"/>
                  </a:lnTo>
                  <a:lnTo>
                    <a:pt x="29200" y="367355"/>
                  </a:lnTo>
                  <a:lnTo>
                    <a:pt x="45818" y="324701"/>
                  </a:lnTo>
                  <a:lnTo>
                    <a:pt x="66221" y="283206"/>
                  </a:lnTo>
                  <a:lnTo>
                    <a:pt x="90437" y="243105"/>
                  </a:lnTo>
                  <a:lnTo>
                    <a:pt x="118496" y="204634"/>
                  </a:lnTo>
                  <a:close/>
                </a:path>
                <a:path w="1116965" h="1111885">
                  <a:moveTo>
                    <a:pt x="220477" y="286041"/>
                  </a:moveTo>
                  <a:lnTo>
                    <a:pt x="193856" y="323455"/>
                  </a:lnTo>
                  <a:lnTo>
                    <a:pt x="171955" y="362810"/>
                  </a:lnTo>
                  <a:lnTo>
                    <a:pt x="154729" y="403741"/>
                  </a:lnTo>
                  <a:lnTo>
                    <a:pt x="142131" y="445881"/>
                  </a:lnTo>
                  <a:lnTo>
                    <a:pt x="134116" y="488865"/>
                  </a:lnTo>
                  <a:lnTo>
                    <a:pt x="130638" y="532328"/>
                  </a:lnTo>
                  <a:lnTo>
                    <a:pt x="131651" y="575903"/>
                  </a:lnTo>
                  <a:lnTo>
                    <a:pt x="137108" y="619227"/>
                  </a:lnTo>
                  <a:lnTo>
                    <a:pt x="146964" y="661933"/>
                  </a:lnTo>
                  <a:lnTo>
                    <a:pt x="161173" y="703655"/>
                  </a:lnTo>
                  <a:lnTo>
                    <a:pt x="179689" y="744028"/>
                  </a:lnTo>
                  <a:lnTo>
                    <a:pt x="202465" y="782686"/>
                  </a:lnTo>
                  <a:lnTo>
                    <a:pt x="229457" y="819265"/>
                  </a:lnTo>
                  <a:lnTo>
                    <a:pt x="260618" y="853397"/>
                  </a:lnTo>
                  <a:lnTo>
                    <a:pt x="295902" y="884719"/>
                  </a:lnTo>
                  <a:lnTo>
                    <a:pt x="334265" y="912179"/>
                  </a:lnTo>
                  <a:lnTo>
                    <a:pt x="374453" y="934995"/>
                  </a:lnTo>
                  <a:lnTo>
                    <a:pt x="416101" y="953204"/>
                  </a:lnTo>
                  <a:lnTo>
                    <a:pt x="458841" y="966841"/>
                  </a:lnTo>
                  <a:lnTo>
                    <a:pt x="502308" y="975943"/>
                  </a:lnTo>
                  <a:lnTo>
                    <a:pt x="546136" y="980546"/>
                  </a:lnTo>
                  <a:lnTo>
                    <a:pt x="589957" y="980687"/>
                  </a:lnTo>
                  <a:lnTo>
                    <a:pt x="633406" y="976403"/>
                  </a:lnTo>
                  <a:lnTo>
                    <a:pt x="676117" y="967728"/>
                  </a:lnTo>
                  <a:lnTo>
                    <a:pt x="717723" y="954701"/>
                  </a:lnTo>
                  <a:lnTo>
                    <a:pt x="757858" y="937356"/>
                  </a:lnTo>
                  <a:lnTo>
                    <a:pt x="796155" y="915731"/>
                  </a:lnTo>
                  <a:lnTo>
                    <a:pt x="832248" y="889862"/>
                  </a:lnTo>
                  <a:lnTo>
                    <a:pt x="865771" y="859785"/>
                  </a:lnTo>
                  <a:lnTo>
                    <a:pt x="896358" y="825537"/>
                  </a:lnTo>
                  <a:lnTo>
                    <a:pt x="922982" y="788101"/>
                  </a:lnTo>
                  <a:lnTo>
                    <a:pt x="944884" y="748730"/>
                  </a:lnTo>
                  <a:lnTo>
                    <a:pt x="962111" y="707789"/>
                  </a:lnTo>
                  <a:lnTo>
                    <a:pt x="974709" y="665643"/>
                  </a:lnTo>
                  <a:lnTo>
                    <a:pt x="982725" y="622657"/>
                  </a:lnTo>
                  <a:lnTo>
                    <a:pt x="986203" y="579196"/>
                  </a:lnTo>
                  <a:lnTo>
                    <a:pt x="985191" y="535624"/>
                  </a:lnTo>
                  <a:lnTo>
                    <a:pt x="979734" y="492307"/>
                  </a:lnTo>
                  <a:lnTo>
                    <a:pt x="969878" y="449609"/>
                  </a:lnTo>
                  <a:lnTo>
                    <a:pt x="955669" y="407895"/>
                  </a:lnTo>
                  <a:lnTo>
                    <a:pt x="937154" y="367530"/>
                  </a:lnTo>
                  <a:lnTo>
                    <a:pt x="914378" y="328880"/>
                  </a:lnTo>
                  <a:lnTo>
                    <a:pt x="887387" y="292308"/>
                  </a:lnTo>
                  <a:lnTo>
                    <a:pt x="856228" y="258179"/>
                  </a:lnTo>
                  <a:lnTo>
                    <a:pt x="820946" y="226859"/>
                  </a:lnTo>
                  <a:lnTo>
                    <a:pt x="782583" y="199399"/>
                  </a:lnTo>
                  <a:lnTo>
                    <a:pt x="742394" y="176583"/>
                  </a:lnTo>
                  <a:lnTo>
                    <a:pt x="700746" y="158375"/>
                  </a:lnTo>
                  <a:lnTo>
                    <a:pt x="658004" y="144737"/>
                  </a:lnTo>
                  <a:lnTo>
                    <a:pt x="614536" y="135635"/>
                  </a:lnTo>
                  <a:lnTo>
                    <a:pt x="570708" y="131032"/>
                  </a:lnTo>
                  <a:lnTo>
                    <a:pt x="526885" y="130891"/>
                  </a:lnTo>
                  <a:lnTo>
                    <a:pt x="483435" y="135175"/>
                  </a:lnTo>
                  <a:lnTo>
                    <a:pt x="440723" y="143850"/>
                  </a:lnTo>
                  <a:lnTo>
                    <a:pt x="399116" y="156877"/>
                  </a:lnTo>
                  <a:lnTo>
                    <a:pt x="358980" y="174222"/>
                  </a:lnTo>
                  <a:lnTo>
                    <a:pt x="320682" y="195847"/>
                  </a:lnTo>
                  <a:lnTo>
                    <a:pt x="284588" y="221716"/>
                  </a:lnTo>
                  <a:lnTo>
                    <a:pt x="251064" y="251793"/>
                  </a:lnTo>
                  <a:lnTo>
                    <a:pt x="220477" y="286041"/>
                  </a:lnTo>
                  <a:close/>
                </a:path>
              </a:pathLst>
            </a:custGeom>
            <a:ln w="7349">
              <a:solidFill>
                <a:srgbClr val="9F92A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09649" y="0"/>
              <a:ext cx="8134350" cy="6858000"/>
            </a:xfrm>
            <a:custGeom>
              <a:avLst/>
              <a:gdLst/>
              <a:ahLst/>
              <a:cxnLst/>
              <a:rect l="l" t="t" r="r" b="b"/>
              <a:pathLst>
                <a:path w="8134350" h="6858000">
                  <a:moveTo>
                    <a:pt x="81343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34350" y="6858000"/>
                  </a:lnTo>
                  <a:lnTo>
                    <a:pt x="8134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924" y="0"/>
              <a:ext cx="176212" cy="685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19174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55257" y="8318"/>
            <a:ext cx="8468360" cy="641604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453390" indent="-358140">
              <a:lnSpc>
                <a:spcPct val="100000"/>
              </a:lnSpc>
              <a:spcBef>
                <a:spcPts val="475"/>
              </a:spcBef>
              <a:buFont typeface="Trebuchet MS"/>
              <a:buAutoNum type="arabicPeriod" startAt="2"/>
              <a:tabLst>
                <a:tab pos="453390" algn="l"/>
              </a:tabLst>
            </a:pPr>
            <a:r>
              <a:rPr dirty="0" sz="2750" b="1">
                <a:latin typeface="Trebuchet MS"/>
                <a:cs typeface="Trebuchet MS"/>
              </a:rPr>
              <a:t>Lipid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-10" b="1">
                <a:latin typeface="Trebuchet MS"/>
                <a:cs typeface="Trebuchet MS"/>
              </a:rPr>
              <a:t>metabolism:</a:t>
            </a:r>
            <a:endParaRPr sz="2750">
              <a:latin typeface="Trebuchet MS"/>
              <a:cs typeface="Trebuchet MS"/>
            </a:endParaRPr>
          </a:p>
          <a:p>
            <a:pPr lvl="1" marL="377190" indent="-281940">
              <a:lnSpc>
                <a:spcPct val="100000"/>
              </a:lnSpc>
              <a:spcBef>
                <a:spcPts val="380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377190" algn="l"/>
              </a:tabLst>
            </a:pP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Increased</a:t>
            </a:r>
            <a:r>
              <a:rPr dirty="0" sz="2750" spc="-8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fatty</a:t>
            </a:r>
            <a:r>
              <a:rPr dirty="0" sz="2750" spc="-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acid</a:t>
            </a:r>
            <a:r>
              <a:rPr dirty="0" sz="2750" spc="6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and</a:t>
            </a:r>
            <a:r>
              <a:rPr dirty="0" sz="2750" spc="1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triacylglycerol</a:t>
            </a:r>
            <a:r>
              <a:rPr dirty="0" sz="2750" spc="-4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synthesis</a:t>
            </a:r>
            <a:endParaRPr sz="2750">
              <a:latin typeface="Trebuchet MS"/>
              <a:cs typeface="Trebuchet MS"/>
            </a:endParaRPr>
          </a:p>
          <a:p>
            <a:pPr marL="95250">
              <a:lnSpc>
                <a:spcPct val="100000"/>
              </a:lnSpc>
              <a:spcBef>
                <a:spcPts val="305"/>
              </a:spcBef>
            </a:pPr>
            <a:r>
              <a:rPr dirty="0" sz="2750" spc="-170" b="1">
                <a:latin typeface="Trebuchet MS"/>
                <a:cs typeface="Trebuchet MS"/>
              </a:rPr>
              <a:t>3.</a:t>
            </a:r>
            <a:r>
              <a:rPr dirty="0" sz="2750" spc="-225" b="1">
                <a:latin typeface="Trebuchet MS"/>
                <a:cs typeface="Trebuchet MS"/>
              </a:rPr>
              <a:t> </a:t>
            </a:r>
            <a:r>
              <a:rPr dirty="0" sz="2750" b="1">
                <a:latin typeface="Trebuchet MS"/>
                <a:cs typeface="Trebuchet MS"/>
              </a:rPr>
              <a:t>Protein</a:t>
            </a:r>
            <a:r>
              <a:rPr dirty="0" sz="2750" spc="90" b="1">
                <a:latin typeface="Trebuchet MS"/>
                <a:cs typeface="Trebuchet MS"/>
              </a:rPr>
              <a:t> </a:t>
            </a:r>
            <a:r>
              <a:rPr dirty="0" sz="2750" spc="-10" b="1">
                <a:latin typeface="Trebuchet MS"/>
                <a:cs typeface="Trebuchet MS"/>
              </a:rPr>
              <a:t>metabolism:</a:t>
            </a:r>
            <a:endParaRPr sz="2750">
              <a:latin typeface="Trebuchet MS"/>
              <a:cs typeface="Trebuchet MS"/>
            </a:endParaRPr>
          </a:p>
          <a:p>
            <a:pPr marL="377190" indent="-281940">
              <a:lnSpc>
                <a:spcPct val="100000"/>
              </a:lnSpc>
              <a:spcBef>
                <a:spcPts val="305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377190" algn="l"/>
              </a:tabLst>
            </a:pP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Increased</a:t>
            </a:r>
            <a:r>
              <a:rPr dirty="0" sz="2750" spc="3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catabolism</a:t>
            </a:r>
            <a:r>
              <a:rPr dirty="0" sz="2750" spc="4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of</a:t>
            </a:r>
            <a:r>
              <a:rPr dirty="0" sz="2750" spc="7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65" b="1">
                <a:solidFill>
                  <a:srgbClr val="922968"/>
                </a:solidFill>
                <a:latin typeface="Trebuchet MS"/>
                <a:cs typeface="Trebuchet MS"/>
              </a:rPr>
              <a:t>amino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acids</a:t>
            </a:r>
            <a:endParaRPr sz="2750">
              <a:latin typeface="Trebuchet MS"/>
              <a:cs typeface="Trebuchet MS"/>
            </a:endParaRPr>
          </a:p>
          <a:p>
            <a:pPr marL="377190" indent="-281940">
              <a:lnSpc>
                <a:spcPct val="100000"/>
              </a:lnSpc>
              <a:spcBef>
                <a:spcPts val="380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377190" algn="l"/>
              </a:tabLst>
            </a:pP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Increased</a:t>
            </a:r>
            <a:r>
              <a:rPr dirty="0" sz="2750" spc="3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protein</a:t>
            </a:r>
            <a:r>
              <a:rPr dirty="0" sz="2750" spc="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synthesis.</a:t>
            </a:r>
            <a:endParaRPr sz="2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15"/>
              </a:spcBef>
              <a:buClr>
                <a:srgbClr val="CEB866"/>
              </a:buClr>
              <a:buFont typeface="Segoe UI Symbol"/>
              <a:buChar char="⚫"/>
            </a:pPr>
            <a:endParaRPr sz="2750">
              <a:latin typeface="Trebuchet MS"/>
              <a:cs typeface="Trebuchet MS"/>
            </a:endParaRPr>
          </a:p>
          <a:p>
            <a:pPr marL="95250">
              <a:lnSpc>
                <a:spcPct val="100000"/>
              </a:lnSpc>
            </a:pPr>
            <a:r>
              <a:rPr dirty="0" sz="2750" spc="65" b="1">
                <a:solidFill>
                  <a:srgbClr val="69676C"/>
                </a:solidFill>
                <a:latin typeface="Trebuchet MS"/>
                <a:cs typeface="Trebuchet MS"/>
              </a:rPr>
              <a:t>Adipose</a:t>
            </a:r>
            <a:r>
              <a:rPr dirty="0" sz="2750" spc="-30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69676C"/>
                </a:solidFill>
                <a:latin typeface="Trebuchet MS"/>
                <a:cs typeface="Trebuchet MS"/>
              </a:rPr>
              <a:t>tissue</a:t>
            </a:r>
            <a:endParaRPr sz="2750">
              <a:latin typeface="Trebuchet MS"/>
              <a:cs typeface="Trebuchet MS"/>
            </a:endParaRPr>
          </a:p>
          <a:p>
            <a:pPr marL="95250" marR="1069975" indent="281940">
              <a:lnSpc>
                <a:spcPct val="109200"/>
              </a:lnSpc>
              <a:spcBef>
                <a:spcPts val="75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377190" algn="l"/>
              </a:tabLst>
            </a:pPr>
            <a:r>
              <a:rPr dirty="0" sz="2750" spc="114" b="1">
                <a:solidFill>
                  <a:srgbClr val="922968"/>
                </a:solidFill>
                <a:latin typeface="Trebuchet MS"/>
                <a:cs typeface="Trebuchet MS"/>
              </a:rPr>
              <a:t>It</a:t>
            </a:r>
            <a:r>
              <a:rPr dirty="0" sz="2750" spc="-4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is</a:t>
            </a:r>
            <a:r>
              <a:rPr dirty="0" sz="2750" spc="6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regarded as</a:t>
            </a:r>
            <a:r>
              <a:rPr dirty="0" sz="2750" spc="-1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the</a:t>
            </a:r>
            <a:r>
              <a:rPr dirty="0" sz="2750" spc="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energy</a:t>
            </a:r>
            <a:r>
              <a:rPr dirty="0" sz="2750" spc="-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storage</a:t>
            </a:r>
            <a:r>
              <a:rPr dirty="0" sz="2750" spc="2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tissue. </a:t>
            </a:r>
            <a:r>
              <a:rPr dirty="0" sz="2750" b="1">
                <a:latin typeface="Trebuchet MS"/>
                <a:cs typeface="Trebuchet MS"/>
              </a:rPr>
              <a:t>1.Carbohydrate</a:t>
            </a:r>
            <a:r>
              <a:rPr dirty="0" sz="2750" spc="290" b="1">
                <a:latin typeface="Trebuchet MS"/>
                <a:cs typeface="Trebuchet MS"/>
              </a:rPr>
              <a:t> </a:t>
            </a:r>
            <a:r>
              <a:rPr dirty="0" sz="2750" spc="-10" b="1">
                <a:latin typeface="Trebuchet MS"/>
                <a:cs typeface="Trebuchet MS"/>
              </a:rPr>
              <a:t>metabolism:</a:t>
            </a:r>
            <a:endParaRPr sz="2750">
              <a:latin typeface="Trebuchet MS"/>
              <a:cs typeface="Trebuchet MS"/>
            </a:endParaRPr>
          </a:p>
          <a:p>
            <a:pPr marL="376555" marR="207645" indent="-281940">
              <a:lnSpc>
                <a:spcPts val="3080"/>
              </a:lnSpc>
              <a:spcBef>
                <a:spcPts val="590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378460" algn="l"/>
              </a:tabLst>
            </a:pP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Increases</a:t>
            </a:r>
            <a:r>
              <a:rPr dirty="0" sz="2750" spc="-6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uptake</a:t>
            </a:r>
            <a:r>
              <a:rPr dirty="0" sz="2750" spc="-3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of</a:t>
            </a:r>
            <a:r>
              <a:rPr dirty="0" sz="2750" spc="-9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glucose,</a:t>
            </a:r>
            <a:r>
              <a:rPr dirty="0" sz="2750" spc="-254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glycolysis</a:t>
            </a:r>
            <a:r>
              <a:rPr dirty="0" sz="2750" spc="-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rebuchet MS"/>
                <a:cs typeface="Trebuchet MS"/>
              </a:rPr>
              <a:t>and</a:t>
            </a:r>
            <a:r>
              <a:rPr dirty="0" sz="2750" spc="-4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750" spc="320" b="1">
                <a:solidFill>
                  <a:srgbClr val="922968"/>
                </a:solidFill>
                <a:latin typeface="Trebuchet MS"/>
                <a:cs typeface="Trebuchet MS"/>
              </a:rPr>
              <a:t>HMP </a:t>
            </a:r>
            <a:r>
              <a:rPr dirty="0" sz="2750" spc="320" b="1">
                <a:solidFill>
                  <a:srgbClr val="922968"/>
                </a:solidFill>
                <a:latin typeface="Trebuchet MS"/>
                <a:cs typeface="Trebuchet MS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rebuchet MS"/>
                <a:cs typeface="Trebuchet MS"/>
              </a:rPr>
              <a:t>shunt</a:t>
            </a:r>
            <a:endParaRPr sz="2750">
              <a:latin typeface="Trebuchet MS"/>
              <a:cs typeface="Trebuchet MS"/>
            </a:endParaRPr>
          </a:p>
          <a:p>
            <a:pPr marL="335915" indent="-323215">
              <a:lnSpc>
                <a:spcPct val="100000"/>
              </a:lnSpc>
              <a:spcBef>
                <a:spcPts val="315"/>
              </a:spcBef>
              <a:buAutoNum type="arabicPeriod" startAt="2"/>
              <a:tabLst>
                <a:tab pos="335915" algn="l"/>
              </a:tabLst>
            </a:pPr>
            <a:r>
              <a:rPr dirty="0" sz="2750" spc="-229" b="1">
                <a:latin typeface="Arial"/>
                <a:cs typeface="Arial"/>
              </a:rPr>
              <a:t>Lipid</a:t>
            </a:r>
            <a:r>
              <a:rPr dirty="0" sz="2750" spc="-60" b="1">
                <a:latin typeface="Arial"/>
                <a:cs typeface="Arial"/>
              </a:rPr>
              <a:t> </a:t>
            </a:r>
            <a:r>
              <a:rPr dirty="0" sz="2750" spc="-165" b="1">
                <a:latin typeface="Arial"/>
                <a:cs typeface="Arial"/>
              </a:rPr>
              <a:t>metabolism:</a:t>
            </a:r>
            <a:endParaRPr sz="2750">
              <a:latin typeface="Arial"/>
              <a:cs typeface="Arial"/>
            </a:endParaRPr>
          </a:p>
          <a:p>
            <a:pPr lvl="1" marL="168910" indent="-168275">
              <a:lnSpc>
                <a:spcPct val="100000"/>
              </a:lnSpc>
              <a:spcBef>
                <a:spcPts val="305"/>
              </a:spcBef>
              <a:buClr>
                <a:srgbClr val="CEB866"/>
              </a:buClr>
              <a:buSzPct val="52727"/>
              <a:buFont typeface="Segoe UI Symbol"/>
              <a:buChar char="⚫"/>
              <a:tabLst>
                <a:tab pos="168910" algn="l"/>
              </a:tabLst>
            </a:pPr>
            <a:r>
              <a:rPr dirty="0" sz="2750" spc="-195" b="1">
                <a:solidFill>
                  <a:srgbClr val="922968"/>
                </a:solidFill>
                <a:latin typeface="Arial"/>
                <a:cs typeface="Arial"/>
              </a:rPr>
              <a:t>Increased</a:t>
            </a:r>
            <a:r>
              <a:rPr dirty="0" sz="2750" spc="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390" b="1">
                <a:solidFill>
                  <a:srgbClr val="922968"/>
                </a:solidFill>
                <a:latin typeface="Arial"/>
                <a:cs typeface="Arial"/>
              </a:rPr>
              <a:t>FA</a:t>
            </a:r>
            <a:r>
              <a:rPr dirty="0" sz="2750" spc="-1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265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750" spc="-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330" b="1">
                <a:solidFill>
                  <a:srgbClr val="922968"/>
                </a:solidFill>
                <a:latin typeface="Arial"/>
                <a:cs typeface="Arial"/>
              </a:rPr>
              <a:t>TG</a:t>
            </a:r>
            <a:r>
              <a:rPr dirty="0" sz="2750" spc="-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125" b="1">
                <a:solidFill>
                  <a:srgbClr val="922968"/>
                </a:solidFill>
                <a:latin typeface="Arial"/>
                <a:cs typeface="Arial"/>
              </a:rPr>
              <a:t>synthesis</a:t>
            </a:r>
            <a:endParaRPr sz="2750">
              <a:latin typeface="Arial"/>
              <a:cs typeface="Arial"/>
            </a:endParaRPr>
          </a:p>
          <a:p>
            <a:pPr lvl="1" marL="168910" indent="-168275">
              <a:lnSpc>
                <a:spcPct val="100000"/>
              </a:lnSpc>
              <a:spcBef>
                <a:spcPts val="305"/>
              </a:spcBef>
              <a:buClr>
                <a:srgbClr val="CEB866"/>
              </a:buClr>
              <a:buSzPct val="52727"/>
              <a:buFont typeface="Segoe UI Symbol"/>
              <a:buChar char="⚫"/>
              <a:tabLst>
                <a:tab pos="168910" algn="l"/>
              </a:tabLst>
            </a:pPr>
            <a:r>
              <a:rPr dirty="0" sz="2750" spc="-330" b="1">
                <a:solidFill>
                  <a:srgbClr val="922968"/>
                </a:solidFill>
                <a:latin typeface="Arial"/>
                <a:cs typeface="Arial"/>
              </a:rPr>
              <a:t>TG</a:t>
            </a:r>
            <a:r>
              <a:rPr dirty="0" sz="275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275" b="1">
                <a:solidFill>
                  <a:srgbClr val="922968"/>
                </a:solidFill>
                <a:latin typeface="Arial"/>
                <a:cs typeface="Arial"/>
              </a:rPr>
              <a:t>breakdown</a:t>
            </a:r>
            <a:r>
              <a:rPr dirty="0" sz="2750" spc="-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750" spc="-105" b="1">
                <a:solidFill>
                  <a:srgbClr val="922968"/>
                </a:solidFill>
                <a:latin typeface="Arial"/>
                <a:cs typeface="Arial"/>
              </a:rPr>
              <a:t>inhibited.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457" y="65087"/>
            <a:ext cx="8844915" cy="66205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69676C"/>
                </a:solidFill>
                <a:latin typeface="Arial"/>
                <a:cs typeface="Arial"/>
              </a:rPr>
              <a:t>Skeletal</a:t>
            </a:r>
            <a:r>
              <a:rPr dirty="0" sz="2400" spc="-10" b="1">
                <a:solidFill>
                  <a:srgbClr val="69676C"/>
                </a:solidFill>
                <a:latin typeface="Arial"/>
                <a:cs typeface="Arial"/>
              </a:rPr>
              <a:t> </a:t>
            </a:r>
            <a:r>
              <a:rPr dirty="0" sz="2400" spc="-270" b="1">
                <a:solidFill>
                  <a:srgbClr val="69676C"/>
                </a:solidFill>
                <a:latin typeface="Arial"/>
                <a:cs typeface="Arial"/>
              </a:rPr>
              <a:t>muscle</a:t>
            </a:r>
            <a:endParaRPr sz="2400">
              <a:latin typeface="Arial"/>
              <a:cs typeface="Arial"/>
            </a:endParaRPr>
          </a:p>
          <a:p>
            <a:pPr marL="290830" indent="-278130">
              <a:lnSpc>
                <a:spcPts val="2870"/>
              </a:lnSpc>
              <a:spcBef>
                <a:spcPts val="50"/>
              </a:spcBef>
              <a:buAutoNum type="arabicPeriod"/>
              <a:tabLst>
                <a:tab pos="290830" algn="l"/>
              </a:tabLst>
            </a:pPr>
            <a:r>
              <a:rPr dirty="0" sz="2400" spc="-245" b="1">
                <a:latin typeface="Arial"/>
                <a:cs typeface="Arial"/>
              </a:rPr>
              <a:t>Carbohydrate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spc="-150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292100">
              <a:lnSpc>
                <a:spcPts val="2870"/>
              </a:lnSpc>
            </a:pP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Uptake</a:t>
            </a:r>
            <a:r>
              <a:rPr dirty="0" sz="2400" spc="-7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higher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and</a:t>
            </a:r>
            <a:r>
              <a:rPr dirty="0" sz="2400" spc="185" b="1">
                <a:solidFill>
                  <a:srgbClr val="922968"/>
                </a:solidFill>
                <a:latin typeface="Arial"/>
                <a:cs typeface="Arial"/>
              </a:rPr>
              <a:t> 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glycogenesis</a:t>
            </a:r>
            <a:r>
              <a:rPr dirty="0" sz="2400" spc="-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increased.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Arial"/>
              <a:cs typeface="Arial"/>
            </a:endParaRPr>
          </a:p>
          <a:p>
            <a:pPr marL="290830" indent="-278130">
              <a:lnSpc>
                <a:spcPts val="2870"/>
              </a:lnSpc>
              <a:buAutoNum type="arabicPeriod" startAt="2"/>
              <a:tabLst>
                <a:tab pos="290830" algn="l"/>
              </a:tabLst>
            </a:pPr>
            <a:r>
              <a:rPr dirty="0" sz="2400" spc="-204" b="1">
                <a:latin typeface="Arial"/>
                <a:cs typeface="Arial"/>
              </a:rPr>
              <a:t>Lipid</a:t>
            </a:r>
            <a:r>
              <a:rPr dirty="0" sz="2400" spc="-140" b="1">
                <a:latin typeface="Arial"/>
                <a:cs typeface="Arial"/>
              </a:rPr>
              <a:t> </a:t>
            </a:r>
            <a:r>
              <a:rPr dirty="0" sz="2400" spc="-150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292100">
              <a:lnSpc>
                <a:spcPts val="2870"/>
              </a:lnSpc>
            </a:pPr>
            <a:r>
              <a:rPr dirty="0" sz="2400" spc="-170" b="1">
                <a:solidFill>
                  <a:srgbClr val="922968"/>
                </a:solidFill>
                <a:latin typeface="Arial"/>
                <a:cs typeface="Arial"/>
              </a:rPr>
              <a:t>Fatty</a:t>
            </a:r>
            <a:r>
              <a:rPr dirty="0" sz="24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80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35" b="1">
                <a:solidFill>
                  <a:srgbClr val="922968"/>
                </a:solidFill>
                <a:latin typeface="Arial"/>
                <a:cs typeface="Arial"/>
              </a:rPr>
              <a:t>are</a:t>
            </a:r>
            <a:r>
              <a:rPr dirty="0" sz="2400" spc="1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5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4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secondary</a:t>
            </a:r>
            <a:r>
              <a:rPr dirty="0" sz="2400" spc="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importance</a:t>
            </a:r>
            <a:r>
              <a:rPr dirty="0" sz="2400" spc="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as</a:t>
            </a:r>
            <a:r>
              <a:rPr dirty="0" sz="2400" spc="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</a:t>
            </a:r>
            <a:r>
              <a:rPr dirty="0" sz="2400" spc="8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fuel</a:t>
            </a:r>
            <a:r>
              <a:rPr dirty="0" sz="2400" spc="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85" b="1">
                <a:solidFill>
                  <a:srgbClr val="922968"/>
                </a:solidFill>
                <a:latin typeface="Arial"/>
                <a:cs typeface="Arial"/>
              </a:rPr>
              <a:t>for</a:t>
            </a:r>
            <a:r>
              <a:rPr dirty="0" sz="2400" spc="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922968"/>
                </a:solidFill>
                <a:latin typeface="Arial"/>
                <a:cs typeface="Arial"/>
              </a:rPr>
              <a:t>muscle</a:t>
            </a:r>
            <a:r>
              <a:rPr dirty="0" sz="2400" spc="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45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endParaRPr sz="2400">
              <a:latin typeface="Arial"/>
              <a:cs typeface="Arial"/>
            </a:endParaRPr>
          </a:p>
          <a:p>
            <a:pPr marL="66675">
              <a:lnSpc>
                <a:spcPts val="2870"/>
              </a:lnSpc>
              <a:spcBef>
                <a:spcPts val="45"/>
              </a:spcBef>
            </a:pP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well-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fed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state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-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which</a:t>
            </a:r>
            <a:r>
              <a:rPr dirty="0" sz="2400" spc="-13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0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primary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source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95" b="1">
                <a:solidFill>
                  <a:srgbClr val="922968"/>
                </a:solidFill>
                <a:latin typeface="Arial"/>
                <a:cs typeface="Arial"/>
              </a:rPr>
              <a:t> energy.</a:t>
            </a:r>
            <a:endParaRPr sz="2400">
              <a:latin typeface="Arial"/>
              <a:cs typeface="Arial"/>
            </a:endParaRPr>
          </a:p>
          <a:p>
            <a:pPr marL="290830" indent="-278130">
              <a:lnSpc>
                <a:spcPts val="2870"/>
              </a:lnSpc>
              <a:buAutoNum type="arabicPeriod" startAt="3"/>
              <a:tabLst>
                <a:tab pos="290830" algn="l"/>
              </a:tabLst>
            </a:pPr>
            <a:r>
              <a:rPr dirty="0" sz="2400" spc="-229" b="1">
                <a:latin typeface="Arial"/>
                <a:cs typeface="Arial"/>
              </a:rPr>
              <a:t>Protein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spc="-150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332105">
              <a:lnSpc>
                <a:spcPct val="100000"/>
              </a:lnSpc>
              <a:spcBef>
                <a:spcPts val="50"/>
              </a:spcBef>
            </a:pP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Incorporation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0" b="1">
                <a:solidFill>
                  <a:srgbClr val="922968"/>
                </a:solidFill>
                <a:latin typeface="Arial"/>
                <a:cs typeface="Arial"/>
              </a:rPr>
              <a:t>amino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-9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into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0" b="1">
                <a:solidFill>
                  <a:srgbClr val="922968"/>
                </a:solidFill>
                <a:latin typeface="Arial"/>
                <a:cs typeface="Arial"/>
              </a:rPr>
              <a:t>proteins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75" b="1">
                <a:solidFill>
                  <a:srgbClr val="922968"/>
                </a:solidFill>
                <a:latin typeface="Arial"/>
                <a:cs typeface="Arial"/>
              </a:rPr>
              <a:t>higher.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>
              <a:latin typeface="Arial"/>
              <a:cs typeface="Arial"/>
            </a:endParaRPr>
          </a:p>
          <a:p>
            <a:pPr marL="191770">
              <a:lnSpc>
                <a:spcPct val="100000"/>
              </a:lnSpc>
            </a:pPr>
            <a:r>
              <a:rPr dirty="0" sz="2400" spc="-40" b="1">
                <a:solidFill>
                  <a:srgbClr val="69676C"/>
                </a:solidFill>
                <a:latin typeface="Arial"/>
                <a:cs typeface="Arial"/>
              </a:rPr>
              <a:t>Brain</a:t>
            </a:r>
            <a:endParaRPr sz="2400">
              <a:latin typeface="Arial"/>
              <a:cs typeface="Arial"/>
            </a:endParaRPr>
          </a:p>
          <a:p>
            <a:pPr lvl="1" marL="469900" indent="-278130">
              <a:lnSpc>
                <a:spcPts val="2865"/>
              </a:lnSpc>
              <a:spcBef>
                <a:spcPts val="45"/>
              </a:spcBef>
              <a:buAutoNum type="arabicPeriod"/>
              <a:tabLst>
                <a:tab pos="469900" algn="l"/>
              </a:tabLst>
            </a:pPr>
            <a:r>
              <a:rPr dirty="0" sz="2400" spc="-245" b="1">
                <a:latin typeface="Arial"/>
                <a:cs typeface="Arial"/>
              </a:rPr>
              <a:t>Carbohydrate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spc="-145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191770">
              <a:lnSpc>
                <a:spcPts val="2865"/>
              </a:lnSpc>
            </a:pP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5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only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source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fuel</a:t>
            </a:r>
            <a:r>
              <a:rPr dirty="0" sz="2400" spc="-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0" b="1">
                <a:solidFill>
                  <a:srgbClr val="922968"/>
                </a:solidFill>
                <a:latin typeface="Arial"/>
                <a:cs typeface="Arial"/>
              </a:rPr>
              <a:t>in</a:t>
            </a:r>
            <a:r>
              <a:rPr dirty="0" sz="2400" spc="-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5" b="1">
                <a:solidFill>
                  <a:srgbClr val="922968"/>
                </a:solidFill>
                <a:latin typeface="Arial"/>
                <a:cs typeface="Arial"/>
              </a:rPr>
              <a:t>an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absorptive</a:t>
            </a:r>
            <a:r>
              <a:rPr dirty="0" sz="2400" spc="-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state.</a:t>
            </a:r>
            <a:r>
              <a:rPr dirty="0" sz="2400" spc="-1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About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5" b="1">
                <a:solidFill>
                  <a:srgbClr val="922968"/>
                </a:solidFill>
                <a:latin typeface="Arial"/>
                <a:cs typeface="Arial"/>
              </a:rPr>
              <a:t>120</a:t>
            </a:r>
            <a:r>
              <a:rPr dirty="0" sz="2400" spc="-5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315" b="1">
                <a:solidFill>
                  <a:srgbClr val="922968"/>
                </a:solidFill>
                <a:latin typeface="Arial"/>
                <a:cs typeface="Arial"/>
              </a:rPr>
              <a:t>g</a:t>
            </a:r>
            <a:endParaRPr sz="2400">
              <a:latin typeface="Arial"/>
              <a:cs typeface="Arial"/>
            </a:endParaRPr>
          </a:p>
          <a:p>
            <a:pPr marL="191770">
              <a:lnSpc>
                <a:spcPct val="100000"/>
              </a:lnSpc>
              <a:spcBef>
                <a:spcPts val="50"/>
              </a:spcBef>
            </a:pP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glucose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6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90" b="1">
                <a:solidFill>
                  <a:srgbClr val="922968"/>
                </a:solidFill>
                <a:latin typeface="Arial"/>
                <a:cs typeface="Arial"/>
              </a:rPr>
              <a:t>utilized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per</a:t>
            </a:r>
            <a:r>
              <a:rPr dirty="0" sz="2400" spc="-12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922968"/>
                </a:solidFill>
                <a:latin typeface="Arial"/>
                <a:cs typeface="Arial"/>
              </a:rPr>
              <a:t>day.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>
              <a:latin typeface="Arial"/>
              <a:cs typeface="Arial"/>
            </a:endParaRPr>
          </a:p>
          <a:p>
            <a:pPr lvl="1" marL="470534" indent="-278765">
              <a:lnSpc>
                <a:spcPct val="100000"/>
              </a:lnSpc>
              <a:buAutoNum type="arabicPeriod" startAt="2"/>
              <a:tabLst>
                <a:tab pos="470534" algn="l"/>
              </a:tabLst>
            </a:pPr>
            <a:r>
              <a:rPr dirty="0" sz="2400" spc="-204" b="1">
                <a:latin typeface="Arial"/>
                <a:cs typeface="Arial"/>
              </a:rPr>
              <a:t>Lipid</a:t>
            </a:r>
            <a:r>
              <a:rPr dirty="0" sz="2400" spc="-140" b="1">
                <a:latin typeface="Arial"/>
                <a:cs typeface="Arial"/>
              </a:rPr>
              <a:t> </a:t>
            </a:r>
            <a:r>
              <a:rPr dirty="0" sz="2400" spc="-150" b="1">
                <a:latin typeface="Arial"/>
                <a:cs typeface="Arial"/>
              </a:rPr>
              <a:t>metabolism:</a:t>
            </a:r>
            <a:endParaRPr sz="2400">
              <a:latin typeface="Arial"/>
              <a:cs typeface="Arial"/>
            </a:endParaRPr>
          </a:p>
          <a:p>
            <a:pPr marL="191770" marR="932180">
              <a:lnSpc>
                <a:spcPts val="2850"/>
              </a:lnSpc>
              <a:spcBef>
                <a:spcPts val="170"/>
              </a:spcBef>
            </a:pP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Free</a:t>
            </a:r>
            <a:r>
              <a:rPr dirty="0" sz="2400" spc="-105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95" b="1">
                <a:solidFill>
                  <a:srgbClr val="922968"/>
                </a:solidFill>
                <a:latin typeface="Arial"/>
                <a:cs typeface="Arial"/>
              </a:rPr>
              <a:t>fatty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acids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54" b="1">
                <a:solidFill>
                  <a:srgbClr val="922968"/>
                </a:solidFill>
                <a:latin typeface="Arial"/>
                <a:cs typeface="Arial"/>
              </a:rPr>
              <a:t>cannot</a:t>
            </a:r>
            <a:r>
              <a:rPr dirty="0" sz="2400" spc="-7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922968"/>
                </a:solidFill>
                <a:latin typeface="Arial"/>
                <a:cs typeface="Arial"/>
              </a:rPr>
              <a:t>cross</a:t>
            </a:r>
            <a:r>
              <a:rPr dirty="0" sz="2400" spc="-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9" b="1">
                <a:solidFill>
                  <a:srgbClr val="922968"/>
                </a:solidFill>
                <a:latin typeface="Arial"/>
                <a:cs typeface="Arial"/>
              </a:rPr>
              <a:t>blood-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brain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barrier;</a:t>
            </a:r>
            <a:r>
              <a:rPr dirty="0" sz="2400" spc="-10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922968"/>
                </a:solidFill>
                <a:latin typeface="Arial"/>
                <a:cs typeface="Arial"/>
              </a:rPr>
              <a:t>hence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95" b="1">
                <a:solidFill>
                  <a:srgbClr val="922968"/>
                </a:solidFill>
                <a:latin typeface="Arial"/>
                <a:cs typeface="Arial"/>
              </a:rPr>
              <a:t>their </a:t>
            </a:r>
            <a:r>
              <a:rPr dirty="0" sz="2400" spc="-220" b="1">
                <a:solidFill>
                  <a:srgbClr val="922968"/>
                </a:solidFill>
                <a:latin typeface="Arial"/>
                <a:cs typeface="Arial"/>
              </a:rPr>
              <a:t>contribution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90" b="1">
                <a:solidFill>
                  <a:srgbClr val="922968"/>
                </a:solidFill>
                <a:latin typeface="Arial"/>
                <a:cs typeface="Arial"/>
              </a:rPr>
              <a:t>for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supply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15" b="1">
                <a:solidFill>
                  <a:srgbClr val="922968"/>
                </a:solidFill>
                <a:latin typeface="Arial"/>
                <a:cs typeface="Arial"/>
              </a:rPr>
              <a:t>of</a:t>
            </a:r>
            <a:r>
              <a:rPr dirty="0" sz="2400" spc="-9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40" b="1">
                <a:solidFill>
                  <a:srgbClr val="922968"/>
                </a:solidFill>
                <a:latin typeface="Arial"/>
                <a:cs typeface="Arial"/>
              </a:rPr>
              <a:t>energy</a:t>
            </a:r>
            <a:r>
              <a:rPr dirty="0" sz="2400" spc="-12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4" b="1">
                <a:solidFill>
                  <a:srgbClr val="922968"/>
                </a:solidFill>
                <a:latin typeface="Arial"/>
                <a:cs typeface="Arial"/>
              </a:rPr>
              <a:t>to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the</a:t>
            </a:r>
            <a:r>
              <a:rPr dirty="0" sz="2400" spc="-114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922968"/>
                </a:solidFill>
                <a:latin typeface="Arial"/>
                <a:cs typeface="Arial"/>
              </a:rPr>
              <a:t>brain</a:t>
            </a:r>
            <a:r>
              <a:rPr dirty="0" sz="2400" spc="-8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200" b="1">
                <a:solidFill>
                  <a:srgbClr val="922968"/>
                </a:solidFill>
                <a:latin typeface="Arial"/>
                <a:cs typeface="Arial"/>
              </a:rPr>
              <a:t>is</a:t>
            </a:r>
            <a:r>
              <a:rPr dirty="0" sz="2400" spc="-60" b="1">
                <a:solidFill>
                  <a:srgbClr val="922968"/>
                </a:solidFill>
                <a:latin typeface="Arial"/>
                <a:cs typeface="Arial"/>
              </a:rPr>
              <a:t> </a:t>
            </a:r>
            <a:r>
              <a:rPr dirty="0" sz="2400" spc="-170" b="1">
                <a:solidFill>
                  <a:srgbClr val="922968"/>
                </a:solidFill>
                <a:latin typeface="Arial"/>
                <a:cs typeface="Arial"/>
              </a:rPr>
              <a:t>insignificant.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9" y="0"/>
            <a:ext cx="9141460" cy="6858000"/>
            <a:chOff x="2669" y="0"/>
            <a:chExt cx="9141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1099" y="76136"/>
              <a:ext cx="7596251" cy="11287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1099" y="666686"/>
              <a:ext cx="7110476" cy="1128712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575" rIns="0" bIns="0" rtlCol="0" vert="horz">
            <a:spAutoFit/>
          </a:bodyPr>
          <a:lstStyle/>
          <a:p>
            <a:pPr marL="1106805" marR="5080">
              <a:lnSpc>
                <a:spcPts val="4660"/>
              </a:lnSpc>
              <a:spcBef>
                <a:spcPts val="225"/>
              </a:spcBef>
            </a:pPr>
            <a:r>
              <a:rPr dirty="0" sz="3900" spc="-100" b="0">
                <a:solidFill>
                  <a:srgbClr val="69666D"/>
                </a:solidFill>
                <a:latin typeface="Trebuchet MS"/>
                <a:cs typeface="Trebuchet MS"/>
              </a:rPr>
              <a:t>Heart</a:t>
            </a:r>
            <a:r>
              <a:rPr dirty="0" sz="3900" spc="-16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220" b="0">
                <a:solidFill>
                  <a:srgbClr val="69666D"/>
                </a:solidFill>
                <a:latin typeface="Trebuchet MS"/>
                <a:cs typeface="Trebuchet MS"/>
              </a:rPr>
              <a:t>muscle</a:t>
            </a:r>
            <a:r>
              <a:rPr dirty="0" sz="3900" spc="-5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265" b="0">
                <a:solidFill>
                  <a:srgbClr val="69666D"/>
                </a:solidFill>
                <a:latin typeface="Trebuchet MS"/>
                <a:cs typeface="Trebuchet MS"/>
              </a:rPr>
              <a:t>differs</a:t>
            </a:r>
            <a:r>
              <a:rPr dirty="0" sz="3900" spc="-55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175" b="0">
                <a:solidFill>
                  <a:srgbClr val="69666D"/>
                </a:solidFill>
                <a:latin typeface="Trebuchet MS"/>
                <a:cs typeface="Trebuchet MS"/>
              </a:rPr>
              <a:t>from</a:t>
            </a:r>
            <a:r>
              <a:rPr dirty="0" sz="3900" spc="-65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280" b="0">
                <a:solidFill>
                  <a:srgbClr val="69666D"/>
                </a:solidFill>
                <a:latin typeface="Trebuchet MS"/>
                <a:cs typeface="Trebuchet MS"/>
              </a:rPr>
              <a:t>skeletal </a:t>
            </a:r>
            <a:r>
              <a:rPr dirty="0" sz="3900" spc="-225" b="0">
                <a:solidFill>
                  <a:srgbClr val="69666D"/>
                </a:solidFill>
                <a:latin typeface="Trebuchet MS"/>
                <a:cs typeface="Trebuchet MS"/>
              </a:rPr>
              <a:t>muscle</a:t>
            </a:r>
            <a:r>
              <a:rPr dirty="0" sz="3900" spc="-10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245" b="0">
                <a:solidFill>
                  <a:srgbClr val="69666D"/>
                </a:solidFill>
                <a:latin typeface="Trebuchet MS"/>
                <a:cs typeface="Trebuchet MS"/>
              </a:rPr>
              <a:t>in</a:t>
            </a:r>
            <a:r>
              <a:rPr dirty="0" sz="3900" spc="-3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200" b="0">
                <a:solidFill>
                  <a:srgbClr val="69666D"/>
                </a:solidFill>
                <a:latin typeface="Trebuchet MS"/>
                <a:cs typeface="Trebuchet MS"/>
              </a:rPr>
              <a:t>three</a:t>
            </a:r>
            <a:r>
              <a:rPr dirty="0" sz="3900" spc="-85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195" b="0">
                <a:solidFill>
                  <a:srgbClr val="69666D"/>
                </a:solidFill>
                <a:latin typeface="Trebuchet MS"/>
                <a:cs typeface="Trebuchet MS"/>
              </a:rPr>
              <a:t>important</a:t>
            </a:r>
            <a:r>
              <a:rPr dirty="0" sz="3900" spc="-50" b="0">
                <a:solidFill>
                  <a:srgbClr val="69666D"/>
                </a:solidFill>
                <a:latin typeface="Trebuchet MS"/>
                <a:cs typeface="Trebuchet MS"/>
              </a:rPr>
              <a:t> </a:t>
            </a:r>
            <a:r>
              <a:rPr dirty="0" sz="3900" spc="-330" b="0">
                <a:solidFill>
                  <a:srgbClr val="69666D"/>
                </a:solidFill>
                <a:latin typeface="Trebuchet MS"/>
                <a:cs typeface="Trebuchet MS"/>
              </a:rPr>
              <a:t>ways:</a:t>
            </a:r>
            <a:endParaRPr sz="3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6960" y="1473199"/>
            <a:ext cx="7877175" cy="409321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527050" marR="245110" indent="-514984">
              <a:lnSpc>
                <a:spcPct val="102400"/>
              </a:lnSpc>
              <a:spcBef>
                <a:spcPts val="50"/>
              </a:spcBef>
              <a:buClr>
                <a:srgbClr val="CEB866"/>
              </a:buClr>
              <a:buSzPct val="81818"/>
              <a:buAutoNum type="arabicPeriod"/>
              <a:tabLst>
                <a:tab pos="527050" algn="l"/>
              </a:tabLst>
            </a:pPr>
            <a:r>
              <a:rPr dirty="0" sz="2750" spc="-45">
                <a:latin typeface="Trebuchet MS"/>
                <a:cs typeface="Trebuchet MS"/>
              </a:rPr>
              <a:t>The</a:t>
            </a:r>
            <a:r>
              <a:rPr dirty="0" sz="2750" spc="-165">
                <a:latin typeface="Trebuchet MS"/>
                <a:cs typeface="Trebuchet MS"/>
              </a:rPr>
              <a:t> </a:t>
            </a:r>
            <a:r>
              <a:rPr dirty="0" sz="2750" spc="-120">
                <a:latin typeface="Trebuchet MS"/>
                <a:cs typeface="Trebuchet MS"/>
              </a:rPr>
              <a:t>heart</a:t>
            </a:r>
            <a:r>
              <a:rPr dirty="0" sz="2750" spc="-80">
                <a:latin typeface="Trebuchet MS"/>
                <a:cs typeface="Trebuchet MS"/>
              </a:rPr>
              <a:t> </a:t>
            </a:r>
            <a:r>
              <a:rPr dirty="0" sz="2750" spc="-55">
                <a:latin typeface="Trebuchet MS"/>
                <a:cs typeface="Trebuchet MS"/>
              </a:rPr>
              <a:t>is</a:t>
            </a:r>
            <a:r>
              <a:rPr dirty="0" sz="2750" spc="-75">
                <a:latin typeface="Trebuchet MS"/>
                <a:cs typeface="Trebuchet MS"/>
              </a:rPr>
              <a:t> </a:t>
            </a:r>
            <a:r>
              <a:rPr dirty="0" sz="2750" spc="-95">
                <a:latin typeface="Trebuchet MS"/>
                <a:cs typeface="Trebuchet MS"/>
              </a:rPr>
              <a:t>continuously</a:t>
            </a:r>
            <a:r>
              <a:rPr dirty="0" sz="2750" spc="-70">
                <a:latin typeface="Trebuchet MS"/>
                <a:cs typeface="Trebuchet MS"/>
              </a:rPr>
              <a:t> </a:t>
            </a:r>
            <a:r>
              <a:rPr dirty="0" sz="2750" spc="-215">
                <a:latin typeface="Trebuchet MS"/>
                <a:cs typeface="Trebuchet MS"/>
              </a:rPr>
              <a:t>active,</a:t>
            </a:r>
            <a:r>
              <a:rPr dirty="0" sz="2750" spc="-385">
                <a:latin typeface="Trebuchet MS"/>
                <a:cs typeface="Trebuchet MS"/>
              </a:rPr>
              <a:t> </a:t>
            </a:r>
            <a:r>
              <a:rPr dirty="0" sz="2750" spc="-120">
                <a:latin typeface="Trebuchet MS"/>
                <a:cs typeface="Trebuchet MS"/>
              </a:rPr>
              <a:t>whereas</a:t>
            </a:r>
            <a:r>
              <a:rPr dirty="0" sz="2750" spc="-95">
                <a:latin typeface="Trebuchet MS"/>
                <a:cs typeface="Trebuchet MS"/>
              </a:rPr>
              <a:t> </a:t>
            </a:r>
            <a:r>
              <a:rPr dirty="0" sz="2750" spc="-120">
                <a:latin typeface="Trebuchet MS"/>
                <a:cs typeface="Trebuchet MS"/>
              </a:rPr>
              <a:t>skeletal </a:t>
            </a:r>
            <a:r>
              <a:rPr dirty="0" sz="2750" spc="-145">
                <a:latin typeface="Trebuchet MS"/>
                <a:cs typeface="Trebuchet MS"/>
              </a:rPr>
              <a:t>muscle</a:t>
            </a:r>
            <a:r>
              <a:rPr dirty="0" sz="2750" spc="-55">
                <a:latin typeface="Trebuchet MS"/>
                <a:cs typeface="Trebuchet MS"/>
              </a:rPr>
              <a:t> </a:t>
            </a:r>
            <a:r>
              <a:rPr dirty="0" sz="2750" spc="-95">
                <a:latin typeface="Trebuchet MS"/>
                <a:cs typeface="Trebuchet MS"/>
              </a:rPr>
              <a:t>contracts</a:t>
            </a:r>
            <a:r>
              <a:rPr dirty="0" sz="2750" spc="-5">
                <a:latin typeface="Trebuchet MS"/>
                <a:cs typeface="Trebuchet MS"/>
              </a:rPr>
              <a:t> </a:t>
            </a:r>
            <a:r>
              <a:rPr dirty="0" sz="2750" spc="-150">
                <a:latin typeface="Trebuchet MS"/>
                <a:cs typeface="Trebuchet MS"/>
              </a:rPr>
              <a:t>intermittently</a:t>
            </a:r>
            <a:r>
              <a:rPr dirty="0" sz="2750" spc="-10">
                <a:latin typeface="Trebuchet MS"/>
                <a:cs typeface="Trebuchet MS"/>
              </a:rPr>
              <a:t> </a:t>
            </a:r>
            <a:r>
              <a:rPr dirty="0" sz="2750" spc="-455">
                <a:latin typeface="Trebuchet MS"/>
                <a:cs typeface="Trebuchet MS"/>
              </a:rPr>
              <a:t>.</a:t>
            </a:r>
            <a:endParaRPr sz="2750">
              <a:latin typeface="Trebuchet MS"/>
              <a:cs typeface="Trebuchet MS"/>
            </a:endParaRPr>
          </a:p>
          <a:p>
            <a:pPr marL="527050" indent="-514350">
              <a:lnSpc>
                <a:spcPct val="100000"/>
              </a:lnSpc>
              <a:spcBef>
                <a:spcPts val="605"/>
              </a:spcBef>
              <a:buClr>
                <a:srgbClr val="CEB866"/>
              </a:buClr>
              <a:buSzPct val="81818"/>
              <a:buAutoNum type="arabicPeriod"/>
              <a:tabLst>
                <a:tab pos="527050" algn="l"/>
              </a:tabLst>
            </a:pPr>
            <a:r>
              <a:rPr dirty="0" sz="2750" spc="-45">
                <a:latin typeface="Trebuchet MS"/>
                <a:cs typeface="Trebuchet MS"/>
              </a:rPr>
              <a:t>The</a:t>
            </a:r>
            <a:r>
              <a:rPr dirty="0" sz="2750" spc="-120">
                <a:latin typeface="Trebuchet MS"/>
                <a:cs typeface="Trebuchet MS"/>
              </a:rPr>
              <a:t> heart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-110">
                <a:latin typeface="Trebuchet MS"/>
                <a:cs typeface="Trebuchet MS"/>
              </a:rPr>
              <a:t>has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-280">
                <a:latin typeface="Trebuchet MS"/>
                <a:cs typeface="Trebuchet MS"/>
              </a:rPr>
              <a:t>a</a:t>
            </a:r>
            <a:r>
              <a:rPr dirty="0" sz="2750" spc="-65">
                <a:latin typeface="Trebuchet MS"/>
                <a:cs typeface="Trebuchet MS"/>
              </a:rPr>
              <a:t> </a:t>
            </a:r>
            <a:r>
              <a:rPr dirty="0" sz="2750" spc="-150">
                <a:latin typeface="Trebuchet MS"/>
                <a:cs typeface="Trebuchet MS"/>
              </a:rPr>
              <a:t>completely</a:t>
            </a:r>
            <a:r>
              <a:rPr dirty="0" sz="2750" spc="-100">
                <a:latin typeface="Trebuchet MS"/>
                <a:cs typeface="Trebuchet MS"/>
              </a:rPr>
              <a:t> </a:t>
            </a:r>
            <a:r>
              <a:rPr dirty="0" sz="2750" spc="-130">
                <a:latin typeface="Trebuchet MS"/>
                <a:cs typeface="Trebuchet MS"/>
              </a:rPr>
              <a:t>aerobic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-55">
                <a:latin typeface="Trebuchet MS"/>
                <a:cs typeface="Trebuchet MS"/>
              </a:rPr>
              <a:t>metabolism.</a:t>
            </a:r>
            <a:endParaRPr sz="2750">
              <a:latin typeface="Trebuchet MS"/>
              <a:cs typeface="Trebuchet MS"/>
            </a:endParaRPr>
          </a:p>
          <a:p>
            <a:pPr marL="527050" marR="5080" indent="-514984">
              <a:lnSpc>
                <a:spcPct val="102400"/>
              </a:lnSpc>
              <a:spcBef>
                <a:spcPts val="600"/>
              </a:spcBef>
              <a:buClr>
                <a:srgbClr val="CEB866"/>
              </a:buClr>
              <a:buSzPct val="81818"/>
              <a:buAutoNum type="arabicPeriod"/>
              <a:tabLst>
                <a:tab pos="527050" algn="l"/>
              </a:tabLst>
            </a:pPr>
            <a:r>
              <a:rPr dirty="0" sz="2750" spc="-45">
                <a:latin typeface="Trebuchet MS"/>
                <a:cs typeface="Trebuchet MS"/>
              </a:rPr>
              <a:t>The</a:t>
            </a:r>
            <a:r>
              <a:rPr dirty="0" sz="2750" spc="-165">
                <a:latin typeface="Trebuchet MS"/>
                <a:cs typeface="Trebuchet MS"/>
              </a:rPr>
              <a:t> </a:t>
            </a:r>
            <a:r>
              <a:rPr dirty="0" sz="2750" spc="-120">
                <a:latin typeface="Trebuchet MS"/>
                <a:cs typeface="Trebuchet MS"/>
              </a:rPr>
              <a:t>heart</a:t>
            </a:r>
            <a:r>
              <a:rPr dirty="0" sz="2750" spc="-60">
                <a:latin typeface="Trebuchet MS"/>
                <a:cs typeface="Trebuchet MS"/>
              </a:rPr>
              <a:t> </a:t>
            </a:r>
            <a:r>
              <a:rPr dirty="0" sz="2750" spc="-114">
                <a:latin typeface="Trebuchet MS"/>
                <a:cs typeface="Trebuchet MS"/>
              </a:rPr>
              <a:t>contains</a:t>
            </a:r>
            <a:r>
              <a:rPr dirty="0" sz="2750" spc="-60">
                <a:latin typeface="Trebuchet MS"/>
                <a:cs typeface="Trebuchet MS"/>
              </a:rPr>
              <a:t> </a:t>
            </a:r>
            <a:r>
              <a:rPr dirty="0" sz="2750" spc="-180">
                <a:latin typeface="Trebuchet MS"/>
                <a:cs typeface="Trebuchet MS"/>
              </a:rPr>
              <a:t>negligible</a:t>
            </a:r>
            <a:r>
              <a:rPr dirty="0" sz="2750" spc="-65">
                <a:latin typeface="Trebuchet MS"/>
                <a:cs typeface="Trebuchet MS"/>
              </a:rPr>
              <a:t> </a:t>
            </a:r>
            <a:r>
              <a:rPr dirty="0" sz="2750" spc="-120">
                <a:latin typeface="Trebuchet MS"/>
                <a:cs typeface="Trebuchet MS"/>
              </a:rPr>
              <a:t>energy</a:t>
            </a:r>
            <a:r>
              <a:rPr dirty="0" sz="2750" spc="-90">
                <a:latin typeface="Trebuchet MS"/>
                <a:cs typeface="Trebuchet MS"/>
              </a:rPr>
              <a:t> </a:t>
            </a:r>
            <a:r>
              <a:rPr dirty="0" sz="2750" spc="-35">
                <a:latin typeface="Trebuchet MS"/>
                <a:cs typeface="Trebuchet MS"/>
              </a:rPr>
              <a:t>stores</a:t>
            </a:r>
            <a:r>
              <a:rPr dirty="0" sz="2750" spc="-55">
                <a:latin typeface="Trebuchet MS"/>
                <a:cs typeface="Trebuchet MS"/>
              </a:rPr>
              <a:t> </a:t>
            </a:r>
            <a:r>
              <a:rPr dirty="0" sz="2750" spc="-95">
                <a:latin typeface="Trebuchet MS"/>
                <a:cs typeface="Trebuchet MS"/>
              </a:rPr>
              <a:t>such</a:t>
            </a:r>
            <a:r>
              <a:rPr dirty="0" sz="2750" spc="-80">
                <a:latin typeface="Trebuchet MS"/>
                <a:cs typeface="Trebuchet MS"/>
              </a:rPr>
              <a:t> </a:t>
            </a:r>
            <a:r>
              <a:rPr dirty="0" sz="2750" spc="-25">
                <a:latin typeface="Trebuchet MS"/>
                <a:cs typeface="Trebuchet MS"/>
              </a:rPr>
              <a:t>as </a:t>
            </a:r>
            <a:r>
              <a:rPr dirty="0" sz="2750" spc="-140">
                <a:latin typeface="Trebuchet MS"/>
                <a:cs typeface="Trebuchet MS"/>
              </a:rPr>
              <a:t>glycogen</a:t>
            </a:r>
            <a:r>
              <a:rPr dirty="0" sz="2750" spc="-55">
                <a:latin typeface="Trebuchet MS"/>
                <a:cs typeface="Trebuchet MS"/>
              </a:rPr>
              <a:t> </a:t>
            </a:r>
            <a:r>
              <a:rPr dirty="0" sz="2750" spc="50">
                <a:latin typeface="Trebuchet MS"/>
                <a:cs typeface="Trebuchet MS"/>
              </a:rPr>
              <a:t>or</a:t>
            </a:r>
            <a:r>
              <a:rPr dirty="0" sz="2750" spc="-50">
                <a:latin typeface="Trebuchet MS"/>
                <a:cs typeface="Trebuchet MS"/>
              </a:rPr>
              <a:t> </a:t>
            </a:r>
            <a:r>
              <a:rPr dirty="0" sz="2750" spc="-175">
                <a:latin typeface="Trebuchet MS"/>
                <a:cs typeface="Trebuchet MS"/>
              </a:rPr>
              <a:t>lipid</a:t>
            </a:r>
            <a:r>
              <a:rPr dirty="0" sz="2750" spc="-65">
                <a:latin typeface="Trebuchet MS"/>
                <a:cs typeface="Trebuchet MS"/>
              </a:rPr>
              <a:t> </a:t>
            </a:r>
            <a:r>
              <a:rPr dirty="0" sz="2750" spc="-405">
                <a:latin typeface="Trebuchet MS"/>
                <a:cs typeface="Trebuchet MS"/>
              </a:rPr>
              <a:t>.</a:t>
            </a:r>
            <a:r>
              <a:rPr dirty="0" sz="2750" spc="145">
                <a:latin typeface="Trebuchet MS"/>
                <a:cs typeface="Trebuchet MS"/>
              </a:rPr>
              <a:t> </a:t>
            </a:r>
            <a:r>
              <a:rPr dirty="0" sz="2750" spc="-130">
                <a:latin typeface="Trebuchet MS"/>
                <a:cs typeface="Trebuchet MS"/>
              </a:rPr>
              <a:t>Thus,</a:t>
            </a:r>
            <a:r>
              <a:rPr dirty="0" sz="2750" spc="-315">
                <a:latin typeface="Trebuchet MS"/>
                <a:cs typeface="Trebuchet MS"/>
              </a:rPr>
              <a:t> </a:t>
            </a:r>
            <a:r>
              <a:rPr dirty="0" sz="2750" spc="-195">
                <a:latin typeface="Trebuchet MS"/>
                <a:cs typeface="Trebuchet MS"/>
              </a:rPr>
              <a:t>any</a:t>
            </a:r>
            <a:r>
              <a:rPr dirty="0" sz="2750" spc="-85">
                <a:latin typeface="Trebuchet MS"/>
                <a:cs typeface="Trebuchet MS"/>
              </a:rPr>
              <a:t> </a:t>
            </a:r>
            <a:r>
              <a:rPr dirty="0" sz="2750" spc="-105">
                <a:latin typeface="Trebuchet MS"/>
                <a:cs typeface="Trebuchet MS"/>
              </a:rPr>
              <a:t>interruption</a:t>
            </a:r>
            <a:r>
              <a:rPr dirty="0" sz="2750" spc="-40">
                <a:latin typeface="Trebuchet MS"/>
                <a:cs typeface="Trebuchet MS"/>
              </a:rPr>
              <a:t> </a:t>
            </a:r>
            <a:r>
              <a:rPr dirty="0" sz="2750" spc="-60">
                <a:latin typeface="Trebuchet MS"/>
                <a:cs typeface="Trebuchet MS"/>
              </a:rPr>
              <a:t>of</a:t>
            </a:r>
            <a:r>
              <a:rPr dirty="0" sz="2750" spc="-15">
                <a:latin typeface="Trebuchet MS"/>
                <a:cs typeface="Trebuchet MS"/>
              </a:rPr>
              <a:t> </a:t>
            </a:r>
            <a:r>
              <a:rPr dirty="0" sz="2750" spc="-25">
                <a:latin typeface="Trebuchet MS"/>
                <a:cs typeface="Trebuchet MS"/>
              </a:rPr>
              <a:t>the </a:t>
            </a:r>
            <a:r>
              <a:rPr dirty="0" sz="2750" spc="-140">
                <a:latin typeface="Trebuchet MS"/>
                <a:cs typeface="Trebuchet MS"/>
              </a:rPr>
              <a:t>vascular</a:t>
            </a:r>
            <a:r>
              <a:rPr dirty="0" sz="2750" spc="-65">
                <a:latin typeface="Trebuchet MS"/>
                <a:cs typeface="Trebuchet MS"/>
              </a:rPr>
              <a:t> </a:t>
            </a:r>
            <a:r>
              <a:rPr dirty="0" sz="2750" spc="-130">
                <a:latin typeface="Trebuchet MS"/>
                <a:cs typeface="Trebuchet MS"/>
              </a:rPr>
              <a:t>supply</a:t>
            </a:r>
            <a:r>
              <a:rPr dirty="0" sz="2750" spc="-75">
                <a:latin typeface="Trebuchet MS"/>
                <a:cs typeface="Trebuchet MS"/>
              </a:rPr>
              <a:t> </a:t>
            </a:r>
            <a:r>
              <a:rPr dirty="0" sz="2750" spc="-110">
                <a:latin typeface="Trebuchet MS"/>
                <a:cs typeface="Trebuchet MS"/>
              </a:rPr>
              <a:t>results</a:t>
            </a:r>
            <a:r>
              <a:rPr dirty="0" sz="2750" spc="-90">
                <a:latin typeface="Trebuchet MS"/>
                <a:cs typeface="Trebuchet MS"/>
              </a:rPr>
              <a:t> </a:t>
            </a:r>
            <a:r>
              <a:rPr dirty="0" sz="2750" spc="-150">
                <a:latin typeface="Trebuchet MS"/>
                <a:cs typeface="Trebuchet MS"/>
              </a:rPr>
              <a:t>in</a:t>
            </a:r>
            <a:r>
              <a:rPr dirty="0" sz="2750" spc="-60">
                <a:latin typeface="Trebuchet MS"/>
                <a:cs typeface="Trebuchet MS"/>
              </a:rPr>
              <a:t> </a:t>
            </a:r>
            <a:r>
              <a:rPr dirty="0" sz="2750" spc="-130">
                <a:latin typeface="Trebuchet MS"/>
                <a:cs typeface="Trebuchet MS"/>
              </a:rPr>
              <a:t>rapid</a:t>
            </a:r>
            <a:r>
              <a:rPr dirty="0" sz="2750" spc="-75">
                <a:latin typeface="Trebuchet MS"/>
                <a:cs typeface="Trebuchet MS"/>
              </a:rPr>
              <a:t> </a:t>
            </a:r>
            <a:r>
              <a:rPr dirty="0" sz="2750" spc="-175">
                <a:latin typeface="Trebuchet MS"/>
                <a:cs typeface="Trebuchet MS"/>
              </a:rPr>
              <a:t>death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-60">
                <a:latin typeface="Trebuchet MS"/>
                <a:cs typeface="Trebuchet MS"/>
              </a:rPr>
              <a:t>of</a:t>
            </a:r>
            <a:r>
              <a:rPr dirty="0" sz="2750" spc="-45">
                <a:latin typeface="Trebuchet MS"/>
                <a:cs typeface="Trebuchet MS"/>
              </a:rPr>
              <a:t> </a:t>
            </a:r>
            <a:r>
              <a:rPr dirty="0" sz="2750" spc="-105">
                <a:latin typeface="Trebuchet MS"/>
                <a:cs typeface="Trebuchet MS"/>
              </a:rPr>
              <a:t>myocardial </a:t>
            </a:r>
            <a:r>
              <a:rPr dirty="0" sz="2750" spc="-155">
                <a:latin typeface="Trebuchet MS"/>
                <a:cs typeface="Trebuchet MS"/>
              </a:rPr>
              <a:t>cells</a:t>
            </a:r>
            <a:r>
              <a:rPr dirty="0" sz="2750" spc="-70">
                <a:latin typeface="Trebuchet MS"/>
                <a:cs typeface="Trebuchet MS"/>
              </a:rPr>
              <a:t> </a:t>
            </a:r>
            <a:r>
              <a:rPr dirty="0" sz="2750" spc="-455">
                <a:latin typeface="Trebuchet MS"/>
                <a:cs typeface="Trebuchet MS"/>
              </a:rPr>
              <a:t>.</a:t>
            </a:r>
            <a:endParaRPr sz="2750">
              <a:latin typeface="Trebuchet MS"/>
              <a:cs typeface="Trebuchet MS"/>
            </a:endParaRPr>
          </a:p>
          <a:p>
            <a:pPr lvl="1" marL="295275" marR="925194" indent="-282575">
              <a:lnSpc>
                <a:spcPct val="102400"/>
              </a:lnSpc>
              <a:spcBef>
                <a:spcPts val="525"/>
              </a:spcBef>
              <a:buClr>
                <a:srgbClr val="CEB866"/>
              </a:buClr>
              <a:buSzPct val="81818"/>
              <a:buFont typeface="Wingdings"/>
              <a:buChar char=""/>
              <a:tabLst>
                <a:tab pos="295275" algn="l"/>
              </a:tabLst>
            </a:pPr>
            <a:r>
              <a:rPr dirty="0" sz="2750" spc="-40">
                <a:latin typeface="Trebuchet MS"/>
                <a:cs typeface="Trebuchet MS"/>
              </a:rPr>
              <a:t>Heart</a:t>
            </a:r>
            <a:r>
              <a:rPr dirty="0" sz="2750" spc="-170">
                <a:latin typeface="Trebuchet MS"/>
                <a:cs typeface="Trebuchet MS"/>
              </a:rPr>
              <a:t> </a:t>
            </a:r>
            <a:r>
              <a:rPr dirty="0" sz="2750" spc="-130">
                <a:latin typeface="Trebuchet MS"/>
                <a:cs typeface="Trebuchet MS"/>
              </a:rPr>
              <a:t>muscle</a:t>
            </a:r>
            <a:r>
              <a:rPr dirty="0" sz="2750" spc="-70">
                <a:latin typeface="Trebuchet MS"/>
                <a:cs typeface="Trebuchet MS"/>
              </a:rPr>
              <a:t> </a:t>
            </a:r>
            <a:r>
              <a:rPr dirty="0" sz="2750" spc="-85">
                <a:latin typeface="Trebuchet MS"/>
                <a:cs typeface="Trebuchet MS"/>
              </a:rPr>
              <a:t>uses</a:t>
            </a:r>
            <a:r>
              <a:rPr dirty="0" sz="2750" spc="-125">
                <a:latin typeface="Trebuchet MS"/>
                <a:cs typeface="Trebuchet MS"/>
              </a:rPr>
              <a:t> </a:t>
            </a:r>
            <a:r>
              <a:rPr dirty="0" sz="2750" spc="-95">
                <a:latin typeface="Trebuchet MS"/>
                <a:cs typeface="Trebuchet MS"/>
              </a:rPr>
              <a:t>glucose,</a:t>
            </a:r>
            <a:r>
              <a:rPr dirty="0" sz="2750" spc="200">
                <a:latin typeface="Trebuchet MS"/>
                <a:cs typeface="Trebuchet MS"/>
              </a:rPr>
              <a:t> </a:t>
            </a:r>
            <a:r>
              <a:rPr dirty="0" sz="2750" spc="-185">
                <a:latin typeface="Trebuchet MS"/>
                <a:cs typeface="Trebuchet MS"/>
              </a:rPr>
              <a:t>free</a:t>
            </a:r>
            <a:r>
              <a:rPr dirty="0" sz="2750" spc="-60">
                <a:latin typeface="Trebuchet MS"/>
                <a:cs typeface="Trebuchet MS"/>
              </a:rPr>
              <a:t> </a:t>
            </a:r>
            <a:r>
              <a:rPr dirty="0" sz="2750" spc="-200">
                <a:latin typeface="Trebuchet MS"/>
                <a:cs typeface="Trebuchet MS"/>
              </a:rPr>
              <a:t>fatty</a:t>
            </a:r>
            <a:r>
              <a:rPr dirty="0" sz="2750" spc="-90">
                <a:latin typeface="Trebuchet MS"/>
                <a:cs typeface="Trebuchet MS"/>
              </a:rPr>
              <a:t> </a:t>
            </a:r>
            <a:r>
              <a:rPr dirty="0" sz="2750" spc="-175">
                <a:latin typeface="Trebuchet MS"/>
                <a:cs typeface="Trebuchet MS"/>
              </a:rPr>
              <a:t>acid</a:t>
            </a:r>
            <a:r>
              <a:rPr dirty="0" sz="2750" spc="-75">
                <a:latin typeface="Trebuchet MS"/>
                <a:cs typeface="Trebuchet MS"/>
              </a:rPr>
              <a:t> </a:t>
            </a:r>
            <a:r>
              <a:rPr dirty="0" sz="2750" spc="-45">
                <a:latin typeface="Trebuchet MS"/>
                <a:cs typeface="Trebuchet MS"/>
              </a:rPr>
              <a:t>and </a:t>
            </a:r>
            <a:r>
              <a:rPr dirty="0" sz="2750" spc="-105">
                <a:latin typeface="Trebuchet MS"/>
                <a:cs typeface="Trebuchet MS"/>
              </a:rPr>
              <a:t>ketone</a:t>
            </a:r>
            <a:r>
              <a:rPr dirty="0" sz="2750" spc="-90">
                <a:latin typeface="Trebuchet MS"/>
                <a:cs typeface="Trebuchet MS"/>
              </a:rPr>
              <a:t> </a:t>
            </a:r>
            <a:r>
              <a:rPr dirty="0" sz="2750" spc="-95">
                <a:latin typeface="Trebuchet MS"/>
                <a:cs typeface="Trebuchet MS"/>
              </a:rPr>
              <a:t>bodies</a:t>
            </a:r>
            <a:r>
              <a:rPr dirty="0" sz="2750" spc="-75">
                <a:latin typeface="Trebuchet MS"/>
                <a:cs typeface="Trebuchet MS"/>
              </a:rPr>
              <a:t> </a:t>
            </a:r>
            <a:r>
              <a:rPr dirty="0" sz="2750" spc="-155">
                <a:latin typeface="Trebuchet MS"/>
                <a:cs typeface="Trebuchet MS"/>
              </a:rPr>
              <a:t>as</a:t>
            </a:r>
            <a:r>
              <a:rPr dirty="0" sz="2750" spc="-100">
                <a:latin typeface="Trebuchet MS"/>
                <a:cs typeface="Trebuchet MS"/>
              </a:rPr>
              <a:t> </a:t>
            </a:r>
            <a:r>
              <a:rPr dirty="0" sz="2750" spc="-25">
                <a:latin typeface="Trebuchet MS"/>
                <a:cs typeface="Trebuchet MS"/>
              </a:rPr>
              <a:t>fuels.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9835" y="6539865"/>
            <a:ext cx="12388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92879F"/>
                </a:solidFill>
                <a:latin typeface="Times New Roman"/>
                <a:cs typeface="Times New Roman"/>
              </a:rPr>
              <a:t>Dr.</a:t>
            </a:r>
            <a:r>
              <a:rPr dirty="0" sz="1200" spc="-50">
                <a:solidFill>
                  <a:srgbClr val="92879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2879F"/>
                </a:solidFill>
                <a:latin typeface="Times New Roman"/>
                <a:cs typeface="Times New Roman"/>
              </a:rPr>
              <a:t>Marwa</a:t>
            </a:r>
            <a:r>
              <a:rPr dirty="0" sz="1200" spc="-35">
                <a:solidFill>
                  <a:srgbClr val="92879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92879F"/>
                </a:solidFill>
                <a:latin typeface="Times New Roman"/>
                <a:cs typeface="Times New Roman"/>
              </a:rPr>
              <a:t>Shaaban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09550"/>
            <a:ext cx="8686800" cy="6343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3925" y="0"/>
            <a:ext cx="8220075" cy="6858000"/>
            <a:chOff x="923925" y="0"/>
            <a:chExt cx="8220075" cy="6858000"/>
          </a:xfrm>
        </p:grpSpPr>
        <p:sp>
          <p:nvSpPr>
            <p:cNvPr id="3" name="object 3"/>
            <p:cNvSpPr/>
            <p:nvPr/>
          </p:nvSpPr>
          <p:spPr>
            <a:xfrm>
              <a:off x="1019175" y="0"/>
              <a:ext cx="8124825" cy="6858000"/>
            </a:xfrm>
            <a:custGeom>
              <a:avLst/>
              <a:gdLst/>
              <a:ahLst/>
              <a:cxnLst/>
              <a:rect l="l" t="t" r="r" b="b"/>
              <a:pathLst>
                <a:path w="8124825" h="6858000">
                  <a:moveTo>
                    <a:pt x="8124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4825" y="6858000"/>
                  </a:lnTo>
                  <a:lnTo>
                    <a:pt x="8124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3925" y="0"/>
              <a:ext cx="176212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9175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1295400"/>
              <a:ext cx="6972300" cy="53340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0746" rIns="0" bIns="0" rtlCol="0" vert="horz">
            <a:spAutoFit/>
          </a:bodyPr>
          <a:lstStyle/>
          <a:p>
            <a:pPr marL="890905">
              <a:lnSpc>
                <a:spcPct val="100000"/>
              </a:lnSpc>
              <a:spcBef>
                <a:spcPts val="100"/>
              </a:spcBef>
            </a:pPr>
            <a:r>
              <a:rPr dirty="0"/>
              <a:t>POSTABSORPTIVE</a:t>
            </a:r>
            <a:r>
              <a:rPr dirty="0" spc="-80"/>
              <a:t> </a:t>
            </a:r>
            <a:r>
              <a:rPr dirty="0"/>
              <a:t>STATE</a:t>
            </a:r>
            <a:r>
              <a:rPr dirty="0" spc="-35"/>
              <a:t> </a:t>
            </a:r>
            <a:r>
              <a:rPr dirty="0" spc="-10"/>
              <a:t>-</a:t>
            </a:r>
            <a:r>
              <a:rPr dirty="0"/>
              <a:t>&gt; AFTER</a:t>
            </a:r>
            <a:r>
              <a:rPr dirty="0" spc="-10"/>
              <a:t> </a:t>
            </a:r>
            <a:r>
              <a:rPr dirty="0"/>
              <a:t>A </a:t>
            </a:r>
            <a:r>
              <a:rPr dirty="0" spc="-20"/>
              <a:t>MEAL</a:t>
            </a:r>
          </a:p>
        </p:txBody>
      </p:sp>
      <p:sp>
        <p:nvSpPr>
          <p:cNvPr id="8" name="object 8"/>
          <p:cNvSpPr/>
          <p:nvPr/>
        </p:nvSpPr>
        <p:spPr>
          <a:xfrm>
            <a:off x="2061464" y="2665983"/>
            <a:ext cx="6402705" cy="2169795"/>
          </a:xfrm>
          <a:custGeom>
            <a:avLst/>
            <a:gdLst/>
            <a:ahLst/>
            <a:cxnLst/>
            <a:rect l="l" t="t" r="r" b="b"/>
            <a:pathLst>
              <a:path w="6402705" h="2169795">
                <a:moveTo>
                  <a:pt x="686435" y="1682242"/>
                </a:moveTo>
                <a:lnTo>
                  <a:pt x="606552" y="1652778"/>
                </a:lnTo>
                <a:lnTo>
                  <a:pt x="610031" y="1684286"/>
                </a:lnTo>
                <a:lnTo>
                  <a:pt x="0" y="1752092"/>
                </a:lnTo>
                <a:lnTo>
                  <a:pt x="1397" y="1764665"/>
                </a:lnTo>
                <a:lnTo>
                  <a:pt x="611428" y="1696859"/>
                </a:lnTo>
                <a:lnTo>
                  <a:pt x="614934" y="1728470"/>
                </a:lnTo>
                <a:lnTo>
                  <a:pt x="685444" y="1682877"/>
                </a:lnTo>
                <a:lnTo>
                  <a:pt x="686435" y="1682242"/>
                </a:lnTo>
                <a:close/>
              </a:path>
              <a:path w="6402705" h="2169795">
                <a:moveTo>
                  <a:pt x="4194175" y="11557"/>
                </a:moveTo>
                <a:lnTo>
                  <a:pt x="4189222" y="0"/>
                </a:lnTo>
                <a:lnTo>
                  <a:pt x="3725849" y="198551"/>
                </a:lnTo>
                <a:lnTo>
                  <a:pt x="3713353" y="169291"/>
                </a:lnTo>
                <a:lnTo>
                  <a:pt x="3658362" y="234315"/>
                </a:lnTo>
                <a:lnTo>
                  <a:pt x="3743325" y="239395"/>
                </a:lnTo>
                <a:lnTo>
                  <a:pt x="3732949" y="215138"/>
                </a:lnTo>
                <a:lnTo>
                  <a:pt x="3730815" y="210159"/>
                </a:lnTo>
                <a:lnTo>
                  <a:pt x="4194175" y="11557"/>
                </a:lnTo>
                <a:close/>
              </a:path>
              <a:path w="6402705" h="2169795">
                <a:moveTo>
                  <a:pt x="6402197" y="1993265"/>
                </a:moveTo>
                <a:lnTo>
                  <a:pt x="6400800" y="1980692"/>
                </a:lnTo>
                <a:lnTo>
                  <a:pt x="5028844" y="2125040"/>
                </a:lnTo>
                <a:lnTo>
                  <a:pt x="5025517" y="2093468"/>
                </a:lnTo>
                <a:lnTo>
                  <a:pt x="4953762" y="2139315"/>
                </a:lnTo>
                <a:lnTo>
                  <a:pt x="5033518" y="2169287"/>
                </a:lnTo>
                <a:lnTo>
                  <a:pt x="5030343" y="2139315"/>
                </a:lnTo>
                <a:lnTo>
                  <a:pt x="5030317" y="2139061"/>
                </a:lnTo>
                <a:lnTo>
                  <a:pt x="5030178" y="2137727"/>
                </a:lnTo>
                <a:lnTo>
                  <a:pt x="6402197" y="19932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64054" y="319024"/>
            <a:ext cx="4822825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55">
                <a:solidFill>
                  <a:srgbClr val="000000"/>
                </a:solidFill>
                <a:latin typeface="Trebuchet MS"/>
                <a:cs typeface="Trebuchet MS"/>
              </a:rPr>
              <a:t>Metabolism</a:t>
            </a:r>
            <a:r>
              <a:rPr dirty="0" sz="3200" spc="-18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000000"/>
                </a:solidFill>
                <a:latin typeface="Trebuchet MS"/>
                <a:cs typeface="Trebuchet MS"/>
              </a:rPr>
              <a:t>in</a:t>
            </a:r>
            <a:r>
              <a:rPr dirty="0" sz="3200" spc="-105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000000"/>
                </a:solidFill>
                <a:latin typeface="Trebuchet MS"/>
                <a:cs typeface="Trebuchet MS"/>
              </a:rPr>
              <a:t>Starvation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8425" rIns="0" bIns="0" rtlCol="0" vert="horz">
            <a:spAutoFit/>
          </a:bodyPr>
          <a:lstStyle/>
          <a:p>
            <a:pPr marL="294005" indent="-281305">
              <a:lnSpc>
                <a:spcPct val="100000"/>
              </a:lnSpc>
              <a:spcBef>
                <a:spcPts val="775"/>
              </a:spcBef>
              <a:buClr>
                <a:srgbClr val="CEB866"/>
              </a:buClr>
              <a:buSzPct val="81818"/>
              <a:buFont typeface="Segoe UI Symbol"/>
              <a:buChar char="⚫"/>
              <a:tabLst>
                <a:tab pos="294005" algn="l"/>
              </a:tabLst>
            </a:pPr>
            <a:r>
              <a:rPr dirty="0" spc="50"/>
              <a:t>Starvation</a:t>
            </a:r>
            <a:r>
              <a:rPr dirty="0" spc="-20"/>
              <a:t> </a:t>
            </a:r>
            <a:r>
              <a:rPr dirty="0"/>
              <a:t>may</a:t>
            </a:r>
            <a:r>
              <a:rPr dirty="0" spc="-45"/>
              <a:t> </a:t>
            </a:r>
            <a:r>
              <a:rPr dirty="0"/>
              <a:t>be due</a:t>
            </a:r>
            <a:r>
              <a:rPr dirty="0" spc="-5"/>
              <a:t> </a:t>
            </a:r>
            <a:r>
              <a:rPr dirty="0" spc="50"/>
              <a:t>to</a:t>
            </a:r>
            <a:r>
              <a:rPr dirty="0" spc="-55"/>
              <a:t> </a:t>
            </a:r>
            <a:r>
              <a:rPr dirty="0"/>
              <a:t>food</a:t>
            </a:r>
            <a:r>
              <a:rPr dirty="0" spc="-20"/>
              <a:t> </a:t>
            </a:r>
            <a:r>
              <a:rPr dirty="0" spc="-10"/>
              <a:t>scarcity</a:t>
            </a:r>
          </a:p>
          <a:p>
            <a:pPr marL="845185" indent="-832485">
              <a:lnSpc>
                <a:spcPct val="100000"/>
              </a:lnSpc>
              <a:spcBef>
                <a:spcPts val="680"/>
              </a:spcBef>
              <a:buClr>
                <a:srgbClr val="CEB866"/>
              </a:buClr>
              <a:buSzPct val="81818"/>
              <a:buFont typeface="Wingdings"/>
              <a:buChar char=""/>
              <a:tabLst>
                <a:tab pos="845185" algn="l"/>
              </a:tabLst>
            </a:pPr>
            <a:r>
              <a:rPr dirty="0" spc="55"/>
              <a:t>Desire</a:t>
            </a:r>
            <a:r>
              <a:rPr dirty="0" spc="-70"/>
              <a:t> </a:t>
            </a:r>
            <a:r>
              <a:rPr dirty="0" spc="50"/>
              <a:t>to</a:t>
            </a:r>
            <a:r>
              <a:rPr dirty="0" spc="-114"/>
              <a:t> </a:t>
            </a:r>
            <a:r>
              <a:rPr dirty="0"/>
              <a:t>rapidly</a:t>
            </a:r>
            <a:r>
              <a:rPr dirty="0" spc="-35"/>
              <a:t> </a:t>
            </a:r>
            <a:r>
              <a:rPr dirty="0"/>
              <a:t>lose</a:t>
            </a:r>
            <a:r>
              <a:rPr dirty="0" spc="-55"/>
              <a:t> </a:t>
            </a:r>
            <a:r>
              <a:rPr dirty="0" spc="-10"/>
              <a:t>weight</a:t>
            </a:r>
          </a:p>
          <a:p>
            <a:pPr marL="845185" indent="-832485">
              <a:lnSpc>
                <a:spcPct val="100000"/>
              </a:lnSpc>
              <a:spcBef>
                <a:spcPts val="680"/>
              </a:spcBef>
              <a:buClr>
                <a:srgbClr val="CEB866"/>
              </a:buClr>
              <a:buSzPct val="81818"/>
              <a:buFont typeface="Wingdings"/>
              <a:buChar char=""/>
              <a:tabLst>
                <a:tab pos="845185" algn="l"/>
              </a:tabLst>
            </a:pPr>
            <a:r>
              <a:rPr dirty="0" spc="100"/>
              <a:t>During</a:t>
            </a:r>
            <a:r>
              <a:rPr dirty="0"/>
              <a:t> surgery</a:t>
            </a:r>
            <a:r>
              <a:rPr dirty="0" spc="30"/>
              <a:t> </a:t>
            </a:r>
            <a:r>
              <a:rPr dirty="0"/>
              <a:t>and</a:t>
            </a:r>
            <a:r>
              <a:rPr dirty="0" spc="50"/>
              <a:t> </a:t>
            </a:r>
            <a:r>
              <a:rPr dirty="0" spc="-10"/>
              <a:t>burns.</a:t>
            </a:r>
          </a:p>
          <a:p>
            <a:pPr>
              <a:lnSpc>
                <a:spcPct val="100000"/>
              </a:lnSpc>
              <a:spcBef>
                <a:spcPts val="1310"/>
              </a:spcBef>
            </a:pPr>
          </a:p>
          <a:p>
            <a:pPr marL="293370" marR="5080" indent="-281305">
              <a:lnSpc>
                <a:spcPct val="102400"/>
              </a:lnSpc>
              <a:buClr>
                <a:srgbClr val="CEB866"/>
              </a:buClr>
              <a:buSzPct val="81818"/>
              <a:buFont typeface="Segoe UI Symbol"/>
              <a:buChar char="⚫"/>
              <a:tabLst>
                <a:tab pos="295275" algn="l"/>
              </a:tabLst>
            </a:pPr>
            <a:r>
              <a:rPr dirty="0" spc="114"/>
              <a:t>It</a:t>
            </a:r>
            <a:r>
              <a:rPr dirty="0" spc="-50"/>
              <a:t> </a:t>
            </a:r>
            <a:r>
              <a:rPr dirty="0"/>
              <a:t>is</a:t>
            </a:r>
            <a:r>
              <a:rPr dirty="0" spc="50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metabolic</a:t>
            </a:r>
            <a:r>
              <a:rPr dirty="0" spc="-10"/>
              <a:t> </a:t>
            </a:r>
            <a:r>
              <a:rPr dirty="0" spc="-55"/>
              <a:t>stress,</a:t>
            </a:r>
            <a:r>
              <a:rPr dirty="0" spc="-280"/>
              <a:t> </a:t>
            </a:r>
            <a:r>
              <a:rPr dirty="0"/>
              <a:t>which</a:t>
            </a:r>
            <a:r>
              <a:rPr dirty="0" spc="-15"/>
              <a:t> </a:t>
            </a:r>
            <a:r>
              <a:rPr dirty="0" spc="50"/>
              <a:t>imposes</a:t>
            </a:r>
            <a:r>
              <a:rPr dirty="0" spc="-30"/>
              <a:t> </a:t>
            </a:r>
            <a:r>
              <a:rPr dirty="0" spc="-10"/>
              <a:t>certain </a:t>
            </a:r>
            <a:r>
              <a:rPr dirty="0" spc="-10"/>
              <a:t>	</a:t>
            </a:r>
            <a:r>
              <a:rPr dirty="0"/>
              <a:t>metabolic</a:t>
            </a:r>
            <a:r>
              <a:rPr dirty="0" spc="120"/>
              <a:t> </a:t>
            </a:r>
            <a:r>
              <a:rPr dirty="0"/>
              <a:t>compulsions</a:t>
            </a:r>
            <a:r>
              <a:rPr dirty="0" spc="114"/>
              <a:t> </a:t>
            </a:r>
            <a:r>
              <a:rPr dirty="0"/>
              <a:t>on</a:t>
            </a:r>
            <a:r>
              <a:rPr dirty="0" spc="130"/>
              <a:t> </a:t>
            </a:r>
            <a:r>
              <a:rPr dirty="0"/>
              <a:t>the</a:t>
            </a:r>
            <a:r>
              <a:rPr dirty="0" spc="150"/>
              <a:t> </a:t>
            </a:r>
            <a:r>
              <a:rPr dirty="0" spc="-10"/>
              <a:t>organism.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857" y="614680"/>
            <a:ext cx="8385809" cy="558101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246379" marR="944244" indent="-234315">
              <a:lnSpc>
                <a:spcPct val="102400"/>
              </a:lnSpc>
              <a:spcBef>
                <a:spcPts val="50"/>
              </a:spcBef>
              <a:buClr>
                <a:srgbClr val="922968"/>
              </a:buClr>
              <a:buSzPct val="96363"/>
              <a:buFont typeface="Wingdings"/>
              <a:buChar char=""/>
              <a:tabLst>
                <a:tab pos="246379" algn="l"/>
                <a:tab pos="294005" algn="l"/>
              </a:tabLst>
            </a:pPr>
            <a:r>
              <a:rPr dirty="0"/>
              <a:t>	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metabolism</a:t>
            </a:r>
            <a:r>
              <a:rPr dirty="0" sz="2750" spc="1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reorganized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meet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new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demands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starvation.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4"/>
              </a:spcBef>
              <a:buClr>
                <a:srgbClr val="922968"/>
              </a:buClr>
              <a:buFont typeface="Wingdings"/>
              <a:buChar char=""/>
            </a:pPr>
            <a:endParaRPr sz="2750">
              <a:latin typeface="Times New Roman"/>
              <a:cs typeface="Times New Roman"/>
            </a:endParaRPr>
          </a:p>
          <a:p>
            <a:pPr algn="just" marL="246379" marR="6985" indent="-234315">
              <a:lnSpc>
                <a:spcPct val="101299"/>
              </a:lnSpc>
              <a:buSzPct val="96363"/>
              <a:buFont typeface="Wingdings"/>
              <a:buChar char=""/>
              <a:tabLst>
                <a:tab pos="246379" algn="l"/>
                <a:tab pos="294640" algn="l"/>
              </a:tabLst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Glucose</a:t>
            </a:r>
            <a:r>
              <a:rPr dirty="0" sz="2750" spc="2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2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2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750" spc="2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2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choice</a:t>
            </a:r>
            <a:r>
              <a:rPr dirty="0" sz="2750" spc="2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750" spc="2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brain</a:t>
            </a:r>
            <a:r>
              <a:rPr dirty="0" sz="2750" spc="565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229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muscle.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During</a:t>
            </a:r>
            <a:r>
              <a:rPr dirty="0" sz="2750" spc="4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starvation</a:t>
            </a:r>
            <a:r>
              <a:rPr dirty="0" sz="2750" spc="5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5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carbohydrate</a:t>
            </a:r>
            <a:r>
              <a:rPr dirty="0" sz="2750" spc="5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5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not</a:t>
            </a:r>
            <a:r>
              <a:rPr dirty="0" sz="2750" spc="4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sufficient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750" spc="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meet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requirements.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Clr>
                <a:srgbClr val="922968"/>
              </a:buClr>
              <a:buFont typeface="Wingdings"/>
              <a:buChar char=""/>
            </a:pPr>
            <a:endParaRPr sz="2750">
              <a:latin typeface="Times New Roman"/>
              <a:cs typeface="Times New Roman"/>
            </a:endParaRPr>
          </a:p>
          <a:p>
            <a:pPr marL="294005" marR="929005" indent="-281940">
              <a:lnSpc>
                <a:spcPct val="102400"/>
              </a:lnSpc>
              <a:buSzPct val="96363"/>
              <a:buFont typeface="Wingdings"/>
              <a:buChar char=""/>
              <a:tabLst>
                <a:tab pos="368300" algn="l"/>
              </a:tabLst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triacylglycerol</a:t>
            </a:r>
            <a:r>
              <a:rPr dirty="0" sz="2750" spc="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(TG)</a:t>
            </a:r>
            <a:r>
              <a:rPr dirty="0" sz="2750" spc="13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adipose</a:t>
            </a:r>
            <a:r>
              <a:rPr dirty="0" sz="2750" spc="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tissue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1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the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predominant</a:t>
            </a:r>
            <a:r>
              <a:rPr dirty="0" sz="2750" spc="1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energy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reserve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body.</a:t>
            </a:r>
            <a:endParaRPr sz="2750">
              <a:latin typeface="Times New Roman"/>
              <a:cs typeface="Times New Roman"/>
            </a:endParaRPr>
          </a:p>
          <a:p>
            <a:pPr marL="3683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Protein</a:t>
            </a:r>
            <a:r>
              <a:rPr dirty="0" sz="2750" spc="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can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also</a:t>
            </a:r>
            <a:r>
              <a:rPr dirty="0" sz="2750" spc="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meet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demands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0" b="1">
                <a:solidFill>
                  <a:srgbClr val="922968"/>
                </a:solidFill>
                <a:latin typeface="Times New Roman"/>
                <a:cs typeface="Times New Roman"/>
              </a:rPr>
              <a:t>body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2750">
              <a:latin typeface="Times New Roman"/>
              <a:cs typeface="Times New Roman"/>
            </a:endParaRPr>
          </a:p>
          <a:p>
            <a:pPr algn="just" marL="246379" marR="5080" indent="-234315">
              <a:lnSpc>
                <a:spcPct val="102400"/>
              </a:lnSpc>
              <a:buSzPct val="96363"/>
              <a:buFont typeface="Wingdings"/>
              <a:buChar char=""/>
              <a:tabLst>
                <a:tab pos="246379" algn="l"/>
                <a:tab pos="294640" algn="l"/>
              </a:tabLst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Starvation</a:t>
            </a:r>
            <a:r>
              <a:rPr dirty="0" sz="2750" spc="29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associated</a:t>
            </a:r>
            <a:r>
              <a:rPr dirty="0" sz="2750" spc="28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with</a:t>
            </a:r>
            <a:r>
              <a:rPr dirty="0" sz="2750" spc="28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decreased</a:t>
            </a:r>
            <a:r>
              <a:rPr dirty="0" sz="2750" spc="28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insulin</a:t>
            </a:r>
            <a:r>
              <a:rPr dirty="0" sz="2750" spc="30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and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increased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glucagon.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69" y="0"/>
            <a:ext cx="9141460" cy="6858000"/>
            <a:chOff x="2669" y="0"/>
            <a:chExt cx="9141460" cy="6858000"/>
          </a:xfrm>
        </p:grpSpPr>
        <p:sp>
          <p:nvSpPr>
            <p:cNvPr id="4" name="object 4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505" y="0"/>
                  </a:lnTo>
                  <a:lnTo>
                    <a:pt x="0" y="819276"/>
                  </a:lnTo>
                  <a:lnTo>
                    <a:pt x="48636" y="817886"/>
                  </a:lnTo>
                  <a:lnTo>
                    <a:pt x="96034" y="813765"/>
                  </a:lnTo>
                  <a:lnTo>
                    <a:pt x="142623" y="806991"/>
                  </a:lnTo>
                  <a:lnTo>
                    <a:pt x="188327" y="797640"/>
                  </a:lnTo>
                  <a:lnTo>
                    <a:pt x="233067" y="785790"/>
                  </a:lnTo>
                  <a:lnTo>
                    <a:pt x="276768" y="771517"/>
                  </a:lnTo>
                  <a:lnTo>
                    <a:pt x="319353" y="754897"/>
                  </a:lnTo>
                  <a:lnTo>
                    <a:pt x="360744" y="736009"/>
                  </a:lnTo>
                  <a:lnTo>
                    <a:pt x="400865" y="714928"/>
                  </a:lnTo>
                  <a:lnTo>
                    <a:pt x="439639" y="691732"/>
                  </a:lnTo>
                  <a:lnTo>
                    <a:pt x="476990" y="666496"/>
                  </a:lnTo>
                  <a:lnTo>
                    <a:pt x="512839" y="639299"/>
                  </a:lnTo>
                  <a:lnTo>
                    <a:pt x="547112" y="610217"/>
                  </a:lnTo>
                  <a:lnTo>
                    <a:pt x="579730" y="579326"/>
                  </a:lnTo>
                  <a:lnTo>
                    <a:pt x="610616" y="546704"/>
                  </a:lnTo>
                  <a:lnTo>
                    <a:pt x="639695" y="512427"/>
                  </a:lnTo>
                  <a:lnTo>
                    <a:pt x="666889" y="476572"/>
                  </a:lnTo>
                  <a:lnTo>
                    <a:pt x="692122" y="439216"/>
                  </a:lnTo>
                  <a:lnTo>
                    <a:pt x="715316" y="400436"/>
                  </a:lnTo>
                  <a:lnTo>
                    <a:pt x="736395" y="360308"/>
                  </a:lnTo>
                  <a:lnTo>
                    <a:pt x="755281" y="318910"/>
                  </a:lnTo>
                  <a:lnTo>
                    <a:pt x="771899" y="276319"/>
                  </a:lnTo>
                  <a:lnTo>
                    <a:pt x="786171" y="232610"/>
                  </a:lnTo>
                  <a:lnTo>
                    <a:pt x="798020" y="187861"/>
                  </a:lnTo>
                  <a:lnTo>
                    <a:pt x="807370" y="142148"/>
                  </a:lnTo>
                  <a:lnTo>
                    <a:pt x="814144" y="95549"/>
                  </a:lnTo>
                  <a:lnTo>
                    <a:pt x="818264" y="48141"/>
                  </a:lnTo>
                  <a:lnTo>
                    <a:pt x="819655" y="0"/>
                  </a:lnTo>
                  <a:close/>
                </a:path>
              </a:pathLst>
            </a:custGeom>
            <a:solidFill>
              <a:srgbClr val="F6F4F8">
                <a:alpha val="3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818264" y="48141"/>
                  </a:lnTo>
                  <a:lnTo>
                    <a:pt x="814144" y="95549"/>
                  </a:lnTo>
                  <a:lnTo>
                    <a:pt x="807370" y="142148"/>
                  </a:lnTo>
                  <a:lnTo>
                    <a:pt x="798020" y="187861"/>
                  </a:lnTo>
                  <a:lnTo>
                    <a:pt x="786171" y="232610"/>
                  </a:lnTo>
                  <a:lnTo>
                    <a:pt x="771899" y="276319"/>
                  </a:lnTo>
                  <a:lnTo>
                    <a:pt x="755281" y="318910"/>
                  </a:lnTo>
                  <a:lnTo>
                    <a:pt x="736395" y="360308"/>
                  </a:lnTo>
                  <a:lnTo>
                    <a:pt x="715316" y="400436"/>
                  </a:lnTo>
                  <a:lnTo>
                    <a:pt x="692122" y="439216"/>
                  </a:lnTo>
                  <a:lnTo>
                    <a:pt x="666889" y="476572"/>
                  </a:lnTo>
                  <a:lnTo>
                    <a:pt x="639695" y="512427"/>
                  </a:lnTo>
                  <a:lnTo>
                    <a:pt x="610616" y="546704"/>
                  </a:lnTo>
                  <a:lnTo>
                    <a:pt x="579730" y="579326"/>
                  </a:lnTo>
                  <a:lnTo>
                    <a:pt x="547112" y="610217"/>
                  </a:lnTo>
                  <a:lnTo>
                    <a:pt x="512839" y="639299"/>
                  </a:lnTo>
                  <a:lnTo>
                    <a:pt x="476990" y="666496"/>
                  </a:lnTo>
                  <a:lnTo>
                    <a:pt x="439639" y="691732"/>
                  </a:lnTo>
                  <a:lnTo>
                    <a:pt x="400865" y="714928"/>
                  </a:lnTo>
                  <a:lnTo>
                    <a:pt x="360744" y="736009"/>
                  </a:lnTo>
                  <a:lnTo>
                    <a:pt x="319353" y="754897"/>
                  </a:lnTo>
                  <a:lnTo>
                    <a:pt x="276768" y="771517"/>
                  </a:lnTo>
                  <a:lnTo>
                    <a:pt x="233067" y="785790"/>
                  </a:lnTo>
                  <a:lnTo>
                    <a:pt x="188327" y="797640"/>
                  </a:lnTo>
                  <a:lnTo>
                    <a:pt x="142623" y="806991"/>
                  </a:lnTo>
                  <a:lnTo>
                    <a:pt x="96034" y="813765"/>
                  </a:lnTo>
                  <a:lnTo>
                    <a:pt x="48636" y="817886"/>
                  </a:lnTo>
                  <a:lnTo>
                    <a:pt x="505" y="819276"/>
                  </a:lnTo>
                  <a:lnTo>
                    <a:pt x="336" y="819276"/>
                  </a:lnTo>
                  <a:lnTo>
                    <a:pt x="168" y="819276"/>
                  </a:lnTo>
                  <a:lnTo>
                    <a:pt x="0" y="819276"/>
                  </a:lnTo>
                  <a:lnTo>
                    <a:pt x="505" y="0"/>
                  </a:lnTo>
                  <a:lnTo>
                    <a:pt x="819655" y="0"/>
                  </a:lnTo>
                  <a:close/>
                </a:path>
              </a:pathLst>
            </a:custGeom>
            <a:ln w="3175">
              <a:solidFill>
                <a:srgbClr val="AB9FB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825" y="0"/>
              <a:ext cx="1805051" cy="18049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6212" y="23875"/>
              <a:ext cx="1705610" cy="1704975"/>
            </a:xfrm>
            <a:custGeom>
              <a:avLst/>
              <a:gdLst/>
              <a:ahLst/>
              <a:cxnLst/>
              <a:rect l="l" t="t" r="r" b="b"/>
              <a:pathLst>
                <a:path w="1705610" h="1704975">
                  <a:moveTo>
                    <a:pt x="0" y="852424"/>
                  </a:moveTo>
                  <a:lnTo>
                    <a:pt x="1349" y="804051"/>
                  </a:lnTo>
                  <a:lnTo>
                    <a:pt x="5350" y="756387"/>
                  </a:lnTo>
                  <a:lnTo>
                    <a:pt x="11929" y="709503"/>
                  </a:lnTo>
                  <a:lnTo>
                    <a:pt x="21016" y="663470"/>
                  </a:lnTo>
                  <a:lnTo>
                    <a:pt x="32538" y="618362"/>
                  </a:lnTo>
                  <a:lnTo>
                    <a:pt x="46423" y="574249"/>
                  </a:lnTo>
                  <a:lnTo>
                    <a:pt x="62599" y="531204"/>
                  </a:lnTo>
                  <a:lnTo>
                    <a:pt x="80994" y="489299"/>
                  </a:lnTo>
                  <a:lnTo>
                    <a:pt x="101537" y="448605"/>
                  </a:lnTo>
                  <a:lnTo>
                    <a:pt x="124155" y="409196"/>
                  </a:lnTo>
                  <a:lnTo>
                    <a:pt x="148776" y="371141"/>
                  </a:lnTo>
                  <a:lnTo>
                    <a:pt x="175329" y="334515"/>
                  </a:lnTo>
                  <a:lnTo>
                    <a:pt x="203741" y="299387"/>
                  </a:lnTo>
                  <a:lnTo>
                    <a:pt x="233940" y="265832"/>
                  </a:lnTo>
                  <a:lnTo>
                    <a:pt x="265855" y="233919"/>
                  </a:lnTo>
                  <a:lnTo>
                    <a:pt x="299414" y="203722"/>
                  </a:lnTo>
                  <a:lnTo>
                    <a:pt x="334544" y="175313"/>
                  </a:lnTo>
                  <a:lnTo>
                    <a:pt x="371173" y="148762"/>
                  </a:lnTo>
                  <a:lnTo>
                    <a:pt x="409230" y="124143"/>
                  </a:lnTo>
                  <a:lnTo>
                    <a:pt x="448643" y="101527"/>
                  </a:lnTo>
                  <a:lnTo>
                    <a:pt x="489340" y="80987"/>
                  </a:lnTo>
                  <a:lnTo>
                    <a:pt x="531248" y="62593"/>
                  </a:lnTo>
                  <a:lnTo>
                    <a:pt x="574296" y="46418"/>
                  </a:lnTo>
                  <a:lnTo>
                    <a:pt x="618411" y="32534"/>
                  </a:lnTo>
                  <a:lnTo>
                    <a:pt x="663523" y="21014"/>
                  </a:lnTo>
                  <a:lnTo>
                    <a:pt x="709558" y="11928"/>
                  </a:lnTo>
                  <a:lnTo>
                    <a:pt x="756445" y="5349"/>
                  </a:lnTo>
                  <a:lnTo>
                    <a:pt x="804112" y="1349"/>
                  </a:lnTo>
                  <a:lnTo>
                    <a:pt x="852487" y="0"/>
                  </a:lnTo>
                  <a:lnTo>
                    <a:pt x="900860" y="1349"/>
                  </a:lnTo>
                  <a:lnTo>
                    <a:pt x="948525" y="5349"/>
                  </a:lnTo>
                  <a:lnTo>
                    <a:pt x="995412" y="11928"/>
                  </a:lnTo>
                  <a:lnTo>
                    <a:pt x="1041447" y="21014"/>
                  </a:lnTo>
                  <a:lnTo>
                    <a:pt x="1086559" y="32534"/>
                  </a:lnTo>
                  <a:lnTo>
                    <a:pt x="1130676" y="46418"/>
                  </a:lnTo>
                  <a:lnTo>
                    <a:pt x="1173725" y="62593"/>
                  </a:lnTo>
                  <a:lnTo>
                    <a:pt x="1215635" y="80987"/>
                  </a:lnTo>
                  <a:lnTo>
                    <a:pt x="1256334" y="101527"/>
                  </a:lnTo>
                  <a:lnTo>
                    <a:pt x="1295750" y="124143"/>
                  </a:lnTo>
                  <a:lnTo>
                    <a:pt x="1333810" y="148762"/>
                  </a:lnTo>
                  <a:lnTo>
                    <a:pt x="1370443" y="175313"/>
                  </a:lnTo>
                  <a:lnTo>
                    <a:pt x="1405577" y="203722"/>
                  </a:lnTo>
                  <a:lnTo>
                    <a:pt x="1439139" y="233919"/>
                  </a:lnTo>
                  <a:lnTo>
                    <a:pt x="1471058" y="265832"/>
                  </a:lnTo>
                  <a:lnTo>
                    <a:pt x="1501261" y="299387"/>
                  </a:lnTo>
                  <a:lnTo>
                    <a:pt x="1529677" y="334515"/>
                  </a:lnTo>
                  <a:lnTo>
                    <a:pt x="1556234" y="371141"/>
                  </a:lnTo>
                  <a:lnTo>
                    <a:pt x="1580859" y="409196"/>
                  </a:lnTo>
                  <a:lnTo>
                    <a:pt x="1603481" y="448605"/>
                  </a:lnTo>
                  <a:lnTo>
                    <a:pt x="1624027" y="489299"/>
                  </a:lnTo>
                  <a:lnTo>
                    <a:pt x="1642426" y="531204"/>
                  </a:lnTo>
                  <a:lnTo>
                    <a:pt x="1658605" y="574249"/>
                  </a:lnTo>
                  <a:lnTo>
                    <a:pt x="1672493" y="618362"/>
                  </a:lnTo>
                  <a:lnTo>
                    <a:pt x="1684017" y="663470"/>
                  </a:lnTo>
                  <a:lnTo>
                    <a:pt x="1693106" y="709503"/>
                  </a:lnTo>
                  <a:lnTo>
                    <a:pt x="1699687" y="756387"/>
                  </a:lnTo>
                  <a:lnTo>
                    <a:pt x="1703688" y="804051"/>
                  </a:lnTo>
                  <a:lnTo>
                    <a:pt x="1705038" y="852424"/>
                  </a:lnTo>
                  <a:lnTo>
                    <a:pt x="1703688" y="900796"/>
                  </a:lnTo>
                  <a:lnTo>
                    <a:pt x="1699687" y="948462"/>
                  </a:lnTo>
                  <a:lnTo>
                    <a:pt x="1693106" y="995348"/>
                  </a:lnTo>
                  <a:lnTo>
                    <a:pt x="1684017" y="1041383"/>
                  </a:lnTo>
                  <a:lnTo>
                    <a:pt x="1672493" y="1086495"/>
                  </a:lnTo>
                  <a:lnTo>
                    <a:pt x="1658605" y="1130612"/>
                  </a:lnTo>
                  <a:lnTo>
                    <a:pt x="1642426" y="1173662"/>
                  </a:lnTo>
                  <a:lnTo>
                    <a:pt x="1624027" y="1215572"/>
                  </a:lnTo>
                  <a:lnTo>
                    <a:pt x="1603481" y="1256271"/>
                  </a:lnTo>
                  <a:lnTo>
                    <a:pt x="1580859" y="1295686"/>
                  </a:lnTo>
                  <a:lnTo>
                    <a:pt x="1556234" y="1333747"/>
                  </a:lnTo>
                  <a:lnTo>
                    <a:pt x="1529677" y="1370380"/>
                  </a:lnTo>
                  <a:lnTo>
                    <a:pt x="1501261" y="1405513"/>
                  </a:lnTo>
                  <a:lnTo>
                    <a:pt x="1471058" y="1439076"/>
                  </a:lnTo>
                  <a:lnTo>
                    <a:pt x="1439139" y="1470994"/>
                  </a:lnTo>
                  <a:lnTo>
                    <a:pt x="1405577" y="1501198"/>
                  </a:lnTo>
                  <a:lnTo>
                    <a:pt x="1370443" y="1529614"/>
                  </a:lnTo>
                  <a:lnTo>
                    <a:pt x="1333810" y="1556171"/>
                  </a:lnTo>
                  <a:lnTo>
                    <a:pt x="1295750" y="1580796"/>
                  </a:lnTo>
                  <a:lnTo>
                    <a:pt x="1256334" y="1603418"/>
                  </a:lnTo>
                  <a:lnTo>
                    <a:pt x="1215635" y="1623964"/>
                  </a:lnTo>
                  <a:lnTo>
                    <a:pt x="1173725" y="1642363"/>
                  </a:lnTo>
                  <a:lnTo>
                    <a:pt x="1130676" y="1658542"/>
                  </a:lnTo>
                  <a:lnTo>
                    <a:pt x="1086559" y="1672429"/>
                  </a:lnTo>
                  <a:lnTo>
                    <a:pt x="1041447" y="1683954"/>
                  </a:lnTo>
                  <a:lnTo>
                    <a:pt x="995412" y="1693042"/>
                  </a:lnTo>
                  <a:lnTo>
                    <a:pt x="948525" y="1699623"/>
                  </a:lnTo>
                  <a:lnTo>
                    <a:pt x="900860" y="1703625"/>
                  </a:lnTo>
                  <a:lnTo>
                    <a:pt x="852487" y="1704975"/>
                  </a:lnTo>
                  <a:lnTo>
                    <a:pt x="804112" y="1703625"/>
                  </a:lnTo>
                  <a:lnTo>
                    <a:pt x="756445" y="1699623"/>
                  </a:lnTo>
                  <a:lnTo>
                    <a:pt x="709558" y="1693042"/>
                  </a:lnTo>
                  <a:lnTo>
                    <a:pt x="663523" y="1683954"/>
                  </a:lnTo>
                  <a:lnTo>
                    <a:pt x="618411" y="1672429"/>
                  </a:lnTo>
                  <a:lnTo>
                    <a:pt x="574296" y="1658542"/>
                  </a:lnTo>
                  <a:lnTo>
                    <a:pt x="531248" y="1642363"/>
                  </a:lnTo>
                  <a:lnTo>
                    <a:pt x="489340" y="1623964"/>
                  </a:lnTo>
                  <a:lnTo>
                    <a:pt x="448643" y="1603418"/>
                  </a:lnTo>
                  <a:lnTo>
                    <a:pt x="409230" y="1580796"/>
                  </a:lnTo>
                  <a:lnTo>
                    <a:pt x="371173" y="1556171"/>
                  </a:lnTo>
                  <a:lnTo>
                    <a:pt x="334544" y="1529614"/>
                  </a:lnTo>
                  <a:lnTo>
                    <a:pt x="299414" y="1501198"/>
                  </a:lnTo>
                  <a:lnTo>
                    <a:pt x="265855" y="1470994"/>
                  </a:lnTo>
                  <a:lnTo>
                    <a:pt x="233940" y="1439076"/>
                  </a:lnTo>
                  <a:lnTo>
                    <a:pt x="203741" y="1405513"/>
                  </a:lnTo>
                  <a:lnTo>
                    <a:pt x="175329" y="1370380"/>
                  </a:lnTo>
                  <a:lnTo>
                    <a:pt x="148776" y="1333747"/>
                  </a:lnTo>
                  <a:lnTo>
                    <a:pt x="124155" y="1295686"/>
                  </a:lnTo>
                  <a:lnTo>
                    <a:pt x="101537" y="1256271"/>
                  </a:lnTo>
                  <a:lnTo>
                    <a:pt x="80994" y="1215572"/>
                  </a:lnTo>
                  <a:lnTo>
                    <a:pt x="62599" y="1173662"/>
                  </a:lnTo>
                  <a:lnTo>
                    <a:pt x="46423" y="1130612"/>
                  </a:lnTo>
                  <a:lnTo>
                    <a:pt x="32538" y="1086495"/>
                  </a:lnTo>
                  <a:lnTo>
                    <a:pt x="21016" y="1041383"/>
                  </a:lnTo>
                  <a:lnTo>
                    <a:pt x="11929" y="995348"/>
                  </a:lnTo>
                  <a:lnTo>
                    <a:pt x="5350" y="948462"/>
                  </a:lnTo>
                  <a:lnTo>
                    <a:pt x="1349" y="900796"/>
                  </a:lnTo>
                  <a:lnTo>
                    <a:pt x="0" y="852424"/>
                  </a:lnTo>
                  <a:close/>
                </a:path>
              </a:pathLst>
            </a:custGeom>
            <a:ln w="27305">
              <a:solidFill>
                <a:srgbClr val="E8DFF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925" y="1028636"/>
              <a:ext cx="1176337" cy="11763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319" y="1050633"/>
              <a:ext cx="1116813" cy="11114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7319" y="1050633"/>
              <a:ext cx="1116965" cy="1111885"/>
            </a:xfrm>
            <a:custGeom>
              <a:avLst/>
              <a:gdLst/>
              <a:ahLst/>
              <a:cxnLst/>
              <a:rect l="l" t="t" r="r" b="b"/>
              <a:pathLst>
                <a:path w="1116965" h="1111885">
                  <a:moveTo>
                    <a:pt x="118496" y="204634"/>
                  </a:moveTo>
                  <a:lnTo>
                    <a:pt x="149785" y="168741"/>
                  </a:lnTo>
                  <a:lnTo>
                    <a:pt x="183515" y="136234"/>
                  </a:lnTo>
                  <a:lnTo>
                    <a:pt x="219451" y="107137"/>
                  </a:lnTo>
                  <a:lnTo>
                    <a:pt x="257356" y="81474"/>
                  </a:lnTo>
                  <a:lnTo>
                    <a:pt x="296996" y="59270"/>
                  </a:lnTo>
                  <a:lnTo>
                    <a:pt x="338135" y="40547"/>
                  </a:lnTo>
                  <a:lnTo>
                    <a:pt x="380538" y="25331"/>
                  </a:lnTo>
                  <a:lnTo>
                    <a:pt x="423971" y="13644"/>
                  </a:lnTo>
                  <a:lnTo>
                    <a:pt x="468196" y="5510"/>
                  </a:lnTo>
                  <a:lnTo>
                    <a:pt x="512980" y="954"/>
                  </a:lnTo>
                  <a:lnTo>
                    <a:pt x="558087" y="0"/>
                  </a:lnTo>
                  <a:lnTo>
                    <a:pt x="603281" y="2670"/>
                  </a:lnTo>
                  <a:lnTo>
                    <a:pt x="648327" y="8990"/>
                  </a:lnTo>
                  <a:lnTo>
                    <a:pt x="692991" y="18983"/>
                  </a:lnTo>
                  <a:lnTo>
                    <a:pt x="737036" y="32672"/>
                  </a:lnTo>
                  <a:lnTo>
                    <a:pt x="780227" y="50083"/>
                  </a:lnTo>
                  <a:lnTo>
                    <a:pt x="822330" y="71238"/>
                  </a:lnTo>
                  <a:lnTo>
                    <a:pt x="863108" y="96162"/>
                  </a:lnTo>
                  <a:lnTo>
                    <a:pt x="902327" y="124878"/>
                  </a:lnTo>
                  <a:lnTo>
                    <a:pt x="939023" y="156757"/>
                  </a:lnTo>
                  <a:lnTo>
                    <a:pt x="972365" y="190998"/>
                  </a:lnTo>
                  <a:lnTo>
                    <a:pt x="1002325" y="227366"/>
                  </a:lnTo>
                  <a:lnTo>
                    <a:pt x="1028874" y="265625"/>
                  </a:lnTo>
                  <a:lnTo>
                    <a:pt x="1051985" y="305541"/>
                  </a:lnTo>
                  <a:lnTo>
                    <a:pt x="1071626" y="346879"/>
                  </a:lnTo>
                  <a:lnTo>
                    <a:pt x="1087772" y="389404"/>
                  </a:lnTo>
                  <a:lnTo>
                    <a:pt x="1100392" y="432881"/>
                  </a:lnTo>
                  <a:lnTo>
                    <a:pt x="1109458" y="477076"/>
                  </a:lnTo>
                  <a:lnTo>
                    <a:pt x="1114941" y="521754"/>
                  </a:lnTo>
                  <a:lnTo>
                    <a:pt x="1116813" y="566679"/>
                  </a:lnTo>
                  <a:lnTo>
                    <a:pt x="1115044" y="611617"/>
                  </a:lnTo>
                  <a:lnTo>
                    <a:pt x="1109608" y="656333"/>
                  </a:lnTo>
                  <a:lnTo>
                    <a:pt x="1100473" y="700593"/>
                  </a:lnTo>
                  <a:lnTo>
                    <a:pt x="1087613" y="744160"/>
                  </a:lnTo>
                  <a:lnTo>
                    <a:pt x="1070998" y="786801"/>
                  </a:lnTo>
                  <a:lnTo>
                    <a:pt x="1050600" y="828281"/>
                  </a:lnTo>
                  <a:lnTo>
                    <a:pt x="1026390" y="868365"/>
                  </a:lnTo>
                  <a:lnTo>
                    <a:pt x="998339" y="906817"/>
                  </a:lnTo>
                  <a:lnTo>
                    <a:pt x="967050" y="942710"/>
                  </a:lnTo>
                  <a:lnTo>
                    <a:pt x="933320" y="975218"/>
                  </a:lnTo>
                  <a:lnTo>
                    <a:pt x="897385" y="1004315"/>
                  </a:lnTo>
                  <a:lnTo>
                    <a:pt x="859481" y="1029978"/>
                  </a:lnTo>
                  <a:lnTo>
                    <a:pt x="819841" y="1052184"/>
                  </a:lnTo>
                  <a:lnTo>
                    <a:pt x="778703" y="1070908"/>
                  </a:lnTo>
                  <a:lnTo>
                    <a:pt x="736300" y="1086127"/>
                  </a:lnTo>
                  <a:lnTo>
                    <a:pt x="692869" y="1097817"/>
                  </a:lnTo>
                  <a:lnTo>
                    <a:pt x="648644" y="1105954"/>
                  </a:lnTo>
                  <a:lnTo>
                    <a:pt x="603860" y="1110515"/>
                  </a:lnTo>
                  <a:lnTo>
                    <a:pt x="558754" y="1111476"/>
                  </a:lnTo>
                  <a:lnTo>
                    <a:pt x="513560" y="1108813"/>
                  </a:lnTo>
                  <a:lnTo>
                    <a:pt x="468514" y="1102502"/>
                  </a:lnTo>
                  <a:lnTo>
                    <a:pt x="423850" y="1092519"/>
                  </a:lnTo>
                  <a:lnTo>
                    <a:pt x="379804" y="1078841"/>
                  </a:lnTo>
                  <a:lnTo>
                    <a:pt x="336612" y="1061444"/>
                  </a:lnTo>
                  <a:lnTo>
                    <a:pt x="294508" y="1040304"/>
                  </a:lnTo>
                  <a:lnTo>
                    <a:pt x="253729" y="1015397"/>
                  </a:lnTo>
                  <a:lnTo>
                    <a:pt x="214508" y="986700"/>
                  </a:lnTo>
                  <a:lnTo>
                    <a:pt x="177812" y="954821"/>
                  </a:lnTo>
                  <a:lnTo>
                    <a:pt x="144469" y="920580"/>
                  </a:lnTo>
                  <a:lnTo>
                    <a:pt x="114507" y="884212"/>
                  </a:lnTo>
                  <a:lnTo>
                    <a:pt x="87955" y="845952"/>
                  </a:lnTo>
                  <a:lnTo>
                    <a:pt x="64842" y="806035"/>
                  </a:lnTo>
                  <a:lnTo>
                    <a:pt x="45198" y="764695"/>
                  </a:lnTo>
                  <a:lnTo>
                    <a:pt x="29049" y="722168"/>
                  </a:lnTo>
                  <a:lnTo>
                    <a:pt x="16427" y="678687"/>
                  </a:lnTo>
                  <a:lnTo>
                    <a:pt x="7358" y="634488"/>
                  </a:lnTo>
                  <a:lnTo>
                    <a:pt x="1873" y="589806"/>
                  </a:lnTo>
                  <a:lnTo>
                    <a:pt x="0" y="544874"/>
                  </a:lnTo>
                  <a:lnTo>
                    <a:pt x="1767" y="499929"/>
                  </a:lnTo>
                  <a:lnTo>
                    <a:pt x="7203" y="455204"/>
                  </a:lnTo>
                  <a:lnTo>
                    <a:pt x="16338" y="410935"/>
                  </a:lnTo>
                  <a:lnTo>
                    <a:pt x="29200" y="367355"/>
                  </a:lnTo>
                  <a:lnTo>
                    <a:pt x="45818" y="324701"/>
                  </a:lnTo>
                  <a:lnTo>
                    <a:pt x="66221" y="283206"/>
                  </a:lnTo>
                  <a:lnTo>
                    <a:pt x="90437" y="243105"/>
                  </a:lnTo>
                  <a:lnTo>
                    <a:pt x="118496" y="204634"/>
                  </a:lnTo>
                  <a:close/>
                </a:path>
                <a:path w="1116965" h="1111885">
                  <a:moveTo>
                    <a:pt x="220477" y="286041"/>
                  </a:moveTo>
                  <a:lnTo>
                    <a:pt x="193856" y="323455"/>
                  </a:lnTo>
                  <a:lnTo>
                    <a:pt x="171955" y="362810"/>
                  </a:lnTo>
                  <a:lnTo>
                    <a:pt x="154729" y="403741"/>
                  </a:lnTo>
                  <a:lnTo>
                    <a:pt x="142131" y="445881"/>
                  </a:lnTo>
                  <a:lnTo>
                    <a:pt x="134116" y="488865"/>
                  </a:lnTo>
                  <a:lnTo>
                    <a:pt x="130638" y="532328"/>
                  </a:lnTo>
                  <a:lnTo>
                    <a:pt x="131651" y="575903"/>
                  </a:lnTo>
                  <a:lnTo>
                    <a:pt x="137108" y="619227"/>
                  </a:lnTo>
                  <a:lnTo>
                    <a:pt x="146964" y="661933"/>
                  </a:lnTo>
                  <a:lnTo>
                    <a:pt x="161173" y="703655"/>
                  </a:lnTo>
                  <a:lnTo>
                    <a:pt x="179689" y="744028"/>
                  </a:lnTo>
                  <a:lnTo>
                    <a:pt x="202465" y="782686"/>
                  </a:lnTo>
                  <a:lnTo>
                    <a:pt x="229457" y="819265"/>
                  </a:lnTo>
                  <a:lnTo>
                    <a:pt x="260618" y="853397"/>
                  </a:lnTo>
                  <a:lnTo>
                    <a:pt x="295902" y="884719"/>
                  </a:lnTo>
                  <a:lnTo>
                    <a:pt x="334265" y="912179"/>
                  </a:lnTo>
                  <a:lnTo>
                    <a:pt x="374453" y="934995"/>
                  </a:lnTo>
                  <a:lnTo>
                    <a:pt x="416101" y="953204"/>
                  </a:lnTo>
                  <a:lnTo>
                    <a:pt x="458841" y="966841"/>
                  </a:lnTo>
                  <a:lnTo>
                    <a:pt x="502308" y="975943"/>
                  </a:lnTo>
                  <a:lnTo>
                    <a:pt x="546136" y="980546"/>
                  </a:lnTo>
                  <a:lnTo>
                    <a:pt x="589957" y="980687"/>
                  </a:lnTo>
                  <a:lnTo>
                    <a:pt x="633406" y="976403"/>
                  </a:lnTo>
                  <a:lnTo>
                    <a:pt x="676117" y="967728"/>
                  </a:lnTo>
                  <a:lnTo>
                    <a:pt x="717723" y="954701"/>
                  </a:lnTo>
                  <a:lnTo>
                    <a:pt x="757858" y="937356"/>
                  </a:lnTo>
                  <a:lnTo>
                    <a:pt x="796155" y="915731"/>
                  </a:lnTo>
                  <a:lnTo>
                    <a:pt x="832248" y="889862"/>
                  </a:lnTo>
                  <a:lnTo>
                    <a:pt x="865771" y="859785"/>
                  </a:lnTo>
                  <a:lnTo>
                    <a:pt x="896358" y="825537"/>
                  </a:lnTo>
                  <a:lnTo>
                    <a:pt x="922982" y="788101"/>
                  </a:lnTo>
                  <a:lnTo>
                    <a:pt x="944884" y="748730"/>
                  </a:lnTo>
                  <a:lnTo>
                    <a:pt x="962111" y="707789"/>
                  </a:lnTo>
                  <a:lnTo>
                    <a:pt x="974709" y="665643"/>
                  </a:lnTo>
                  <a:lnTo>
                    <a:pt x="982725" y="622657"/>
                  </a:lnTo>
                  <a:lnTo>
                    <a:pt x="986203" y="579196"/>
                  </a:lnTo>
                  <a:lnTo>
                    <a:pt x="985191" y="535624"/>
                  </a:lnTo>
                  <a:lnTo>
                    <a:pt x="979734" y="492307"/>
                  </a:lnTo>
                  <a:lnTo>
                    <a:pt x="969878" y="449609"/>
                  </a:lnTo>
                  <a:lnTo>
                    <a:pt x="955669" y="407895"/>
                  </a:lnTo>
                  <a:lnTo>
                    <a:pt x="937154" y="367530"/>
                  </a:lnTo>
                  <a:lnTo>
                    <a:pt x="914378" y="328880"/>
                  </a:lnTo>
                  <a:lnTo>
                    <a:pt x="887387" y="292308"/>
                  </a:lnTo>
                  <a:lnTo>
                    <a:pt x="856228" y="258179"/>
                  </a:lnTo>
                  <a:lnTo>
                    <a:pt x="820946" y="226859"/>
                  </a:lnTo>
                  <a:lnTo>
                    <a:pt x="782583" y="199399"/>
                  </a:lnTo>
                  <a:lnTo>
                    <a:pt x="742394" y="176583"/>
                  </a:lnTo>
                  <a:lnTo>
                    <a:pt x="700746" y="158375"/>
                  </a:lnTo>
                  <a:lnTo>
                    <a:pt x="658004" y="144737"/>
                  </a:lnTo>
                  <a:lnTo>
                    <a:pt x="614536" y="135635"/>
                  </a:lnTo>
                  <a:lnTo>
                    <a:pt x="570708" y="131032"/>
                  </a:lnTo>
                  <a:lnTo>
                    <a:pt x="526885" y="130891"/>
                  </a:lnTo>
                  <a:lnTo>
                    <a:pt x="483435" y="135175"/>
                  </a:lnTo>
                  <a:lnTo>
                    <a:pt x="440723" y="143850"/>
                  </a:lnTo>
                  <a:lnTo>
                    <a:pt x="399116" y="156877"/>
                  </a:lnTo>
                  <a:lnTo>
                    <a:pt x="358980" y="174222"/>
                  </a:lnTo>
                  <a:lnTo>
                    <a:pt x="320682" y="195847"/>
                  </a:lnTo>
                  <a:lnTo>
                    <a:pt x="284588" y="221716"/>
                  </a:lnTo>
                  <a:lnTo>
                    <a:pt x="251064" y="251793"/>
                  </a:lnTo>
                  <a:lnTo>
                    <a:pt x="220477" y="286041"/>
                  </a:lnTo>
                  <a:close/>
                </a:path>
              </a:pathLst>
            </a:custGeom>
            <a:ln w="7349">
              <a:solidFill>
                <a:srgbClr val="9F92A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09649" y="0"/>
              <a:ext cx="8134350" cy="6858000"/>
            </a:xfrm>
            <a:custGeom>
              <a:avLst/>
              <a:gdLst/>
              <a:ahLst/>
              <a:cxnLst/>
              <a:rect l="l" t="t" r="r" b="b"/>
              <a:pathLst>
                <a:path w="8134350" h="6858000">
                  <a:moveTo>
                    <a:pt x="81343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34350" y="6858000"/>
                  </a:lnTo>
                  <a:lnTo>
                    <a:pt x="8134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924" y="0"/>
              <a:ext cx="176212" cy="685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19174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66725" y="-62166"/>
            <a:ext cx="8437245" cy="595820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2600" b="1">
                <a:solidFill>
                  <a:srgbClr val="69676C"/>
                </a:solidFill>
                <a:latin typeface="Trebuchet MS"/>
                <a:cs typeface="Trebuchet MS"/>
              </a:rPr>
              <a:t>Liver</a:t>
            </a:r>
            <a:r>
              <a:rPr dirty="0" sz="2600" spc="-185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69676C"/>
                </a:solidFill>
                <a:latin typeface="Trebuchet MS"/>
                <a:cs typeface="Trebuchet MS"/>
              </a:rPr>
              <a:t>in</a:t>
            </a:r>
            <a:r>
              <a:rPr dirty="0" sz="2600" spc="-165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69676C"/>
                </a:solidFill>
                <a:latin typeface="Trebuchet MS"/>
                <a:cs typeface="Trebuchet MS"/>
              </a:rPr>
              <a:t>starvation</a:t>
            </a:r>
            <a:endParaRPr sz="2600">
              <a:latin typeface="Trebuchet MS"/>
              <a:cs typeface="Trebuchet MS"/>
            </a:endParaRPr>
          </a:p>
          <a:p>
            <a:pPr marL="346710" indent="-334010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346710" algn="l"/>
              </a:tabLst>
            </a:pPr>
            <a:r>
              <a:rPr dirty="0" sz="2600" b="1">
                <a:latin typeface="Trebuchet MS"/>
                <a:cs typeface="Trebuchet MS"/>
              </a:rPr>
              <a:t>Carbohydrate</a:t>
            </a:r>
            <a:r>
              <a:rPr dirty="0" sz="2600" spc="114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metabolism:</a:t>
            </a:r>
            <a:endParaRPr sz="2600">
              <a:latin typeface="Trebuchet MS"/>
              <a:cs typeface="Trebuchet MS"/>
            </a:endParaRPr>
          </a:p>
          <a:p>
            <a:pPr lvl="1" marL="295910" indent="-283210">
              <a:lnSpc>
                <a:spcPct val="100000"/>
              </a:lnSpc>
              <a:spcBef>
                <a:spcPts val="635"/>
              </a:spcBef>
              <a:buClr>
                <a:srgbClr val="CEB866"/>
              </a:buClr>
              <a:buSzPct val="80769"/>
              <a:buFont typeface="Segoe UI Symbol"/>
              <a:buChar char="⚫"/>
              <a:tabLst>
                <a:tab pos="295910" algn="l"/>
              </a:tabLst>
            </a:pP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Increased</a:t>
            </a:r>
            <a:r>
              <a:rPr dirty="0" sz="2600" spc="-9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922968"/>
                </a:solidFill>
                <a:latin typeface="Trebuchet MS"/>
                <a:cs typeface="Trebuchet MS"/>
              </a:rPr>
              <a:t>gluconeogenesis</a:t>
            </a:r>
            <a:r>
              <a:rPr dirty="0" sz="2600" spc="-9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and</a:t>
            </a:r>
            <a:r>
              <a:rPr dirty="0" sz="2600" spc="-17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glycogen</a:t>
            </a:r>
            <a:r>
              <a:rPr dirty="0" sz="2600" spc="-10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degradation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600">
              <a:latin typeface="Trebuchet MS"/>
              <a:cs typeface="Trebuchet MS"/>
            </a:endParaRPr>
          </a:p>
          <a:p>
            <a:pPr marL="346710" indent="-334010">
              <a:lnSpc>
                <a:spcPct val="100000"/>
              </a:lnSpc>
              <a:buAutoNum type="arabicPeriod" startAt="2"/>
              <a:tabLst>
                <a:tab pos="346710" algn="l"/>
              </a:tabLst>
            </a:pPr>
            <a:r>
              <a:rPr dirty="0" sz="2600" b="1">
                <a:latin typeface="Trebuchet MS"/>
                <a:cs typeface="Trebuchet MS"/>
              </a:rPr>
              <a:t>Lipid</a:t>
            </a:r>
            <a:r>
              <a:rPr dirty="0" sz="2600" spc="-9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metabolism:</a:t>
            </a:r>
            <a:endParaRPr sz="2600">
              <a:latin typeface="Trebuchet MS"/>
              <a:cs typeface="Trebuchet MS"/>
            </a:endParaRPr>
          </a:p>
          <a:p>
            <a:pPr lvl="1" marL="295910" marR="5080" indent="-283845">
              <a:lnSpc>
                <a:spcPct val="100299"/>
              </a:lnSpc>
              <a:spcBef>
                <a:spcPts val="550"/>
              </a:spcBef>
              <a:buClr>
                <a:srgbClr val="CEB866"/>
              </a:buClr>
              <a:buSzPct val="80769"/>
              <a:buFont typeface="Segoe UI Symbol"/>
              <a:buChar char="⚫"/>
              <a:tabLst>
                <a:tab pos="295910" algn="l"/>
              </a:tabLst>
            </a:pPr>
            <a:r>
              <a:rPr dirty="0" sz="2600" spc="145" b="1">
                <a:solidFill>
                  <a:srgbClr val="922968"/>
                </a:solidFill>
                <a:latin typeface="Trebuchet MS"/>
                <a:cs typeface="Trebuchet MS"/>
              </a:rPr>
              <a:t>FA</a:t>
            </a:r>
            <a:r>
              <a:rPr dirty="0" sz="2600" spc="-10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922968"/>
                </a:solidFill>
                <a:latin typeface="Trebuchet MS"/>
                <a:cs typeface="Trebuchet MS"/>
              </a:rPr>
              <a:t>oxidation</a:t>
            </a:r>
            <a:r>
              <a:rPr dirty="0" sz="2600" spc="-1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35" b="1">
                <a:solidFill>
                  <a:srgbClr val="922968"/>
                </a:solidFill>
                <a:latin typeface="Trebuchet MS"/>
                <a:cs typeface="Trebuchet MS"/>
              </a:rPr>
              <a:t>increased</a:t>
            </a:r>
            <a:r>
              <a:rPr dirty="0" sz="2600" spc="-1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and</a:t>
            </a:r>
            <a:r>
              <a:rPr dirty="0" sz="2600" spc="-16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the</a:t>
            </a:r>
            <a:r>
              <a:rPr dirty="0" sz="2600" spc="-509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365" b="1">
                <a:solidFill>
                  <a:srgbClr val="922968"/>
                </a:solidFill>
                <a:latin typeface="Trebuchet MS"/>
                <a:cs typeface="Trebuchet MS"/>
              </a:rPr>
              <a:t>TCA</a:t>
            </a:r>
            <a:r>
              <a:rPr dirty="0" sz="2600" spc="-1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45" b="1">
                <a:solidFill>
                  <a:srgbClr val="922968"/>
                </a:solidFill>
                <a:latin typeface="Trebuchet MS"/>
                <a:cs typeface="Trebuchet MS"/>
              </a:rPr>
              <a:t>cycle</a:t>
            </a:r>
            <a:r>
              <a:rPr dirty="0" sz="2600" spc="-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cannot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cope</a:t>
            </a:r>
            <a:r>
              <a:rPr dirty="0" sz="2600" spc="-2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up</a:t>
            </a:r>
            <a:r>
              <a:rPr dirty="0" sz="2600" spc="-17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with</a:t>
            </a:r>
            <a:r>
              <a:rPr dirty="0" sz="2600" spc="-1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the</a:t>
            </a:r>
            <a:r>
              <a:rPr dirty="0" sz="2600" spc="-1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30" b="1">
                <a:solidFill>
                  <a:srgbClr val="922968"/>
                </a:solidFill>
                <a:latin typeface="Trebuchet MS"/>
                <a:cs typeface="Trebuchet MS"/>
              </a:rPr>
              <a:t>excess</a:t>
            </a:r>
            <a:r>
              <a:rPr dirty="0" sz="2600" spc="-1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production</a:t>
            </a:r>
            <a:r>
              <a:rPr dirty="0" sz="2600" spc="-1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of</a:t>
            </a:r>
            <a:r>
              <a:rPr dirty="0" sz="2600" spc="-17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acetyl</a:t>
            </a:r>
            <a:r>
              <a:rPr dirty="0" sz="2600" spc="-5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150" b="1">
                <a:solidFill>
                  <a:srgbClr val="922968"/>
                </a:solidFill>
                <a:latin typeface="Trebuchet MS"/>
                <a:cs typeface="Trebuchet MS"/>
              </a:rPr>
              <a:t>CoA,</a:t>
            </a:r>
            <a:r>
              <a:rPr dirty="0" sz="2600" spc="-2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25" b="1">
                <a:solidFill>
                  <a:srgbClr val="922968"/>
                </a:solidFill>
                <a:latin typeface="Trebuchet MS"/>
                <a:cs typeface="Trebuchet MS"/>
              </a:rPr>
              <a:t>so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it</a:t>
            </a:r>
            <a:r>
              <a:rPr dirty="0" sz="2600" spc="-8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is</a:t>
            </a:r>
            <a:r>
              <a:rPr dirty="0" sz="2600" spc="-6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922968"/>
                </a:solidFill>
                <a:latin typeface="Trebuchet MS"/>
                <a:cs typeface="Trebuchet MS"/>
              </a:rPr>
              <a:t>diverted</a:t>
            </a:r>
            <a:r>
              <a:rPr dirty="0" sz="2600" spc="-1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to</a:t>
            </a:r>
            <a:r>
              <a:rPr dirty="0" sz="2600" spc="-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ketone</a:t>
            </a:r>
            <a:r>
              <a:rPr dirty="0" sz="2600" spc="-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body</a:t>
            </a:r>
            <a:r>
              <a:rPr dirty="0" sz="2600" spc="-1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formation.The</a:t>
            </a:r>
            <a:r>
              <a:rPr dirty="0" sz="2600" spc="-8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922968"/>
                </a:solidFill>
                <a:latin typeface="Trebuchet MS"/>
                <a:cs typeface="Trebuchet MS"/>
              </a:rPr>
              <a:t>fuel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demands</a:t>
            </a:r>
            <a:r>
              <a:rPr dirty="0" sz="2600" spc="-10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of</a:t>
            </a:r>
            <a:r>
              <a:rPr dirty="0" sz="2600" spc="-7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the</a:t>
            </a:r>
            <a:r>
              <a:rPr dirty="0" sz="2600" spc="-1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brain</a:t>
            </a:r>
            <a:r>
              <a:rPr dirty="0" sz="2600" spc="-1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are</a:t>
            </a:r>
            <a:r>
              <a:rPr dirty="0" sz="2600" spc="49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80" b="1">
                <a:solidFill>
                  <a:srgbClr val="922968"/>
                </a:solidFill>
                <a:latin typeface="Trebuchet MS"/>
                <a:cs typeface="Trebuchet MS"/>
              </a:rPr>
              <a:t>met</a:t>
            </a:r>
            <a:r>
              <a:rPr dirty="0" sz="2600" spc="-18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by</a:t>
            </a:r>
            <a:r>
              <a:rPr dirty="0" sz="2600" spc="57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ketone</a:t>
            </a:r>
            <a:r>
              <a:rPr dirty="0" sz="2600" spc="-12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bodies.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600" b="1">
                <a:solidFill>
                  <a:srgbClr val="69676C"/>
                </a:solidFill>
                <a:latin typeface="Trebuchet MS"/>
                <a:cs typeface="Trebuchet MS"/>
              </a:rPr>
              <a:t>Adipose</a:t>
            </a:r>
            <a:r>
              <a:rPr dirty="0" sz="2600" spc="-55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600" spc="-20" b="1">
                <a:solidFill>
                  <a:srgbClr val="69676C"/>
                </a:solidFill>
                <a:latin typeface="Trebuchet MS"/>
                <a:cs typeface="Trebuchet MS"/>
              </a:rPr>
              <a:t>tissue</a:t>
            </a:r>
            <a:r>
              <a:rPr dirty="0" sz="2600" spc="-60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69676C"/>
                </a:solidFill>
                <a:latin typeface="Trebuchet MS"/>
                <a:cs typeface="Trebuchet MS"/>
              </a:rPr>
              <a:t>in</a:t>
            </a:r>
            <a:r>
              <a:rPr dirty="0" sz="2600" spc="-60" b="1">
                <a:solidFill>
                  <a:srgbClr val="69676C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69676C"/>
                </a:solidFill>
                <a:latin typeface="Trebuchet MS"/>
                <a:cs typeface="Trebuchet MS"/>
              </a:rPr>
              <a:t>starvation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2600" b="1">
                <a:latin typeface="Trebuchet MS"/>
                <a:cs typeface="Trebuchet MS"/>
              </a:rPr>
              <a:t>1.Carbohydrate</a:t>
            </a:r>
            <a:r>
              <a:rPr dirty="0" sz="2600" spc="-16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metabolism:</a:t>
            </a:r>
            <a:endParaRPr sz="2600">
              <a:latin typeface="Trebuchet MS"/>
              <a:cs typeface="Trebuchet MS"/>
            </a:endParaRPr>
          </a:p>
          <a:p>
            <a:pPr marL="295910" indent="-283210">
              <a:lnSpc>
                <a:spcPct val="100000"/>
              </a:lnSpc>
              <a:spcBef>
                <a:spcPts val="635"/>
              </a:spcBef>
              <a:buClr>
                <a:srgbClr val="CEB866"/>
              </a:buClr>
              <a:buSzPct val="80769"/>
              <a:buFont typeface="Segoe UI Symbol"/>
              <a:buChar char="⚫"/>
              <a:tabLst>
                <a:tab pos="295910" algn="l"/>
              </a:tabLst>
            </a:pP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Glucose</a:t>
            </a:r>
            <a:r>
              <a:rPr dirty="0" sz="2600" spc="-10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uptake</a:t>
            </a:r>
            <a:r>
              <a:rPr dirty="0" sz="2600" spc="-3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and</a:t>
            </a:r>
            <a:r>
              <a:rPr dirty="0" sz="2600" spc="-3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its</a:t>
            </a:r>
            <a:r>
              <a:rPr dirty="0" sz="2600" spc="-8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metabolism</a:t>
            </a:r>
            <a:r>
              <a:rPr dirty="0" sz="2600" spc="-45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922968"/>
                </a:solidFill>
                <a:latin typeface="Trebuchet MS"/>
                <a:cs typeface="Trebuchet MS"/>
              </a:rPr>
              <a:t>are</a:t>
            </a:r>
            <a:r>
              <a:rPr dirty="0" sz="2600" spc="-30" b="1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922968"/>
                </a:solidFill>
                <a:latin typeface="Trebuchet MS"/>
                <a:cs typeface="Trebuchet MS"/>
              </a:rPr>
              <a:t>lowered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457" y="78993"/>
            <a:ext cx="8570595" cy="64300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latin typeface="Times New Roman"/>
                <a:cs typeface="Times New Roman"/>
              </a:rPr>
              <a:t>2.Lipid</a:t>
            </a:r>
            <a:r>
              <a:rPr dirty="0" sz="2750" spc="150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metabolism:</a:t>
            </a:r>
            <a:endParaRPr sz="2750">
              <a:latin typeface="Times New Roman"/>
              <a:cs typeface="Times New Roman"/>
            </a:endParaRPr>
          </a:p>
          <a:p>
            <a:pPr marL="12700" marR="5080">
              <a:lnSpc>
                <a:spcPct val="101800"/>
              </a:lnSpc>
              <a:spcBef>
                <a:spcPts val="2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Degradation</a:t>
            </a:r>
            <a:r>
              <a:rPr dirty="0" sz="2750" spc="1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-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TG</a:t>
            </a:r>
            <a:r>
              <a:rPr dirty="0" sz="2750" spc="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increased</a:t>
            </a:r>
            <a:r>
              <a:rPr dirty="0" sz="2750" spc="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which</a:t>
            </a:r>
            <a:r>
              <a:rPr dirty="0" sz="2750" spc="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leads</a:t>
            </a:r>
            <a:r>
              <a:rPr dirty="0" sz="2750" spc="8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increased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release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0" b="1">
                <a:solidFill>
                  <a:srgbClr val="922968"/>
                </a:solidFill>
                <a:latin typeface="Times New Roman"/>
                <a:cs typeface="Times New Roman"/>
              </a:rPr>
              <a:t>FA</a:t>
            </a:r>
            <a:r>
              <a:rPr dirty="0" sz="2750" spc="-11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from</a:t>
            </a:r>
            <a:r>
              <a:rPr dirty="0" sz="2750" spc="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adipose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tissue,</a:t>
            </a:r>
            <a:r>
              <a:rPr dirty="0" sz="2750" spc="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which</a:t>
            </a:r>
            <a:r>
              <a:rPr dirty="0" sz="2750" spc="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serves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as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750" spc="1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various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tissues</a:t>
            </a:r>
            <a:r>
              <a:rPr dirty="0" sz="2750" spc="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(brain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exception).</a:t>
            </a:r>
            <a:r>
              <a:rPr dirty="0" sz="2750" spc="11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Glycerol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liberated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during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lipolysis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used</a:t>
            </a:r>
            <a:r>
              <a:rPr dirty="0" sz="2750" spc="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750" spc="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glucose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synthesis</a:t>
            </a:r>
            <a:r>
              <a:rPr dirty="0" sz="2750" spc="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by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liver.</a:t>
            </a: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spc="-90" b="1">
                <a:solidFill>
                  <a:srgbClr val="922968"/>
                </a:solidFill>
                <a:latin typeface="Times New Roman"/>
                <a:cs typeface="Times New Roman"/>
              </a:rPr>
              <a:t>FA</a:t>
            </a:r>
            <a:r>
              <a:rPr dirty="0" sz="2750" spc="-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2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TG</a:t>
            </a:r>
            <a:r>
              <a:rPr dirty="0" sz="2750" spc="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synthesis</a:t>
            </a:r>
            <a:r>
              <a:rPr dirty="0" sz="2750" spc="1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completely</a:t>
            </a:r>
            <a:r>
              <a:rPr dirty="0" sz="2750" spc="11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stopped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here.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750" b="1">
                <a:solidFill>
                  <a:srgbClr val="69676C"/>
                </a:solidFill>
                <a:latin typeface="Times New Roman"/>
                <a:cs typeface="Times New Roman"/>
              </a:rPr>
              <a:t>Skeletal</a:t>
            </a:r>
            <a:r>
              <a:rPr dirty="0" sz="2750" spc="105" b="1">
                <a:solidFill>
                  <a:srgbClr val="69676C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69676C"/>
                </a:solidFill>
                <a:latin typeface="Times New Roman"/>
                <a:cs typeface="Times New Roman"/>
              </a:rPr>
              <a:t>muscle</a:t>
            </a:r>
            <a:r>
              <a:rPr dirty="0" sz="2750" spc="105" b="1">
                <a:solidFill>
                  <a:srgbClr val="69676C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69676C"/>
                </a:solidFill>
                <a:latin typeface="Times New Roman"/>
                <a:cs typeface="Times New Roman"/>
              </a:rPr>
              <a:t>in</a:t>
            </a:r>
            <a:r>
              <a:rPr dirty="0" sz="2750" spc="110" b="1">
                <a:solidFill>
                  <a:srgbClr val="69676C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69676C"/>
                </a:solidFill>
                <a:latin typeface="Times New Roman"/>
                <a:cs typeface="Times New Roman"/>
              </a:rPr>
              <a:t>starvation</a:t>
            </a:r>
            <a:endParaRPr sz="2750">
              <a:latin typeface="Times New Roman"/>
              <a:cs typeface="Times New Roman"/>
            </a:endParaRPr>
          </a:p>
          <a:p>
            <a:pPr marL="278130" indent="-265430">
              <a:lnSpc>
                <a:spcPct val="100000"/>
              </a:lnSpc>
              <a:spcBef>
                <a:spcPts val="80"/>
              </a:spcBef>
              <a:buSzPct val="96363"/>
              <a:buAutoNum type="arabicPeriod"/>
              <a:tabLst>
                <a:tab pos="278130" algn="l"/>
              </a:tabLst>
            </a:pPr>
            <a:r>
              <a:rPr dirty="0" sz="2750" b="1">
                <a:latin typeface="Times New Roman"/>
                <a:cs typeface="Times New Roman"/>
              </a:rPr>
              <a:t>Carbohydrate</a:t>
            </a:r>
            <a:r>
              <a:rPr dirty="0" sz="2750" spc="240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metabolism:</a:t>
            </a: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Glucose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uptake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its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metabolism</a:t>
            </a:r>
            <a:r>
              <a:rPr dirty="0" sz="2750" spc="1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are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lowered.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750">
              <a:latin typeface="Times New Roman"/>
              <a:cs typeface="Times New Roman"/>
            </a:endParaRPr>
          </a:p>
          <a:p>
            <a:pPr marL="278765" indent="-266065">
              <a:lnSpc>
                <a:spcPct val="100000"/>
              </a:lnSpc>
              <a:spcBef>
                <a:spcPts val="5"/>
              </a:spcBef>
              <a:buSzPct val="96363"/>
              <a:buAutoNum type="arabicPeriod" startAt="2"/>
              <a:tabLst>
                <a:tab pos="278765" algn="l"/>
              </a:tabLst>
            </a:pPr>
            <a:r>
              <a:rPr dirty="0" sz="2750" b="1">
                <a:latin typeface="Times New Roman"/>
                <a:cs typeface="Times New Roman"/>
              </a:rPr>
              <a:t>Lipid</a:t>
            </a:r>
            <a:r>
              <a:rPr dirty="0" sz="2750" spc="120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metabolism:</a:t>
            </a:r>
            <a:endParaRPr sz="2750">
              <a:latin typeface="Times New Roman"/>
              <a:cs typeface="Times New Roman"/>
            </a:endParaRPr>
          </a:p>
          <a:p>
            <a:pPr marL="12700" marR="183515">
              <a:lnSpc>
                <a:spcPts val="3379"/>
              </a:lnSpc>
              <a:spcBef>
                <a:spcPts val="30"/>
              </a:spcBef>
            </a:pPr>
            <a:r>
              <a:rPr dirty="0" sz="2750" spc="-90" b="1">
                <a:solidFill>
                  <a:srgbClr val="922968"/>
                </a:solidFill>
                <a:latin typeface="Times New Roman"/>
                <a:cs typeface="Times New Roman"/>
              </a:rPr>
              <a:t>FA</a:t>
            </a:r>
            <a:r>
              <a:rPr dirty="0" sz="2750" spc="-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ketone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bodies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are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utilized</a:t>
            </a:r>
            <a:r>
              <a:rPr dirty="0" sz="2750" spc="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as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fuel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by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muscle.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Prolonged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starvation</a:t>
            </a:r>
            <a:r>
              <a:rPr dirty="0" sz="2750" spc="1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adopted</a:t>
            </a:r>
            <a:r>
              <a:rPr dirty="0" sz="2750" spc="10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to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utilize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FA.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657" y="481647"/>
            <a:ext cx="8696960" cy="38633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latin typeface="Times New Roman"/>
                <a:cs typeface="Times New Roman"/>
              </a:rPr>
              <a:t>3.Protein</a:t>
            </a:r>
            <a:r>
              <a:rPr dirty="0" sz="2750" spc="114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metabolism:</a:t>
            </a:r>
            <a:endParaRPr sz="2750">
              <a:latin typeface="Times New Roman"/>
              <a:cs typeface="Times New Roman"/>
            </a:endParaRPr>
          </a:p>
          <a:p>
            <a:pPr algn="just" marL="12700" marR="17780">
              <a:lnSpc>
                <a:spcPct val="101299"/>
              </a:lnSpc>
              <a:spcBef>
                <a:spcPts val="4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Muscle</a:t>
            </a:r>
            <a:r>
              <a:rPr dirty="0" sz="2750" spc="5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proteins</a:t>
            </a:r>
            <a:r>
              <a:rPr dirty="0" sz="2750" spc="58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are</a:t>
            </a:r>
            <a:r>
              <a:rPr dirty="0" sz="2750" spc="5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degraded</a:t>
            </a:r>
            <a:r>
              <a:rPr dirty="0" sz="2750" spc="50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509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5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amino</a:t>
            </a:r>
            <a:r>
              <a:rPr dirty="0" sz="2750" spc="54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acids</a:t>
            </a:r>
            <a:r>
              <a:rPr dirty="0" sz="2750" spc="5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are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utilized</a:t>
            </a:r>
            <a:r>
              <a:rPr dirty="0" sz="2750" spc="13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750" spc="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glucose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synthesis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by</a:t>
            </a:r>
            <a:r>
              <a:rPr dirty="0" sz="2750" spc="9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liver.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Protein</a:t>
            </a:r>
            <a:r>
              <a:rPr dirty="0" sz="2750" spc="9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breakdown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6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reduced</a:t>
            </a:r>
            <a:r>
              <a:rPr dirty="0" sz="2750" spc="5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if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starvation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is</a:t>
            </a:r>
            <a:r>
              <a:rPr dirty="0" sz="2750" spc="7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prolonged.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750" b="1">
                <a:solidFill>
                  <a:srgbClr val="69676C"/>
                </a:solidFill>
                <a:latin typeface="Times New Roman"/>
                <a:cs typeface="Times New Roman"/>
              </a:rPr>
              <a:t>Brain</a:t>
            </a:r>
            <a:r>
              <a:rPr dirty="0" sz="2750" spc="60" b="1">
                <a:solidFill>
                  <a:srgbClr val="69676C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69676C"/>
                </a:solidFill>
                <a:latin typeface="Times New Roman"/>
                <a:cs typeface="Times New Roman"/>
              </a:rPr>
              <a:t>in</a:t>
            </a:r>
            <a:r>
              <a:rPr dirty="0" sz="2750" spc="60" b="1">
                <a:solidFill>
                  <a:srgbClr val="69676C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69676C"/>
                </a:solidFill>
                <a:latin typeface="Times New Roman"/>
                <a:cs typeface="Times New Roman"/>
              </a:rPr>
              <a:t>starvation</a:t>
            </a:r>
            <a:endParaRPr sz="27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299"/>
              </a:lnSpc>
              <a:spcBef>
                <a:spcPts val="4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During</a:t>
            </a:r>
            <a:r>
              <a:rPr dirty="0" sz="2750" spc="21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24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first</a:t>
            </a:r>
            <a:r>
              <a:rPr dirty="0" sz="2750" spc="22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two</a:t>
            </a:r>
            <a:r>
              <a:rPr dirty="0" sz="2750" spc="21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weeks</a:t>
            </a:r>
            <a:r>
              <a:rPr dirty="0" sz="2750" spc="229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of</a:t>
            </a:r>
            <a:r>
              <a:rPr dirty="0" sz="2750" spc="21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starvation,</a:t>
            </a:r>
            <a:r>
              <a:rPr dirty="0" sz="2750" spc="22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24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brain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mostly</a:t>
            </a:r>
            <a:r>
              <a:rPr dirty="0" sz="2750" spc="300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dependent</a:t>
            </a:r>
            <a:r>
              <a:rPr dirty="0" sz="2750" spc="290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on</a:t>
            </a:r>
            <a:r>
              <a:rPr dirty="0" sz="2750" spc="285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glucose,</a:t>
            </a:r>
            <a:r>
              <a:rPr dirty="0" sz="2750" spc="290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supplied</a:t>
            </a:r>
            <a:r>
              <a:rPr dirty="0" sz="2750" spc="305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by</a:t>
            </a:r>
            <a:r>
              <a:rPr dirty="0" sz="2750" spc="285" b="1">
                <a:solidFill>
                  <a:srgbClr val="922968"/>
                </a:solidFill>
                <a:latin typeface="Times New Roman"/>
                <a:cs typeface="Times New Roman"/>
              </a:rPr>
              <a:t>  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liver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gluconeogenesis.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This,</a:t>
            </a:r>
            <a:r>
              <a:rPr dirty="0" sz="2750" spc="6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turn,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depends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on</a:t>
            </a:r>
            <a:r>
              <a:rPr dirty="0" sz="2750" spc="8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0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amino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657" y="4324985"/>
            <a:ext cx="4032250" cy="8788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50"/>
              </a:spcBef>
              <a:tabLst>
                <a:tab pos="1029969" algn="l"/>
                <a:tab pos="1870075" algn="l"/>
                <a:tab pos="2513965" algn="l"/>
                <a:tab pos="3234055" algn="l"/>
                <a:tab pos="3506470" algn="l"/>
              </a:tabLst>
            </a:pP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acids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released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20" b="1">
                <a:solidFill>
                  <a:srgbClr val="922968"/>
                </a:solidFill>
                <a:latin typeface="Times New Roman"/>
                <a:cs typeface="Times New Roman"/>
              </a:rPr>
              <a:t>from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the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Starvation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beyond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three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3740" y="4324985"/>
            <a:ext cx="4472940" cy="8788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55244" marR="5080" indent="-43180">
              <a:lnSpc>
                <a:spcPct val="102400"/>
              </a:lnSpc>
              <a:spcBef>
                <a:spcPts val="50"/>
              </a:spcBef>
              <a:tabLst>
                <a:tab pos="1218565" algn="l"/>
                <a:tab pos="1306830" algn="l"/>
                <a:tab pos="2473960" algn="l"/>
                <a:tab pos="2654935" algn="l"/>
                <a:tab pos="3025140" algn="l"/>
              </a:tabLst>
            </a:pP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muscle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protein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breakdown. weeks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results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25" b="1">
                <a:solidFill>
                  <a:srgbClr val="922968"/>
                </a:solidFill>
                <a:latin typeface="Times New Roman"/>
                <a:cs typeface="Times New Roman"/>
              </a:rPr>
              <a:t>in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	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increased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657" y="5183504"/>
            <a:ext cx="8699500" cy="8788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50"/>
              </a:spcBef>
            </a:pP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plasma</a:t>
            </a:r>
            <a:r>
              <a:rPr dirty="0" sz="2750" spc="16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ketone</a:t>
            </a:r>
            <a:r>
              <a:rPr dirty="0" sz="2750" spc="20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bodies</a:t>
            </a:r>
            <a:r>
              <a:rPr dirty="0" sz="2750" spc="19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and</a:t>
            </a:r>
            <a:r>
              <a:rPr dirty="0" sz="2750" spc="17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9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brain</a:t>
            </a:r>
            <a:r>
              <a:rPr dirty="0" sz="2750" spc="204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adopts</a:t>
            </a:r>
            <a:r>
              <a:rPr dirty="0" sz="2750" spc="165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itself</a:t>
            </a:r>
            <a:r>
              <a:rPr dirty="0" sz="2750" spc="190" b="1">
                <a:solidFill>
                  <a:srgbClr val="922968"/>
                </a:solidFill>
                <a:latin typeface="Times New Roman"/>
                <a:cs typeface="Times New Roman"/>
              </a:rPr>
              <a:t>  </a:t>
            </a:r>
            <a:r>
              <a:rPr dirty="0" sz="2750" spc="35" b="1">
                <a:solidFill>
                  <a:srgbClr val="922968"/>
                </a:solidFill>
                <a:latin typeface="Times New Roman"/>
                <a:cs typeface="Times New Roman"/>
              </a:rPr>
              <a:t>to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depend</a:t>
            </a:r>
            <a:r>
              <a:rPr dirty="0" sz="2750" spc="5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on</a:t>
            </a:r>
            <a:r>
              <a:rPr dirty="0" sz="2750" spc="7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ketone</a:t>
            </a:r>
            <a:r>
              <a:rPr dirty="0" sz="2750" spc="114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bodies</a:t>
            </a:r>
            <a:r>
              <a:rPr dirty="0" sz="2750" spc="11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for</a:t>
            </a:r>
            <a:r>
              <a:rPr dirty="0" sz="2750" spc="45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922968"/>
                </a:solidFill>
                <a:latin typeface="Times New Roman"/>
                <a:cs typeface="Times New Roman"/>
              </a:rPr>
              <a:t>the</a:t>
            </a:r>
            <a:r>
              <a:rPr dirty="0" sz="2750" spc="120" b="1">
                <a:solidFill>
                  <a:srgbClr val="922968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922968"/>
                </a:solidFill>
                <a:latin typeface="Times New Roman"/>
                <a:cs typeface="Times New Roman"/>
              </a:rPr>
              <a:t>energy.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99835" y="6539865"/>
            <a:ext cx="14065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92879F"/>
                </a:solidFill>
                <a:latin typeface="Times New Roman"/>
                <a:cs typeface="Times New Roman"/>
              </a:rPr>
              <a:t>Dr.</a:t>
            </a:r>
            <a:r>
              <a:rPr dirty="0" sz="1200" spc="-50">
                <a:solidFill>
                  <a:srgbClr val="92879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92879F"/>
                </a:solidFill>
                <a:latin typeface="Times New Roman"/>
                <a:cs typeface="Times New Roman"/>
              </a:rPr>
              <a:t>Shivananda</a:t>
            </a:r>
            <a:r>
              <a:rPr dirty="0" sz="1200" spc="-50">
                <a:solidFill>
                  <a:srgbClr val="92879F"/>
                </a:solidFill>
                <a:latin typeface="Times New Roman"/>
                <a:cs typeface="Times New Roman"/>
              </a:rPr>
              <a:t> </a:t>
            </a:r>
            <a:r>
              <a:rPr dirty="0" sz="1200" spc="-20">
                <a:solidFill>
                  <a:srgbClr val="92879F"/>
                </a:solidFill>
                <a:latin typeface="Times New Roman"/>
                <a:cs typeface="Times New Roman"/>
              </a:rPr>
              <a:t>Nayak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" y="19048"/>
            <a:ext cx="8963025" cy="67627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9" y="0"/>
            <a:ext cx="9141460" cy="6858000"/>
            <a:chOff x="2669" y="0"/>
            <a:chExt cx="9141460" cy="6858000"/>
          </a:xfrm>
        </p:grpSpPr>
        <p:sp>
          <p:nvSpPr>
            <p:cNvPr id="3" name="object 3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505" y="0"/>
                  </a:lnTo>
                  <a:lnTo>
                    <a:pt x="0" y="819276"/>
                  </a:lnTo>
                  <a:lnTo>
                    <a:pt x="48636" y="817886"/>
                  </a:lnTo>
                  <a:lnTo>
                    <a:pt x="96034" y="813765"/>
                  </a:lnTo>
                  <a:lnTo>
                    <a:pt x="142623" y="806991"/>
                  </a:lnTo>
                  <a:lnTo>
                    <a:pt x="188327" y="797640"/>
                  </a:lnTo>
                  <a:lnTo>
                    <a:pt x="233067" y="785790"/>
                  </a:lnTo>
                  <a:lnTo>
                    <a:pt x="276768" y="771517"/>
                  </a:lnTo>
                  <a:lnTo>
                    <a:pt x="319353" y="754897"/>
                  </a:lnTo>
                  <a:lnTo>
                    <a:pt x="360744" y="736009"/>
                  </a:lnTo>
                  <a:lnTo>
                    <a:pt x="400865" y="714928"/>
                  </a:lnTo>
                  <a:lnTo>
                    <a:pt x="439639" y="691732"/>
                  </a:lnTo>
                  <a:lnTo>
                    <a:pt x="476990" y="666496"/>
                  </a:lnTo>
                  <a:lnTo>
                    <a:pt x="512839" y="639299"/>
                  </a:lnTo>
                  <a:lnTo>
                    <a:pt x="547112" y="610217"/>
                  </a:lnTo>
                  <a:lnTo>
                    <a:pt x="579730" y="579326"/>
                  </a:lnTo>
                  <a:lnTo>
                    <a:pt x="610616" y="546704"/>
                  </a:lnTo>
                  <a:lnTo>
                    <a:pt x="639695" y="512427"/>
                  </a:lnTo>
                  <a:lnTo>
                    <a:pt x="666889" y="476572"/>
                  </a:lnTo>
                  <a:lnTo>
                    <a:pt x="692122" y="439216"/>
                  </a:lnTo>
                  <a:lnTo>
                    <a:pt x="715316" y="400436"/>
                  </a:lnTo>
                  <a:lnTo>
                    <a:pt x="736395" y="360308"/>
                  </a:lnTo>
                  <a:lnTo>
                    <a:pt x="755281" y="318910"/>
                  </a:lnTo>
                  <a:lnTo>
                    <a:pt x="771899" y="276319"/>
                  </a:lnTo>
                  <a:lnTo>
                    <a:pt x="786171" y="232610"/>
                  </a:lnTo>
                  <a:lnTo>
                    <a:pt x="798020" y="187861"/>
                  </a:lnTo>
                  <a:lnTo>
                    <a:pt x="807370" y="142148"/>
                  </a:lnTo>
                  <a:lnTo>
                    <a:pt x="814144" y="95549"/>
                  </a:lnTo>
                  <a:lnTo>
                    <a:pt x="818264" y="48141"/>
                  </a:lnTo>
                  <a:lnTo>
                    <a:pt x="819655" y="0"/>
                  </a:lnTo>
                  <a:close/>
                </a:path>
              </a:pathLst>
            </a:custGeom>
            <a:solidFill>
              <a:srgbClr val="F6F4F8">
                <a:alpha val="3294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57" y="4699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819655" y="0"/>
                  </a:moveTo>
                  <a:lnTo>
                    <a:pt x="818264" y="48141"/>
                  </a:lnTo>
                  <a:lnTo>
                    <a:pt x="814144" y="95549"/>
                  </a:lnTo>
                  <a:lnTo>
                    <a:pt x="807370" y="142148"/>
                  </a:lnTo>
                  <a:lnTo>
                    <a:pt x="798020" y="187861"/>
                  </a:lnTo>
                  <a:lnTo>
                    <a:pt x="786171" y="232610"/>
                  </a:lnTo>
                  <a:lnTo>
                    <a:pt x="771899" y="276319"/>
                  </a:lnTo>
                  <a:lnTo>
                    <a:pt x="755281" y="318910"/>
                  </a:lnTo>
                  <a:lnTo>
                    <a:pt x="736395" y="360308"/>
                  </a:lnTo>
                  <a:lnTo>
                    <a:pt x="715316" y="400436"/>
                  </a:lnTo>
                  <a:lnTo>
                    <a:pt x="692122" y="439216"/>
                  </a:lnTo>
                  <a:lnTo>
                    <a:pt x="666889" y="476572"/>
                  </a:lnTo>
                  <a:lnTo>
                    <a:pt x="639695" y="512427"/>
                  </a:lnTo>
                  <a:lnTo>
                    <a:pt x="610616" y="546704"/>
                  </a:lnTo>
                  <a:lnTo>
                    <a:pt x="579730" y="579326"/>
                  </a:lnTo>
                  <a:lnTo>
                    <a:pt x="547112" y="610217"/>
                  </a:lnTo>
                  <a:lnTo>
                    <a:pt x="512839" y="639299"/>
                  </a:lnTo>
                  <a:lnTo>
                    <a:pt x="476990" y="666496"/>
                  </a:lnTo>
                  <a:lnTo>
                    <a:pt x="439639" y="691732"/>
                  </a:lnTo>
                  <a:lnTo>
                    <a:pt x="400865" y="714928"/>
                  </a:lnTo>
                  <a:lnTo>
                    <a:pt x="360744" y="736009"/>
                  </a:lnTo>
                  <a:lnTo>
                    <a:pt x="319353" y="754897"/>
                  </a:lnTo>
                  <a:lnTo>
                    <a:pt x="276768" y="771517"/>
                  </a:lnTo>
                  <a:lnTo>
                    <a:pt x="233067" y="785790"/>
                  </a:lnTo>
                  <a:lnTo>
                    <a:pt x="188327" y="797640"/>
                  </a:lnTo>
                  <a:lnTo>
                    <a:pt x="142623" y="806991"/>
                  </a:lnTo>
                  <a:lnTo>
                    <a:pt x="96034" y="813765"/>
                  </a:lnTo>
                  <a:lnTo>
                    <a:pt x="48636" y="817886"/>
                  </a:lnTo>
                  <a:lnTo>
                    <a:pt x="505" y="819276"/>
                  </a:lnTo>
                  <a:lnTo>
                    <a:pt x="336" y="819276"/>
                  </a:lnTo>
                  <a:lnTo>
                    <a:pt x="168" y="819276"/>
                  </a:lnTo>
                  <a:lnTo>
                    <a:pt x="0" y="819276"/>
                  </a:lnTo>
                  <a:lnTo>
                    <a:pt x="505" y="0"/>
                  </a:lnTo>
                  <a:lnTo>
                    <a:pt x="819655" y="0"/>
                  </a:lnTo>
                  <a:close/>
                </a:path>
              </a:pathLst>
            </a:custGeom>
            <a:ln w="3175">
              <a:solidFill>
                <a:srgbClr val="AB9FB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25" y="0"/>
              <a:ext cx="1805051" cy="18049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6212" y="23875"/>
              <a:ext cx="1705610" cy="1704975"/>
            </a:xfrm>
            <a:custGeom>
              <a:avLst/>
              <a:gdLst/>
              <a:ahLst/>
              <a:cxnLst/>
              <a:rect l="l" t="t" r="r" b="b"/>
              <a:pathLst>
                <a:path w="1705610" h="1704975">
                  <a:moveTo>
                    <a:pt x="0" y="852424"/>
                  </a:moveTo>
                  <a:lnTo>
                    <a:pt x="1349" y="804051"/>
                  </a:lnTo>
                  <a:lnTo>
                    <a:pt x="5350" y="756387"/>
                  </a:lnTo>
                  <a:lnTo>
                    <a:pt x="11929" y="709503"/>
                  </a:lnTo>
                  <a:lnTo>
                    <a:pt x="21016" y="663470"/>
                  </a:lnTo>
                  <a:lnTo>
                    <a:pt x="32538" y="618362"/>
                  </a:lnTo>
                  <a:lnTo>
                    <a:pt x="46423" y="574249"/>
                  </a:lnTo>
                  <a:lnTo>
                    <a:pt x="62599" y="531204"/>
                  </a:lnTo>
                  <a:lnTo>
                    <a:pt x="80994" y="489299"/>
                  </a:lnTo>
                  <a:lnTo>
                    <a:pt x="101537" y="448605"/>
                  </a:lnTo>
                  <a:lnTo>
                    <a:pt x="124155" y="409196"/>
                  </a:lnTo>
                  <a:lnTo>
                    <a:pt x="148776" y="371141"/>
                  </a:lnTo>
                  <a:lnTo>
                    <a:pt x="175329" y="334515"/>
                  </a:lnTo>
                  <a:lnTo>
                    <a:pt x="203741" y="299387"/>
                  </a:lnTo>
                  <a:lnTo>
                    <a:pt x="233940" y="265832"/>
                  </a:lnTo>
                  <a:lnTo>
                    <a:pt x="265855" y="233919"/>
                  </a:lnTo>
                  <a:lnTo>
                    <a:pt x="299414" y="203722"/>
                  </a:lnTo>
                  <a:lnTo>
                    <a:pt x="334544" y="175313"/>
                  </a:lnTo>
                  <a:lnTo>
                    <a:pt x="371173" y="148762"/>
                  </a:lnTo>
                  <a:lnTo>
                    <a:pt x="409230" y="124143"/>
                  </a:lnTo>
                  <a:lnTo>
                    <a:pt x="448643" y="101527"/>
                  </a:lnTo>
                  <a:lnTo>
                    <a:pt x="489340" y="80987"/>
                  </a:lnTo>
                  <a:lnTo>
                    <a:pt x="531248" y="62593"/>
                  </a:lnTo>
                  <a:lnTo>
                    <a:pt x="574296" y="46418"/>
                  </a:lnTo>
                  <a:lnTo>
                    <a:pt x="618411" y="32534"/>
                  </a:lnTo>
                  <a:lnTo>
                    <a:pt x="663523" y="21014"/>
                  </a:lnTo>
                  <a:lnTo>
                    <a:pt x="709558" y="11928"/>
                  </a:lnTo>
                  <a:lnTo>
                    <a:pt x="756445" y="5349"/>
                  </a:lnTo>
                  <a:lnTo>
                    <a:pt x="804112" y="1349"/>
                  </a:lnTo>
                  <a:lnTo>
                    <a:pt x="852487" y="0"/>
                  </a:lnTo>
                  <a:lnTo>
                    <a:pt x="900860" y="1349"/>
                  </a:lnTo>
                  <a:lnTo>
                    <a:pt x="948525" y="5349"/>
                  </a:lnTo>
                  <a:lnTo>
                    <a:pt x="995412" y="11928"/>
                  </a:lnTo>
                  <a:lnTo>
                    <a:pt x="1041447" y="21014"/>
                  </a:lnTo>
                  <a:lnTo>
                    <a:pt x="1086559" y="32534"/>
                  </a:lnTo>
                  <a:lnTo>
                    <a:pt x="1130676" y="46418"/>
                  </a:lnTo>
                  <a:lnTo>
                    <a:pt x="1173725" y="62593"/>
                  </a:lnTo>
                  <a:lnTo>
                    <a:pt x="1215635" y="80987"/>
                  </a:lnTo>
                  <a:lnTo>
                    <a:pt x="1256334" y="101527"/>
                  </a:lnTo>
                  <a:lnTo>
                    <a:pt x="1295750" y="124143"/>
                  </a:lnTo>
                  <a:lnTo>
                    <a:pt x="1333810" y="148762"/>
                  </a:lnTo>
                  <a:lnTo>
                    <a:pt x="1370443" y="175313"/>
                  </a:lnTo>
                  <a:lnTo>
                    <a:pt x="1405577" y="203722"/>
                  </a:lnTo>
                  <a:lnTo>
                    <a:pt x="1439139" y="233919"/>
                  </a:lnTo>
                  <a:lnTo>
                    <a:pt x="1471058" y="265832"/>
                  </a:lnTo>
                  <a:lnTo>
                    <a:pt x="1501261" y="299387"/>
                  </a:lnTo>
                  <a:lnTo>
                    <a:pt x="1529677" y="334515"/>
                  </a:lnTo>
                  <a:lnTo>
                    <a:pt x="1556234" y="371141"/>
                  </a:lnTo>
                  <a:lnTo>
                    <a:pt x="1580859" y="409196"/>
                  </a:lnTo>
                  <a:lnTo>
                    <a:pt x="1603481" y="448605"/>
                  </a:lnTo>
                  <a:lnTo>
                    <a:pt x="1624027" y="489299"/>
                  </a:lnTo>
                  <a:lnTo>
                    <a:pt x="1642426" y="531204"/>
                  </a:lnTo>
                  <a:lnTo>
                    <a:pt x="1658605" y="574249"/>
                  </a:lnTo>
                  <a:lnTo>
                    <a:pt x="1672493" y="618362"/>
                  </a:lnTo>
                  <a:lnTo>
                    <a:pt x="1684017" y="663470"/>
                  </a:lnTo>
                  <a:lnTo>
                    <a:pt x="1693106" y="709503"/>
                  </a:lnTo>
                  <a:lnTo>
                    <a:pt x="1699687" y="756387"/>
                  </a:lnTo>
                  <a:lnTo>
                    <a:pt x="1703688" y="804051"/>
                  </a:lnTo>
                  <a:lnTo>
                    <a:pt x="1705038" y="852424"/>
                  </a:lnTo>
                  <a:lnTo>
                    <a:pt x="1703688" y="900796"/>
                  </a:lnTo>
                  <a:lnTo>
                    <a:pt x="1699687" y="948462"/>
                  </a:lnTo>
                  <a:lnTo>
                    <a:pt x="1693106" y="995348"/>
                  </a:lnTo>
                  <a:lnTo>
                    <a:pt x="1684017" y="1041383"/>
                  </a:lnTo>
                  <a:lnTo>
                    <a:pt x="1672493" y="1086495"/>
                  </a:lnTo>
                  <a:lnTo>
                    <a:pt x="1658605" y="1130612"/>
                  </a:lnTo>
                  <a:lnTo>
                    <a:pt x="1642426" y="1173662"/>
                  </a:lnTo>
                  <a:lnTo>
                    <a:pt x="1624027" y="1215572"/>
                  </a:lnTo>
                  <a:lnTo>
                    <a:pt x="1603481" y="1256271"/>
                  </a:lnTo>
                  <a:lnTo>
                    <a:pt x="1580859" y="1295686"/>
                  </a:lnTo>
                  <a:lnTo>
                    <a:pt x="1556234" y="1333747"/>
                  </a:lnTo>
                  <a:lnTo>
                    <a:pt x="1529677" y="1370380"/>
                  </a:lnTo>
                  <a:lnTo>
                    <a:pt x="1501261" y="1405513"/>
                  </a:lnTo>
                  <a:lnTo>
                    <a:pt x="1471058" y="1439076"/>
                  </a:lnTo>
                  <a:lnTo>
                    <a:pt x="1439139" y="1470994"/>
                  </a:lnTo>
                  <a:lnTo>
                    <a:pt x="1405577" y="1501198"/>
                  </a:lnTo>
                  <a:lnTo>
                    <a:pt x="1370443" y="1529614"/>
                  </a:lnTo>
                  <a:lnTo>
                    <a:pt x="1333810" y="1556171"/>
                  </a:lnTo>
                  <a:lnTo>
                    <a:pt x="1295750" y="1580796"/>
                  </a:lnTo>
                  <a:lnTo>
                    <a:pt x="1256334" y="1603418"/>
                  </a:lnTo>
                  <a:lnTo>
                    <a:pt x="1215635" y="1623964"/>
                  </a:lnTo>
                  <a:lnTo>
                    <a:pt x="1173725" y="1642363"/>
                  </a:lnTo>
                  <a:lnTo>
                    <a:pt x="1130676" y="1658542"/>
                  </a:lnTo>
                  <a:lnTo>
                    <a:pt x="1086559" y="1672429"/>
                  </a:lnTo>
                  <a:lnTo>
                    <a:pt x="1041447" y="1683954"/>
                  </a:lnTo>
                  <a:lnTo>
                    <a:pt x="995412" y="1693042"/>
                  </a:lnTo>
                  <a:lnTo>
                    <a:pt x="948525" y="1699623"/>
                  </a:lnTo>
                  <a:lnTo>
                    <a:pt x="900860" y="1703625"/>
                  </a:lnTo>
                  <a:lnTo>
                    <a:pt x="852487" y="1704975"/>
                  </a:lnTo>
                  <a:lnTo>
                    <a:pt x="804112" y="1703625"/>
                  </a:lnTo>
                  <a:lnTo>
                    <a:pt x="756445" y="1699623"/>
                  </a:lnTo>
                  <a:lnTo>
                    <a:pt x="709558" y="1693042"/>
                  </a:lnTo>
                  <a:lnTo>
                    <a:pt x="663523" y="1683954"/>
                  </a:lnTo>
                  <a:lnTo>
                    <a:pt x="618411" y="1672429"/>
                  </a:lnTo>
                  <a:lnTo>
                    <a:pt x="574296" y="1658542"/>
                  </a:lnTo>
                  <a:lnTo>
                    <a:pt x="531248" y="1642363"/>
                  </a:lnTo>
                  <a:lnTo>
                    <a:pt x="489340" y="1623964"/>
                  </a:lnTo>
                  <a:lnTo>
                    <a:pt x="448643" y="1603418"/>
                  </a:lnTo>
                  <a:lnTo>
                    <a:pt x="409230" y="1580796"/>
                  </a:lnTo>
                  <a:lnTo>
                    <a:pt x="371173" y="1556171"/>
                  </a:lnTo>
                  <a:lnTo>
                    <a:pt x="334544" y="1529614"/>
                  </a:lnTo>
                  <a:lnTo>
                    <a:pt x="299414" y="1501198"/>
                  </a:lnTo>
                  <a:lnTo>
                    <a:pt x="265855" y="1470994"/>
                  </a:lnTo>
                  <a:lnTo>
                    <a:pt x="233940" y="1439076"/>
                  </a:lnTo>
                  <a:lnTo>
                    <a:pt x="203741" y="1405513"/>
                  </a:lnTo>
                  <a:lnTo>
                    <a:pt x="175329" y="1370380"/>
                  </a:lnTo>
                  <a:lnTo>
                    <a:pt x="148776" y="1333747"/>
                  </a:lnTo>
                  <a:lnTo>
                    <a:pt x="124155" y="1295686"/>
                  </a:lnTo>
                  <a:lnTo>
                    <a:pt x="101537" y="1256271"/>
                  </a:lnTo>
                  <a:lnTo>
                    <a:pt x="80994" y="1215572"/>
                  </a:lnTo>
                  <a:lnTo>
                    <a:pt x="62599" y="1173662"/>
                  </a:lnTo>
                  <a:lnTo>
                    <a:pt x="46423" y="1130612"/>
                  </a:lnTo>
                  <a:lnTo>
                    <a:pt x="32538" y="1086495"/>
                  </a:lnTo>
                  <a:lnTo>
                    <a:pt x="21016" y="1041383"/>
                  </a:lnTo>
                  <a:lnTo>
                    <a:pt x="11929" y="995348"/>
                  </a:lnTo>
                  <a:lnTo>
                    <a:pt x="5350" y="948462"/>
                  </a:lnTo>
                  <a:lnTo>
                    <a:pt x="1349" y="900796"/>
                  </a:lnTo>
                  <a:lnTo>
                    <a:pt x="0" y="852424"/>
                  </a:lnTo>
                  <a:close/>
                </a:path>
              </a:pathLst>
            </a:custGeom>
            <a:ln w="27305">
              <a:solidFill>
                <a:srgbClr val="E8DFF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25" y="1028636"/>
              <a:ext cx="1176337" cy="11763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319" y="1050633"/>
              <a:ext cx="1116813" cy="11114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7319" y="1050633"/>
              <a:ext cx="1116965" cy="1111885"/>
            </a:xfrm>
            <a:custGeom>
              <a:avLst/>
              <a:gdLst/>
              <a:ahLst/>
              <a:cxnLst/>
              <a:rect l="l" t="t" r="r" b="b"/>
              <a:pathLst>
                <a:path w="1116965" h="1111885">
                  <a:moveTo>
                    <a:pt x="118496" y="204634"/>
                  </a:moveTo>
                  <a:lnTo>
                    <a:pt x="149785" y="168741"/>
                  </a:lnTo>
                  <a:lnTo>
                    <a:pt x="183515" y="136234"/>
                  </a:lnTo>
                  <a:lnTo>
                    <a:pt x="219451" y="107137"/>
                  </a:lnTo>
                  <a:lnTo>
                    <a:pt x="257356" y="81474"/>
                  </a:lnTo>
                  <a:lnTo>
                    <a:pt x="296996" y="59270"/>
                  </a:lnTo>
                  <a:lnTo>
                    <a:pt x="338135" y="40547"/>
                  </a:lnTo>
                  <a:lnTo>
                    <a:pt x="380538" y="25331"/>
                  </a:lnTo>
                  <a:lnTo>
                    <a:pt x="423971" y="13644"/>
                  </a:lnTo>
                  <a:lnTo>
                    <a:pt x="468196" y="5510"/>
                  </a:lnTo>
                  <a:lnTo>
                    <a:pt x="512980" y="954"/>
                  </a:lnTo>
                  <a:lnTo>
                    <a:pt x="558087" y="0"/>
                  </a:lnTo>
                  <a:lnTo>
                    <a:pt x="603281" y="2670"/>
                  </a:lnTo>
                  <a:lnTo>
                    <a:pt x="648327" y="8990"/>
                  </a:lnTo>
                  <a:lnTo>
                    <a:pt x="692991" y="18983"/>
                  </a:lnTo>
                  <a:lnTo>
                    <a:pt x="737036" y="32672"/>
                  </a:lnTo>
                  <a:lnTo>
                    <a:pt x="780227" y="50083"/>
                  </a:lnTo>
                  <a:lnTo>
                    <a:pt x="822330" y="71238"/>
                  </a:lnTo>
                  <a:lnTo>
                    <a:pt x="863108" y="96162"/>
                  </a:lnTo>
                  <a:lnTo>
                    <a:pt x="902327" y="124878"/>
                  </a:lnTo>
                  <a:lnTo>
                    <a:pt x="939023" y="156757"/>
                  </a:lnTo>
                  <a:lnTo>
                    <a:pt x="972365" y="190998"/>
                  </a:lnTo>
                  <a:lnTo>
                    <a:pt x="1002325" y="227366"/>
                  </a:lnTo>
                  <a:lnTo>
                    <a:pt x="1028874" y="265625"/>
                  </a:lnTo>
                  <a:lnTo>
                    <a:pt x="1051985" y="305541"/>
                  </a:lnTo>
                  <a:lnTo>
                    <a:pt x="1071626" y="346879"/>
                  </a:lnTo>
                  <a:lnTo>
                    <a:pt x="1087772" y="389404"/>
                  </a:lnTo>
                  <a:lnTo>
                    <a:pt x="1100392" y="432881"/>
                  </a:lnTo>
                  <a:lnTo>
                    <a:pt x="1109458" y="477076"/>
                  </a:lnTo>
                  <a:lnTo>
                    <a:pt x="1114941" y="521754"/>
                  </a:lnTo>
                  <a:lnTo>
                    <a:pt x="1116813" y="566679"/>
                  </a:lnTo>
                  <a:lnTo>
                    <a:pt x="1115044" y="611617"/>
                  </a:lnTo>
                  <a:lnTo>
                    <a:pt x="1109608" y="656333"/>
                  </a:lnTo>
                  <a:lnTo>
                    <a:pt x="1100473" y="700593"/>
                  </a:lnTo>
                  <a:lnTo>
                    <a:pt x="1087613" y="744160"/>
                  </a:lnTo>
                  <a:lnTo>
                    <a:pt x="1070998" y="786801"/>
                  </a:lnTo>
                  <a:lnTo>
                    <a:pt x="1050600" y="828281"/>
                  </a:lnTo>
                  <a:lnTo>
                    <a:pt x="1026390" y="868365"/>
                  </a:lnTo>
                  <a:lnTo>
                    <a:pt x="998339" y="906817"/>
                  </a:lnTo>
                  <a:lnTo>
                    <a:pt x="967050" y="942710"/>
                  </a:lnTo>
                  <a:lnTo>
                    <a:pt x="933320" y="975218"/>
                  </a:lnTo>
                  <a:lnTo>
                    <a:pt x="897385" y="1004315"/>
                  </a:lnTo>
                  <a:lnTo>
                    <a:pt x="859481" y="1029978"/>
                  </a:lnTo>
                  <a:lnTo>
                    <a:pt x="819841" y="1052184"/>
                  </a:lnTo>
                  <a:lnTo>
                    <a:pt x="778703" y="1070908"/>
                  </a:lnTo>
                  <a:lnTo>
                    <a:pt x="736300" y="1086127"/>
                  </a:lnTo>
                  <a:lnTo>
                    <a:pt x="692869" y="1097817"/>
                  </a:lnTo>
                  <a:lnTo>
                    <a:pt x="648644" y="1105954"/>
                  </a:lnTo>
                  <a:lnTo>
                    <a:pt x="603860" y="1110515"/>
                  </a:lnTo>
                  <a:lnTo>
                    <a:pt x="558754" y="1111476"/>
                  </a:lnTo>
                  <a:lnTo>
                    <a:pt x="513560" y="1108813"/>
                  </a:lnTo>
                  <a:lnTo>
                    <a:pt x="468514" y="1102502"/>
                  </a:lnTo>
                  <a:lnTo>
                    <a:pt x="423850" y="1092519"/>
                  </a:lnTo>
                  <a:lnTo>
                    <a:pt x="379804" y="1078841"/>
                  </a:lnTo>
                  <a:lnTo>
                    <a:pt x="336612" y="1061444"/>
                  </a:lnTo>
                  <a:lnTo>
                    <a:pt x="294508" y="1040304"/>
                  </a:lnTo>
                  <a:lnTo>
                    <a:pt x="253729" y="1015397"/>
                  </a:lnTo>
                  <a:lnTo>
                    <a:pt x="214508" y="986700"/>
                  </a:lnTo>
                  <a:lnTo>
                    <a:pt x="177812" y="954821"/>
                  </a:lnTo>
                  <a:lnTo>
                    <a:pt x="144469" y="920580"/>
                  </a:lnTo>
                  <a:lnTo>
                    <a:pt x="114507" y="884212"/>
                  </a:lnTo>
                  <a:lnTo>
                    <a:pt x="87955" y="845952"/>
                  </a:lnTo>
                  <a:lnTo>
                    <a:pt x="64842" y="806035"/>
                  </a:lnTo>
                  <a:lnTo>
                    <a:pt x="45198" y="764695"/>
                  </a:lnTo>
                  <a:lnTo>
                    <a:pt x="29049" y="722168"/>
                  </a:lnTo>
                  <a:lnTo>
                    <a:pt x="16427" y="678687"/>
                  </a:lnTo>
                  <a:lnTo>
                    <a:pt x="7358" y="634488"/>
                  </a:lnTo>
                  <a:lnTo>
                    <a:pt x="1873" y="589806"/>
                  </a:lnTo>
                  <a:lnTo>
                    <a:pt x="0" y="544874"/>
                  </a:lnTo>
                  <a:lnTo>
                    <a:pt x="1767" y="499929"/>
                  </a:lnTo>
                  <a:lnTo>
                    <a:pt x="7203" y="455204"/>
                  </a:lnTo>
                  <a:lnTo>
                    <a:pt x="16338" y="410935"/>
                  </a:lnTo>
                  <a:lnTo>
                    <a:pt x="29200" y="367355"/>
                  </a:lnTo>
                  <a:lnTo>
                    <a:pt x="45818" y="324701"/>
                  </a:lnTo>
                  <a:lnTo>
                    <a:pt x="66221" y="283206"/>
                  </a:lnTo>
                  <a:lnTo>
                    <a:pt x="90437" y="243105"/>
                  </a:lnTo>
                  <a:lnTo>
                    <a:pt x="118496" y="204634"/>
                  </a:lnTo>
                  <a:close/>
                </a:path>
                <a:path w="1116965" h="1111885">
                  <a:moveTo>
                    <a:pt x="220477" y="286041"/>
                  </a:moveTo>
                  <a:lnTo>
                    <a:pt x="193856" y="323455"/>
                  </a:lnTo>
                  <a:lnTo>
                    <a:pt x="171955" y="362810"/>
                  </a:lnTo>
                  <a:lnTo>
                    <a:pt x="154729" y="403741"/>
                  </a:lnTo>
                  <a:lnTo>
                    <a:pt x="142131" y="445881"/>
                  </a:lnTo>
                  <a:lnTo>
                    <a:pt x="134116" y="488865"/>
                  </a:lnTo>
                  <a:lnTo>
                    <a:pt x="130638" y="532328"/>
                  </a:lnTo>
                  <a:lnTo>
                    <a:pt x="131651" y="575903"/>
                  </a:lnTo>
                  <a:lnTo>
                    <a:pt x="137108" y="619227"/>
                  </a:lnTo>
                  <a:lnTo>
                    <a:pt x="146964" y="661933"/>
                  </a:lnTo>
                  <a:lnTo>
                    <a:pt x="161173" y="703655"/>
                  </a:lnTo>
                  <a:lnTo>
                    <a:pt x="179689" y="744028"/>
                  </a:lnTo>
                  <a:lnTo>
                    <a:pt x="202465" y="782686"/>
                  </a:lnTo>
                  <a:lnTo>
                    <a:pt x="229457" y="819265"/>
                  </a:lnTo>
                  <a:lnTo>
                    <a:pt x="260618" y="853397"/>
                  </a:lnTo>
                  <a:lnTo>
                    <a:pt x="295902" y="884719"/>
                  </a:lnTo>
                  <a:lnTo>
                    <a:pt x="334265" y="912179"/>
                  </a:lnTo>
                  <a:lnTo>
                    <a:pt x="374453" y="934995"/>
                  </a:lnTo>
                  <a:lnTo>
                    <a:pt x="416101" y="953204"/>
                  </a:lnTo>
                  <a:lnTo>
                    <a:pt x="458841" y="966841"/>
                  </a:lnTo>
                  <a:lnTo>
                    <a:pt x="502308" y="975943"/>
                  </a:lnTo>
                  <a:lnTo>
                    <a:pt x="546136" y="980546"/>
                  </a:lnTo>
                  <a:lnTo>
                    <a:pt x="589957" y="980687"/>
                  </a:lnTo>
                  <a:lnTo>
                    <a:pt x="633406" y="976403"/>
                  </a:lnTo>
                  <a:lnTo>
                    <a:pt x="676117" y="967728"/>
                  </a:lnTo>
                  <a:lnTo>
                    <a:pt x="717723" y="954701"/>
                  </a:lnTo>
                  <a:lnTo>
                    <a:pt x="757858" y="937356"/>
                  </a:lnTo>
                  <a:lnTo>
                    <a:pt x="796155" y="915731"/>
                  </a:lnTo>
                  <a:lnTo>
                    <a:pt x="832248" y="889862"/>
                  </a:lnTo>
                  <a:lnTo>
                    <a:pt x="865771" y="859785"/>
                  </a:lnTo>
                  <a:lnTo>
                    <a:pt x="896358" y="825537"/>
                  </a:lnTo>
                  <a:lnTo>
                    <a:pt x="922982" y="788101"/>
                  </a:lnTo>
                  <a:lnTo>
                    <a:pt x="944884" y="748730"/>
                  </a:lnTo>
                  <a:lnTo>
                    <a:pt x="962111" y="707789"/>
                  </a:lnTo>
                  <a:lnTo>
                    <a:pt x="974709" y="665643"/>
                  </a:lnTo>
                  <a:lnTo>
                    <a:pt x="982725" y="622657"/>
                  </a:lnTo>
                  <a:lnTo>
                    <a:pt x="986203" y="579196"/>
                  </a:lnTo>
                  <a:lnTo>
                    <a:pt x="985191" y="535624"/>
                  </a:lnTo>
                  <a:lnTo>
                    <a:pt x="979734" y="492307"/>
                  </a:lnTo>
                  <a:lnTo>
                    <a:pt x="969878" y="449609"/>
                  </a:lnTo>
                  <a:lnTo>
                    <a:pt x="955669" y="407895"/>
                  </a:lnTo>
                  <a:lnTo>
                    <a:pt x="937154" y="367530"/>
                  </a:lnTo>
                  <a:lnTo>
                    <a:pt x="914378" y="328880"/>
                  </a:lnTo>
                  <a:lnTo>
                    <a:pt x="887387" y="292308"/>
                  </a:lnTo>
                  <a:lnTo>
                    <a:pt x="856228" y="258179"/>
                  </a:lnTo>
                  <a:lnTo>
                    <a:pt x="820946" y="226859"/>
                  </a:lnTo>
                  <a:lnTo>
                    <a:pt x="782583" y="199399"/>
                  </a:lnTo>
                  <a:lnTo>
                    <a:pt x="742394" y="176583"/>
                  </a:lnTo>
                  <a:lnTo>
                    <a:pt x="700746" y="158375"/>
                  </a:lnTo>
                  <a:lnTo>
                    <a:pt x="658004" y="144737"/>
                  </a:lnTo>
                  <a:lnTo>
                    <a:pt x="614536" y="135635"/>
                  </a:lnTo>
                  <a:lnTo>
                    <a:pt x="570708" y="131032"/>
                  </a:lnTo>
                  <a:lnTo>
                    <a:pt x="526885" y="130891"/>
                  </a:lnTo>
                  <a:lnTo>
                    <a:pt x="483435" y="135175"/>
                  </a:lnTo>
                  <a:lnTo>
                    <a:pt x="440723" y="143850"/>
                  </a:lnTo>
                  <a:lnTo>
                    <a:pt x="399116" y="156877"/>
                  </a:lnTo>
                  <a:lnTo>
                    <a:pt x="358980" y="174222"/>
                  </a:lnTo>
                  <a:lnTo>
                    <a:pt x="320682" y="195847"/>
                  </a:lnTo>
                  <a:lnTo>
                    <a:pt x="284588" y="221716"/>
                  </a:lnTo>
                  <a:lnTo>
                    <a:pt x="251064" y="251793"/>
                  </a:lnTo>
                  <a:lnTo>
                    <a:pt x="220477" y="286041"/>
                  </a:lnTo>
                  <a:close/>
                </a:path>
              </a:pathLst>
            </a:custGeom>
            <a:ln w="7349">
              <a:solidFill>
                <a:srgbClr val="9F92A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09649" y="0"/>
              <a:ext cx="8134350" cy="6858000"/>
            </a:xfrm>
            <a:custGeom>
              <a:avLst/>
              <a:gdLst/>
              <a:ahLst/>
              <a:cxnLst/>
              <a:rect l="l" t="t" r="r" b="b"/>
              <a:pathLst>
                <a:path w="8134350" h="6858000">
                  <a:moveTo>
                    <a:pt x="81343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34350" y="6858000"/>
                  </a:lnTo>
                  <a:lnTo>
                    <a:pt x="8134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924" y="0"/>
              <a:ext cx="176212" cy="685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19174" y="0"/>
              <a:ext cx="66675" cy="6858000"/>
            </a:xfrm>
            <a:custGeom>
              <a:avLst/>
              <a:gdLst/>
              <a:ahLst/>
              <a:cxnLst/>
              <a:rect l="l" t="t" r="r" b="b"/>
              <a:pathLst>
                <a:path w="66675" h="6858000">
                  <a:moveTo>
                    <a:pt x="666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570608" y="4363720"/>
            <a:ext cx="601091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 spc="270">
                <a:solidFill>
                  <a:srgbClr val="922968"/>
                </a:solidFill>
                <a:latin typeface="Trebuchet MS"/>
                <a:cs typeface="Trebuchet MS"/>
              </a:rPr>
              <a:t>Wish</a:t>
            </a:r>
            <a:r>
              <a:rPr dirty="0" sz="4800" spc="-170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4800">
                <a:solidFill>
                  <a:srgbClr val="922968"/>
                </a:solidFill>
                <a:latin typeface="Trebuchet MS"/>
                <a:cs typeface="Trebuchet MS"/>
              </a:rPr>
              <a:t>you</a:t>
            </a:r>
            <a:r>
              <a:rPr dirty="0" sz="4800" spc="-229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4800" spc="-35">
                <a:solidFill>
                  <a:srgbClr val="922968"/>
                </a:solidFill>
                <a:latin typeface="Trebuchet MS"/>
                <a:cs typeface="Trebuchet MS"/>
              </a:rPr>
              <a:t>all</a:t>
            </a:r>
            <a:r>
              <a:rPr dirty="0" sz="4800" spc="-229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4800">
                <a:solidFill>
                  <a:srgbClr val="922968"/>
                </a:solidFill>
                <a:latin typeface="Trebuchet MS"/>
                <a:cs typeface="Trebuchet MS"/>
              </a:rPr>
              <a:t>the</a:t>
            </a:r>
            <a:r>
              <a:rPr dirty="0" sz="4800" spc="-229">
                <a:solidFill>
                  <a:srgbClr val="922968"/>
                </a:solidFill>
                <a:latin typeface="Trebuchet MS"/>
                <a:cs typeface="Trebuchet MS"/>
              </a:rPr>
              <a:t> </a:t>
            </a:r>
            <a:r>
              <a:rPr dirty="0" sz="4800" spc="-20">
                <a:solidFill>
                  <a:srgbClr val="922968"/>
                </a:solidFill>
                <a:latin typeface="Trebuchet MS"/>
                <a:cs typeface="Trebuchet MS"/>
              </a:rPr>
              <a:t>best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09800" y="1939816"/>
            <a:ext cx="4431030" cy="2464435"/>
            <a:chOff x="2209800" y="1939816"/>
            <a:chExt cx="4431030" cy="2464435"/>
          </a:xfrm>
        </p:grpSpPr>
        <p:sp>
          <p:nvSpPr>
            <p:cNvPr id="15" name="object 15"/>
            <p:cNvSpPr/>
            <p:nvPr/>
          </p:nvSpPr>
          <p:spPr>
            <a:xfrm>
              <a:off x="2209800" y="1967719"/>
              <a:ext cx="4403090" cy="2384425"/>
            </a:xfrm>
            <a:custGeom>
              <a:avLst/>
              <a:gdLst/>
              <a:ahLst/>
              <a:cxnLst/>
              <a:rect l="l" t="t" r="r" b="b"/>
              <a:pathLst>
                <a:path w="4403090" h="2384425">
                  <a:moveTo>
                    <a:pt x="0" y="0"/>
                  </a:moveTo>
                  <a:lnTo>
                    <a:pt x="0" y="448234"/>
                  </a:lnTo>
                  <a:lnTo>
                    <a:pt x="4620" y="742987"/>
                  </a:lnTo>
                  <a:lnTo>
                    <a:pt x="9240" y="889498"/>
                  </a:lnTo>
                  <a:lnTo>
                    <a:pt x="11550" y="1036009"/>
                  </a:lnTo>
                  <a:lnTo>
                    <a:pt x="16170" y="1184250"/>
                  </a:lnTo>
                  <a:lnTo>
                    <a:pt x="20790" y="1329007"/>
                  </a:lnTo>
                  <a:lnTo>
                    <a:pt x="27720" y="1477249"/>
                  </a:lnTo>
                  <a:lnTo>
                    <a:pt x="36961" y="1623760"/>
                  </a:lnTo>
                  <a:lnTo>
                    <a:pt x="48512" y="1773756"/>
                  </a:lnTo>
                  <a:lnTo>
                    <a:pt x="64681" y="1921998"/>
                  </a:lnTo>
                  <a:lnTo>
                    <a:pt x="85470" y="2075479"/>
                  </a:lnTo>
                  <a:lnTo>
                    <a:pt x="108572" y="2227230"/>
                  </a:lnTo>
                  <a:lnTo>
                    <a:pt x="140911" y="2384187"/>
                  </a:lnTo>
                  <a:lnTo>
                    <a:pt x="4054098" y="2377210"/>
                  </a:lnTo>
                  <a:lnTo>
                    <a:pt x="4111869" y="2234200"/>
                  </a:lnTo>
                  <a:lnTo>
                    <a:pt x="4158055" y="2092928"/>
                  </a:lnTo>
                  <a:lnTo>
                    <a:pt x="4197320" y="1951656"/>
                  </a:lnTo>
                  <a:lnTo>
                    <a:pt x="4229666" y="1810384"/>
                  </a:lnTo>
                  <a:lnTo>
                    <a:pt x="4250457" y="1669112"/>
                  </a:lnTo>
                  <a:lnTo>
                    <a:pt x="4268932" y="1527841"/>
                  </a:lnTo>
                  <a:lnTo>
                    <a:pt x="4282803" y="1384815"/>
                  </a:lnTo>
                  <a:lnTo>
                    <a:pt x="4294357" y="1243543"/>
                  </a:lnTo>
                  <a:lnTo>
                    <a:pt x="4301277" y="1102271"/>
                  </a:lnTo>
                  <a:lnTo>
                    <a:pt x="4308197" y="959268"/>
                  </a:lnTo>
                  <a:lnTo>
                    <a:pt x="4315148" y="819727"/>
                  </a:lnTo>
                  <a:lnTo>
                    <a:pt x="4324385" y="678455"/>
                  </a:lnTo>
                  <a:lnTo>
                    <a:pt x="4335939" y="538938"/>
                  </a:lnTo>
                  <a:lnTo>
                    <a:pt x="4352097" y="397666"/>
                  </a:lnTo>
                  <a:lnTo>
                    <a:pt x="4372888" y="259879"/>
                  </a:lnTo>
                  <a:lnTo>
                    <a:pt x="4402917" y="122092"/>
                  </a:lnTo>
                  <a:lnTo>
                    <a:pt x="4121106" y="97674"/>
                  </a:lnTo>
                  <a:lnTo>
                    <a:pt x="3843898" y="83733"/>
                  </a:lnTo>
                  <a:lnTo>
                    <a:pt x="3569007" y="73255"/>
                  </a:lnTo>
                  <a:lnTo>
                    <a:pt x="3301037" y="68039"/>
                  </a:lnTo>
                  <a:lnTo>
                    <a:pt x="3030749" y="66285"/>
                  </a:lnTo>
                  <a:lnTo>
                    <a:pt x="2497156" y="69770"/>
                  </a:lnTo>
                  <a:lnTo>
                    <a:pt x="2233788" y="73255"/>
                  </a:lnTo>
                  <a:lnTo>
                    <a:pt x="1693244" y="76740"/>
                  </a:lnTo>
                  <a:lnTo>
                    <a:pt x="1420670" y="75009"/>
                  </a:lnTo>
                  <a:lnTo>
                    <a:pt x="1143462" y="71524"/>
                  </a:lnTo>
                  <a:lnTo>
                    <a:pt x="861651" y="62800"/>
                  </a:lnTo>
                  <a:lnTo>
                    <a:pt x="572889" y="48837"/>
                  </a:lnTo>
                  <a:lnTo>
                    <a:pt x="279515" y="27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C8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209800" y="2253771"/>
              <a:ext cx="4431030" cy="195580"/>
            </a:xfrm>
            <a:custGeom>
              <a:avLst/>
              <a:gdLst/>
              <a:ahLst/>
              <a:cxnLst/>
              <a:rect l="l" t="t" r="r" b="b"/>
              <a:pathLst>
                <a:path w="4431030" h="195580">
                  <a:moveTo>
                    <a:pt x="0" y="0"/>
                  </a:moveTo>
                  <a:lnTo>
                    <a:pt x="6930" y="69747"/>
                  </a:lnTo>
                  <a:lnTo>
                    <a:pt x="4414471" y="195325"/>
                  </a:lnTo>
                  <a:lnTo>
                    <a:pt x="4430628" y="151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209800" y="1939823"/>
              <a:ext cx="4431030" cy="2409190"/>
            </a:xfrm>
            <a:custGeom>
              <a:avLst/>
              <a:gdLst/>
              <a:ahLst/>
              <a:cxnLst/>
              <a:rect l="l" t="t" r="r" b="b"/>
              <a:pathLst>
                <a:path w="4431030" h="2409190">
                  <a:moveTo>
                    <a:pt x="4430623" y="465683"/>
                  </a:moveTo>
                  <a:lnTo>
                    <a:pt x="4064254" y="453148"/>
                  </a:lnTo>
                  <a:lnTo>
                    <a:pt x="4118787" y="177901"/>
                  </a:lnTo>
                  <a:lnTo>
                    <a:pt x="4063327" y="183134"/>
                  </a:lnTo>
                  <a:lnTo>
                    <a:pt x="4010990" y="451332"/>
                  </a:lnTo>
                  <a:lnTo>
                    <a:pt x="4001973" y="451027"/>
                  </a:lnTo>
                  <a:lnTo>
                    <a:pt x="4001973" y="497547"/>
                  </a:lnTo>
                  <a:lnTo>
                    <a:pt x="3954513" y="740765"/>
                  </a:lnTo>
                  <a:lnTo>
                    <a:pt x="3945826" y="740460"/>
                  </a:lnTo>
                  <a:lnTo>
                    <a:pt x="3945826" y="785253"/>
                  </a:lnTo>
                  <a:lnTo>
                    <a:pt x="3898608" y="1027252"/>
                  </a:lnTo>
                  <a:lnTo>
                    <a:pt x="3890010" y="1026960"/>
                  </a:lnTo>
                  <a:lnTo>
                    <a:pt x="3890010" y="1071321"/>
                  </a:lnTo>
                  <a:lnTo>
                    <a:pt x="3842435" y="1315123"/>
                  </a:lnTo>
                  <a:lnTo>
                    <a:pt x="3834485" y="1314843"/>
                  </a:lnTo>
                  <a:lnTo>
                    <a:pt x="3834485" y="1355852"/>
                  </a:lnTo>
                  <a:lnTo>
                    <a:pt x="3786568" y="1601419"/>
                  </a:lnTo>
                  <a:lnTo>
                    <a:pt x="3778351" y="1601127"/>
                  </a:lnTo>
                  <a:lnTo>
                    <a:pt x="3778351" y="1643494"/>
                  </a:lnTo>
                  <a:lnTo>
                    <a:pt x="3730663" y="1887880"/>
                  </a:lnTo>
                  <a:lnTo>
                    <a:pt x="3722522" y="1887588"/>
                  </a:lnTo>
                  <a:lnTo>
                    <a:pt x="3722522" y="1929625"/>
                  </a:lnTo>
                  <a:lnTo>
                    <a:pt x="3674491" y="2175776"/>
                  </a:lnTo>
                  <a:lnTo>
                    <a:pt x="3375672" y="2164740"/>
                  </a:lnTo>
                  <a:lnTo>
                    <a:pt x="3416998" y="1919846"/>
                  </a:lnTo>
                  <a:lnTo>
                    <a:pt x="3722522" y="1929625"/>
                  </a:lnTo>
                  <a:lnTo>
                    <a:pt x="3722522" y="1887588"/>
                  </a:lnTo>
                  <a:lnTo>
                    <a:pt x="3424263" y="1876806"/>
                  </a:lnTo>
                  <a:lnTo>
                    <a:pt x="3465296" y="1633702"/>
                  </a:lnTo>
                  <a:lnTo>
                    <a:pt x="3778351" y="1643494"/>
                  </a:lnTo>
                  <a:lnTo>
                    <a:pt x="3778351" y="1601127"/>
                  </a:lnTo>
                  <a:lnTo>
                    <a:pt x="3472662" y="1590040"/>
                  </a:lnTo>
                  <a:lnTo>
                    <a:pt x="3513823" y="1346149"/>
                  </a:lnTo>
                  <a:lnTo>
                    <a:pt x="3834485" y="1355852"/>
                  </a:lnTo>
                  <a:lnTo>
                    <a:pt x="3834485" y="1314843"/>
                  </a:lnTo>
                  <a:lnTo>
                    <a:pt x="3521011" y="1303578"/>
                  </a:lnTo>
                  <a:lnTo>
                    <a:pt x="3561880" y="1061466"/>
                  </a:lnTo>
                  <a:lnTo>
                    <a:pt x="3890010" y="1071321"/>
                  </a:lnTo>
                  <a:lnTo>
                    <a:pt x="3890010" y="1026960"/>
                  </a:lnTo>
                  <a:lnTo>
                    <a:pt x="3569601" y="1015682"/>
                  </a:lnTo>
                  <a:lnTo>
                    <a:pt x="3610165" y="775360"/>
                  </a:lnTo>
                  <a:lnTo>
                    <a:pt x="3945826" y="785253"/>
                  </a:lnTo>
                  <a:lnTo>
                    <a:pt x="3945826" y="740460"/>
                  </a:lnTo>
                  <a:lnTo>
                    <a:pt x="3618014" y="728891"/>
                  </a:lnTo>
                  <a:lnTo>
                    <a:pt x="3658705" y="487781"/>
                  </a:lnTo>
                  <a:lnTo>
                    <a:pt x="4001973" y="497547"/>
                  </a:lnTo>
                  <a:lnTo>
                    <a:pt x="4001973" y="451027"/>
                  </a:lnTo>
                  <a:lnTo>
                    <a:pt x="3666845" y="439547"/>
                  </a:lnTo>
                  <a:lnTo>
                    <a:pt x="3714546" y="156959"/>
                  </a:lnTo>
                  <a:lnTo>
                    <a:pt x="3656774" y="162204"/>
                  </a:lnTo>
                  <a:lnTo>
                    <a:pt x="3611372" y="437654"/>
                  </a:lnTo>
                  <a:lnTo>
                    <a:pt x="3603371" y="437388"/>
                  </a:lnTo>
                  <a:lnTo>
                    <a:pt x="3603371" y="486206"/>
                  </a:lnTo>
                  <a:lnTo>
                    <a:pt x="3563696" y="726973"/>
                  </a:lnTo>
                  <a:lnTo>
                    <a:pt x="3555987" y="726706"/>
                  </a:lnTo>
                  <a:lnTo>
                    <a:pt x="3555987" y="773760"/>
                  </a:lnTo>
                  <a:lnTo>
                    <a:pt x="3516426" y="1013802"/>
                  </a:lnTo>
                  <a:lnTo>
                    <a:pt x="3508845" y="1013548"/>
                  </a:lnTo>
                  <a:lnTo>
                    <a:pt x="3508845" y="1059865"/>
                  </a:lnTo>
                  <a:lnTo>
                    <a:pt x="3468979" y="1301711"/>
                  </a:lnTo>
                  <a:lnTo>
                    <a:pt x="3461918" y="1301470"/>
                  </a:lnTo>
                  <a:lnTo>
                    <a:pt x="3461918" y="1344587"/>
                  </a:lnTo>
                  <a:lnTo>
                    <a:pt x="3421773" y="1588198"/>
                  </a:lnTo>
                  <a:lnTo>
                    <a:pt x="3414534" y="1587944"/>
                  </a:lnTo>
                  <a:lnTo>
                    <a:pt x="3414534" y="1632115"/>
                  </a:lnTo>
                  <a:lnTo>
                    <a:pt x="3374504" y="1875002"/>
                  </a:lnTo>
                  <a:lnTo>
                    <a:pt x="3367379" y="1874748"/>
                  </a:lnTo>
                  <a:lnTo>
                    <a:pt x="3367379" y="1918258"/>
                  </a:lnTo>
                  <a:lnTo>
                    <a:pt x="3327057" y="2162949"/>
                  </a:lnTo>
                  <a:lnTo>
                    <a:pt x="3030778" y="2152002"/>
                  </a:lnTo>
                  <a:lnTo>
                    <a:pt x="3064840" y="1908581"/>
                  </a:lnTo>
                  <a:lnTo>
                    <a:pt x="3367379" y="1918258"/>
                  </a:lnTo>
                  <a:lnTo>
                    <a:pt x="3367379" y="1874748"/>
                  </a:lnTo>
                  <a:lnTo>
                    <a:pt x="3071076" y="1864029"/>
                  </a:lnTo>
                  <a:lnTo>
                    <a:pt x="3104870" y="1622412"/>
                  </a:lnTo>
                  <a:lnTo>
                    <a:pt x="3414534" y="1632115"/>
                  </a:lnTo>
                  <a:lnTo>
                    <a:pt x="3414534" y="1587944"/>
                  </a:lnTo>
                  <a:lnTo>
                    <a:pt x="3111233" y="1576946"/>
                  </a:lnTo>
                  <a:lnTo>
                    <a:pt x="3145078" y="1334998"/>
                  </a:lnTo>
                  <a:lnTo>
                    <a:pt x="3461918" y="1344587"/>
                  </a:lnTo>
                  <a:lnTo>
                    <a:pt x="3461918" y="1301470"/>
                  </a:lnTo>
                  <a:lnTo>
                    <a:pt x="3151340" y="1290307"/>
                  </a:lnTo>
                  <a:lnTo>
                    <a:pt x="3184931" y="1050137"/>
                  </a:lnTo>
                  <a:lnTo>
                    <a:pt x="3508845" y="1059865"/>
                  </a:lnTo>
                  <a:lnTo>
                    <a:pt x="3508845" y="1013548"/>
                  </a:lnTo>
                  <a:lnTo>
                    <a:pt x="3191611" y="1002385"/>
                  </a:lnTo>
                  <a:lnTo>
                    <a:pt x="3224961" y="764006"/>
                  </a:lnTo>
                  <a:lnTo>
                    <a:pt x="3555987" y="773760"/>
                  </a:lnTo>
                  <a:lnTo>
                    <a:pt x="3555987" y="726706"/>
                  </a:lnTo>
                  <a:lnTo>
                    <a:pt x="3231781" y="715264"/>
                  </a:lnTo>
                  <a:lnTo>
                    <a:pt x="3265182" y="476567"/>
                  </a:lnTo>
                  <a:lnTo>
                    <a:pt x="3603371" y="486206"/>
                  </a:lnTo>
                  <a:lnTo>
                    <a:pt x="3603371" y="437388"/>
                  </a:lnTo>
                  <a:lnTo>
                    <a:pt x="3272244" y="426034"/>
                  </a:lnTo>
                  <a:lnTo>
                    <a:pt x="3312579" y="137782"/>
                  </a:lnTo>
                  <a:lnTo>
                    <a:pt x="3254845" y="137782"/>
                  </a:lnTo>
                  <a:lnTo>
                    <a:pt x="3216262" y="424129"/>
                  </a:lnTo>
                  <a:lnTo>
                    <a:pt x="3209417" y="423900"/>
                  </a:lnTo>
                  <a:lnTo>
                    <a:pt x="3209417" y="474980"/>
                  </a:lnTo>
                  <a:lnTo>
                    <a:pt x="3177311" y="713333"/>
                  </a:lnTo>
                  <a:lnTo>
                    <a:pt x="3170694" y="713105"/>
                  </a:lnTo>
                  <a:lnTo>
                    <a:pt x="3170694" y="762406"/>
                  </a:lnTo>
                  <a:lnTo>
                    <a:pt x="3138627" y="1000518"/>
                  </a:lnTo>
                  <a:lnTo>
                    <a:pt x="3132150" y="1000302"/>
                  </a:lnTo>
                  <a:lnTo>
                    <a:pt x="3132150" y="1048562"/>
                  </a:lnTo>
                  <a:lnTo>
                    <a:pt x="3099841" y="1288453"/>
                  </a:lnTo>
                  <a:lnTo>
                    <a:pt x="3093770" y="1288237"/>
                  </a:lnTo>
                  <a:lnTo>
                    <a:pt x="3093770" y="1333449"/>
                  </a:lnTo>
                  <a:lnTo>
                    <a:pt x="3061220" y="1575130"/>
                  </a:lnTo>
                  <a:lnTo>
                    <a:pt x="3055061" y="1574914"/>
                  </a:lnTo>
                  <a:lnTo>
                    <a:pt x="3055061" y="1620850"/>
                  </a:lnTo>
                  <a:lnTo>
                    <a:pt x="3022536" y="1862264"/>
                  </a:lnTo>
                  <a:lnTo>
                    <a:pt x="3016516" y="1862048"/>
                  </a:lnTo>
                  <a:lnTo>
                    <a:pt x="3016516" y="1907032"/>
                  </a:lnTo>
                  <a:lnTo>
                    <a:pt x="2983750" y="2150275"/>
                  </a:lnTo>
                  <a:lnTo>
                    <a:pt x="2685148" y="2139238"/>
                  </a:lnTo>
                  <a:lnTo>
                    <a:pt x="2711894" y="1897278"/>
                  </a:lnTo>
                  <a:lnTo>
                    <a:pt x="3016516" y="1907032"/>
                  </a:lnTo>
                  <a:lnTo>
                    <a:pt x="3016516" y="1862048"/>
                  </a:lnTo>
                  <a:lnTo>
                    <a:pt x="2716987" y="1851215"/>
                  </a:lnTo>
                  <a:lnTo>
                    <a:pt x="2743530" y="1611096"/>
                  </a:lnTo>
                  <a:lnTo>
                    <a:pt x="3055061" y="1620850"/>
                  </a:lnTo>
                  <a:lnTo>
                    <a:pt x="3055061" y="1574914"/>
                  </a:lnTo>
                  <a:lnTo>
                    <a:pt x="2748750" y="1563801"/>
                  </a:lnTo>
                  <a:lnTo>
                    <a:pt x="2775280" y="1323809"/>
                  </a:lnTo>
                  <a:lnTo>
                    <a:pt x="3093770" y="1333449"/>
                  </a:lnTo>
                  <a:lnTo>
                    <a:pt x="3093770" y="1288237"/>
                  </a:lnTo>
                  <a:lnTo>
                    <a:pt x="2780461" y="1276985"/>
                  </a:lnTo>
                  <a:lnTo>
                    <a:pt x="2806789" y="1038783"/>
                  </a:lnTo>
                  <a:lnTo>
                    <a:pt x="3132150" y="1048562"/>
                  </a:lnTo>
                  <a:lnTo>
                    <a:pt x="3132150" y="1000302"/>
                  </a:lnTo>
                  <a:lnTo>
                    <a:pt x="2812288" y="989037"/>
                  </a:lnTo>
                  <a:lnTo>
                    <a:pt x="2838424" y="752614"/>
                  </a:lnTo>
                  <a:lnTo>
                    <a:pt x="3170694" y="762406"/>
                  </a:lnTo>
                  <a:lnTo>
                    <a:pt x="3170694" y="713105"/>
                  </a:lnTo>
                  <a:lnTo>
                    <a:pt x="2844063" y="701573"/>
                  </a:lnTo>
                  <a:lnTo>
                    <a:pt x="2870174" y="465315"/>
                  </a:lnTo>
                  <a:lnTo>
                    <a:pt x="3209417" y="474980"/>
                  </a:lnTo>
                  <a:lnTo>
                    <a:pt x="3209417" y="423900"/>
                  </a:lnTo>
                  <a:lnTo>
                    <a:pt x="2876016" y="412470"/>
                  </a:lnTo>
                  <a:lnTo>
                    <a:pt x="2908312" y="120357"/>
                  </a:lnTo>
                  <a:lnTo>
                    <a:pt x="2850565" y="118605"/>
                  </a:lnTo>
                  <a:lnTo>
                    <a:pt x="2819209" y="410527"/>
                  </a:lnTo>
                  <a:lnTo>
                    <a:pt x="2813494" y="410337"/>
                  </a:lnTo>
                  <a:lnTo>
                    <a:pt x="2813494" y="463702"/>
                  </a:lnTo>
                  <a:lnTo>
                    <a:pt x="2788158" y="699604"/>
                  </a:lnTo>
                  <a:lnTo>
                    <a:pt x="2782633" y="699414"/>
                  </a:lnTo>
                  <a:lnTo>
                    <a:pt x="2782633" y="750963"/>
                  </a:lnTo>
                  <a:lnTo>
                    <a:pt x="2757271" y="987094"/>
                  </a:lnTo>
                  <a:lnTo>
                    <a:pt x="2751899" y="986917"/>
                  </a:lnTo>
                  <a:lnTo>
                    <a:pt x="2751899" y="1037145"/>
                  </a:lnTo>
                  <a:lnTo>
                    <a:pt x="2726347" y="1275041"/>
                  </a:lnTo>
                  <a:lnTo>
                    <a:pt x="2721279" y="1274864"/>
                  </a:lnTo>
                  <a:lnTo>
                    <a:pt x="2721279" y="1322171"/>
                  </a:lnTo>
                  <a:lnTo>
                    <a:pt x="2695537" y="1561871"/>
                  </a:lnTo>
                  <a:lnTo>
                    <a:pt x="2690418" y="1561693"/>
                  </a:lnTo>
                  <a:lnTo>
                    <a:pt x="2690418" y="1609432"/>
                  </a:lnTo>
                  <a:lnTo>
                    <a:pt x="2664650" y="1849323"/>
                  </a:lnTo>
                  <a:lnTo>
                    <a:pt x="2659684" y="1849145"/>
                  </a:lnTo>
                  <a:lnTo>
                    <a:pt x="2659684" y="1895614"/>
                  </a:lnTo>
                  <a:lnTo>
                    <a:pt x="2633713" y="2137333"/>
                  </a:lnTo>
                  <a:lnTo>
                    <a:pt x="2339479" y="2126462"/>
                  </a:lnTo>
                  <a:lnTo>
                    <a:pt x="2359558" y="1886000"/>
                  </a:lnTo>
                  <a:lnTo>
                    <a:pt x="2659684" y="1895614"/>
                  </a:lnTo>
                  <a:lnTo>
                    <a:pt x="2659684" y="1849145"/>
                  </a:lnTo>
                  <a:lnTo>
                    <a:pt x="2363520" y="1838426"/>
                  </a:lnTo>
                  <a:lnTo>
                    <a:pt x="2383447" y="1599819"/>
                  </a:lnTo>
                  <a:lnTo>
                    <a:pt x="2690418" y="1609432"/>
                  </a:lnTo>
                  <a:lnTo>
                    <a:pt x="2690418" y="1561693"/>
                  </a:lnTo>
                  <a:lnTo>
                    <a:pt x="2387549" y="1550708"/>
                  </a:lnTo>
                  <a:lnTo>
                    <a:pt x="2407412" y="1312672"/>
                  </a:lnTo>
                  <a:lnTo>
                    <a:pt x="2721279" y="1322171"/>
                  </a:lnTo>
                  <a:lnTo>
                    <a:pt x="2721279" y="1274864"/>
                  </a:lnTo>
                  <a:lnTo>
                    <a:pt x="2411501" y="1263738"/>
                  </a:lnTo>
                  <a:lnTo>
                    <a:pt x="2431224" y="1027506"/>
                  </a:lnTo>
                  <a:lnTo>
                    <a:pt x="2751899" y="1037145"/>
                  </a:lnTo>
                  <a:lnTo>
                    <a:pt x="2751899" y="986917"/>
                  </a:lnTo>
                  <a:lnTo>
                    <a:pt x="2435542" y="975779"/>
                  </a:lnTo>
                  <a:lnTo>
                    <a:pt x="2455113" y="741311"/>
                  </a:lnTo>
                  <a:lnTo>
                    <a:pt x="2782633" y="750963"/>
                  </a:lnTo>
                  <a:lnTo>
                    <a:pt x="2782633" y="699414"/>
                  </a:lnTo>
                  <a:lnTo>
                    <a:pt x="2459571" y="687997"/>
                  </a:lnTo>
                  <a:lnTo>
                    <a:pt x="2479090" y="454177"/>
                  </a:lnTo>
                  <a:lnTo>
                    <a:pt x="2813494" y="463702"/>
                  </a:lnTo>
                  <a:lnTo>
                    <a:pt x="2813494" y="410337"/>
                  </a:lnTo>
                  <a:lnTo>
                    <a:pt x="2483688" y="399034"/>
                  </a:lnTo>
                  <a:lnTo>
                    <a:pt x="2508707" y="99428"/>
                  </a:lnTo>
                  <a:lnTo>
                    <a:pt x="2446324" y="95948"/>
                  </a:lnTo>
                  <a:lnTo>
                    <a:pt x="2422741" y="396951"/>
                  </a:lnTo>
                  <a:lnTo>
                    <a:pt x="2418397" y="396811"/>
                  </a:lnTo>
                  <a:lnTo>
                    <a:pt x="2418397" y="452450"/>
                  </a:lnTo>
                  <a:lnTo>
                    <a:pt x="2400109" y="685901"/>
                  </a:lnTo>
                  <a:lnTo>
                    <a:pt x="2395905" y="685761"/>
                  </a:lnTo>
                  <a:lnTo>
                    <a:pt x="2395905" y="739571"/>
                  </a:lnTo>
                  <a:lnTo>
                    <a:pt x="2377554" y="973747"/>
                  </a:lnTo>
                  <a:lnTo>
                    <a:pt x="2373477" y="973607"/>
                  </a:lnTo>
                  <a:lnTo>
                    <a:pt x="2373477" y="1025766"/>
                  </a:lnTo>
                  <a:lnTo>
                    <a:pt x="2354999" y="1261719"/>
                  </a:lnTo>
                  <a:lnTo>
                    <a:pt x="2351138" y="1261592"/>
                  </a:lnTo>
                  <a:lnTo>
                    <a:pt x="2351138" y="1310970"/>
                  </a:lnTo>
                  <a:lnTo>
                    <a:pt x="2332520" y="1548714"/>
                  </a:lnTo>
                  <a:lnTo>
                    <a:pt x="2328646" y="1548574"/>
                  </a:lnTo>
                  <a:lnTo>
                    <a:pt x="2328646" y="1598104"/>
                  </a:lnTo>
                  <a:lnTo>
                    <a:pt x="2309977" y="1836483"/>
                  </a:lnTo>
                  <a:lnTo>
                    <a:pt x="2306231" y="1836356"/>
                  </a:lnTo>
                  <a:lnTo>
                    <a:pt x="2306231" y="1884299"/>
                  </a:lnTo>
                  <a:lnTo>
                    <a:pt x="2287409" y="2124545"/>
                  </a:lnTo>
                  <a:lnTo>
                    <a:pt x="1990979" y="2113584"/>
                  </a:lnTo>
                  <a:lnTo>
                    <a:pt x="2004580" y="1874634"/>
                  </a:lnTo>
                  <a:lnTo>
                    <a:pt x="2306231" y="1884299"/>
                  </a:lnTo>
                  <a:lnTo>
                    <a:pt x="2306231" y="1836356"/>
                  </a:lnTo>
                  <a:lnTo>
                    <a:pt x="2007374" y="1825536"/>
                  </a:lnTo>
                  <a:lnTo>
                    <a:pt x="2020874" y="1588465"/>
                  </a:lnTo>
                  <a:lnTo>
                    <a:pt x="2328646" y="1598104"/>
                  </a:lnTo>
                  <a:lnTo>
                    <a:pt x="2328646" y="1548574"/>
                  </a:lnTo>
                  <a:lnTo>
                    <a:pt x="2023770" y="1537512"/>
                  </a:lnTo>
                  <a:lnTo>
                    <a:pt x="2037219" y="1301470"/>
                  </a:lnTo>
                  <a:lnTo>
                    <a:pt x="2351138" y="1310970"/>
                  </a:lnTo>
                  <a:lnTo>
                    <a:pt x="2351138" y="1261592"/>
                  </a:lnTo>
                  <a:lnTo>
                    <a:pt x="2040128" y="1250403"/>
                  </a:lnTo>
                  <a:lnTo>
                    <a:pt x="2053463" y="1016152"/>
                  </a:lnTo>
                  <a:lnTo>
                    <a:pt x="2373477" y="1025766"/>
                  </a:lnTo>
                  <a:lnTo>
                    <a:pt x="2373477" y="973607"/>
                  </a:lnTo>
                  <a:lnTo>
                    <a:pt x="2056511" y="962444"/>
                  </a:lnTo>
                  <a:lnTo>
                    <a:pt x="2069757" y="729957"/>
                  </a:lnTo>
                  <a:lnTo>
                    <a:pt x="2395905" y="739571"/>
                  </a:lnTo>
                  <a:lnTo>
                    <a:pt x="2395905" y="685761"/>
                  </a:lnTo>
                  <a:lnTo>
                    <a:pt x="2072919" y="674344"/>
                  </a:lnTo>
                  <a:lnTo>
                    <a:pt x="2086089" y="442976"/>
                  </a:lnTo>
                  <a:lnTo>
                    <a:pt x="2418397" y="452450"/>
                  </a:lnTo>
                  <a:lnTo>
                    <a:pt x="2418397" y="396811"/>
                  </a:lnTo>
                  <a:lnTo>
                    <a:pt x="2089365" y="385533"/>
                  </a:lnTo>
                  <a:lnTo>
                    <a:pt x="2106752" y="80225"/>
                  </a:lnTo>
                  <a:lnTo>
                    <a:pt x="2042058" y="76733"/>
                  </a:lnTo>
                  <a:lnTo>
                    <a:pt x="2026754" y="383400"/>
                  </a:lnTo>
                  <a:lnTo>
                    <a:pt x="2023872" y="383311"/>
                  </a:lnTo>
                  <a:lnTo>
                    <a:pt x="2023872" y="441198"/>
                  </a:lnTo>
                  <a:lnTo>
                    <a:pt x="2012340" y="672211"/>
                  </a:lnTo>
                  <a:lnTo>
                    <a:pt x="2009546" y="672122"/>
                  </a:lnTo>
                  <a:lnTo>
                    <a:pt x="2009546" y="728179"/>
                  </a:lnTo>
                  <a:lnTo>
                    <a:pt x="1997964" y="960374"/>
                  </a:lnTo>
                  <a:lnTo>
                    <a:pt x="1995271" y="960285"/>
                  </a:lnTo>
                  <a:lnTo>
                    <a:pt x="1995271" y="1014412"/>
                  </a:lnTo>
                  <a:lnTo>
                    <a:pt x="1983587" y="1248371"/>
                  </a:lnTo>
                  <a:lnTo>
                    <a:pt x="1981022" y="1248283"/>
                  </a:lnTo>
                  <a:lnTo>
                    <a:pt x="1981022" y="1299768"/>
                  </a:lnTo>
                  <a:lnTo>
                    <a:pt x="1969262" y="1535531"/>
                  </a:lnTo>
                  <a:lnTo>
                    <a:pt x="1966709" y="1535442"/>
                  </a:lnTo>
                  <a:lnTo>
                    <a:pt x="1966709" y="1586763"/>
                  </a:lnTo>
                  <a:lnTo>
                    <a:pt x="1954885" y="1823643"/>
                  </a:lnTo>
                  <a:lnTo>
                    <a:pt x="1952421" y="1823554"/>
                  </a:lnTo>
                  <a:lnTo>
                    <a:pt x="1952421" y="1872970"/>
                  </a:lnTo>
                  <a:lnTo>
                    <a:pt x="1940509" y="2111718"/>
                  </a:lnTo>
                  <a:lnTo>
                    <a:pt x="1643837" y="2100757"/>
                  </a:lnTo>
                  <a:lnTo>
                    <a:pt x="1650669" y="1863305"/>
                  </a:lnTo>
                  <a:lnTo>
                    <a:pt x="1952421" y="1872970"/>
                  </a:lnTo>
                  <a:lnTo>
                    <a:pt x="1952421" y="1823554"/>
                  </a:lnTo>
                  <a:lnTo>
                    <a:pt x="1652130" y="1812683"/>
                  </a:lnTo>
                  <a:lnTo>
                    <a:pt x="1658899" y="1577124"/>
                  </a:lnTo>
                  <a:lnTo>
                    <a:pt x="1966709" y="1586763"/>
                  </a:lnTo>
                  <a:lnTo>
                    <a:pt x="1966709" y="1535442"/>
                  </a:lnTo>
                  <a:lnTo>
                    <a:pt x="1660423" y="1524330"/>
                  </a:lnTo>
                  <a:lnTo>
                    <a:pt x="1667154" y="1290269"/>
                  </a:lnTo>
                  <a:lnTo>
                    <a:pt x="1981022" y="1299768"/>
                  </a:lnTo>
                  <a:lnTo>
                    <a:pt x="1981022" y="1248283"/>
                  </a:lnTo>
                  <a:lnTo>
                    <a:pt x="1668691" y="1237056"/>
                  </a:lnTo>
                  <a:lnTo>
                    <a:pt x="1675371" y="1004798"/>
                  </a:lnTo>
                  <a:lnTo>
                    <a:pt x="1995271" y="1014412"/>
                  </a:lnTo>
                  <a:lnTo>
                    <a:pt x="1995271" y="960285"/>
                  </a:lnTo>
                  <a:lnTo>
                    <a:pt x="1676971" y="949083"/>
                  </a:lnTo>
                  <a:lnTo>
                    <a:pt x="1683600" y="718566"/>
                  </a:lnTo>
                  <a:lnTo>
                    <a:pt x="2009546" y="728179"/>
                  </a:lnTo>
                  <a:lnTo>
                    <a:pt x="2009546" y="672122"/>
                  </a:lnTo>
                  <a:lnTo>
                    <a:pt x="1685264" y="660654"/>
                  </a:lnTo>
                  <a:lnTo>
                    <a:pt x="1691855" y="431736"/>
                  </a:lnTo>
                  <a:lnTo>
                    <a:pt x="2023872" y="441198"/>
                  </a:lnTo>
                  <a:lnTo>
                    <a:pt x="2023872" y="383311"/>
                  </a:lnTo>
                  <a:lnTo>
                    <a:pt x="1693570" y="371983"/>
                  </a:lnTo>
                  <a:lnTo>
                    <a:pt x="1702473" y="62801"/>
                  </a:lnTo>
                  <a:lnTo>
                    <a:pt x="1640128" y="52324"/>
                  </a:lnTo>
                  <a:lnTo>
                    <a:pt x="1632889" y="369900"/>
                  </a:lnTo>
                  <a:lnTo>
                    <a:pt x="1631518" y="369862"/>
                  </a:lnTo>
                  <a:lnTo>
                    <a:pt x="1631518" y="430009"/>
                  </a:lnTo>
                  <a:lnTo>
                    <a:pt x="1626323" y="658571"/>
                  </a:lnTo>
                  <a:lnTo>
                    <a:pt x="1624990" y="658533"/>
                  </a:lnTo>
                  <a:lnTo>
                    <a:pt x="1624990" y="716838"/>
                  </a:lnTo>
                  <a:lnTo>
                    <a:pt x="1619745" y="947077"/>
                  </a:lnTo>
                  <a:lnTo>
                    <a:pt x="1618475" y="947039"/>
                  </a:lnTo>
                  <a:lnTo>
                    <a:pt x="1618475" y="1003084"/>
                  </a:lnTo>
                  <a:lnTo>
                    <a:pt x="1613192" y="1235062"/>
                  </a:lnTo>
                  <a:lnTo>
                    <a:pt x="1611972" y="1235024"/>
                  </a:lnTo>
                  <a:lnTo>
                    <a:pt x="1611972" y="1288592"/>
                  </a:lnTo>
                  <a:lnTo>
                    <a:pt x="1606651" y="1522387"/>
                  </a:lnTo>
                  <a:lnTo>
                    <a:pt x="1605445" y="1522349"/>
                  </a:lnTo>
                  <a:lnTo>
                    <a:pt x="1605445" y="1575447"/>
                  </a:lnTo>
                  <a:lnTo>
                    <a:pt x="1600085" y="1810804"/>
                  </a:lnTo>
                  <a:lnTo>
                    <a:pt x="1598917" y="1810766"/>
                  </a:lnTo>
                  <a:lnTo>
                    <a:pt x="1598917" y="1861654"/>
                  </a:lnTo>
                  <a:lnTo>
                    <a:pt x="1593519" y="2098890"/>
                  </a:lnTo>
                  <a:lnTo>
                    <a:pt x="1294485" y="2087841"/>
                  </a:lnTo>
                  <a:lnTo>
                    <a:pt x="1295184" y="1851926"/>
                  </a:lnTo>
                  <a:lnTo>
                    <a:pt x="1598917" y="1861654"/>
                  </a:lnTo>
                  <a:lnTo>
                    <a:pt x="1598917" y="1810766"/>
                  </a:lnTo>
                  <a:lnTo>
                    <a:pt x="1295336" y="1799767"/>
                  </a:lnTo>
                  <a:lnTo>
                    <a:pt x="1296035" y="1565757"/>
                  </a:lnTo>
                  <a:lnTo>
                    <a:pt x="1605445" y="1575447"/>
                  </a:lnTo>
                  <a:lnTo>
                    <a:pt x="1605445" y="1522349"/>
                  </a:lnTo>
                  <a:lnTo>
                    <a:pt x="1296200" y="1511122"/>
                  </a:lnTo>
                  <a:lnTo>
                    <a:pt x="1296885" y="1279055"/>
                  </a:lnTo>
                  <a:lnTo>
                    <a:pt x="1611972" y="1288592"/>
                  </a:lnTo>
                  <a:lnTo>
                    <a:pt x="1611972" y="1235024"/>
                  </a:lnTo>
                  <a:lnTo>
                    <a:pt x="1297051" y="1223708"/>
                  </a:lnTo>
                  <a:lnTo>
                    <a:pt x="1297736" y="993444"/>
                  </a:lnTo>
                  <a:lnTo>
                    <a:pt x="1618475" y="1003084"/>
                  </a:lnTo>
                  <a:lnTo>
                    <a:pt x="1618475" y="947039"/>
                  </a:lnTo>
                  <a:lnTo>
                    <a:pt x="1297901" y="935748"/>
                  </a:lnTo>
                  <a:lnTo>
                    <a:pt x="1298575" y="707212"/>
                  </a:lnTo>
                  <a:lnTo>
                    <a:pt x="1624990" y="716838"/>
                  </a:lnTo>
                  <a:lnTo>
                    <a:pt x="1624990" y="658533"/>
                  </a:lnTo>
                  <a:lnTo>
                    <a:pt x="1298752" y="647001"/>
                  </a:lnTo>
                  <a:lnTo>
                    <a:pt x="1299425" y="420547"/>
                  </a:lnTo>
                  <a:lnTo>
                    <a:pt x="1631518" y="430009"/>
                  </a:lnTo>
                  <a:lnTo>
                    <a:pt x="1631518" y="369862"/>
                  </a:lnTo>
                  <a:lnTo>
                    <a:pt x="1299616" y="358482"/>
                  </a:lnTo>
                  <a:lnTo>
                    <a:pt x="1300556" y="41871"/>
                  </a:lnTo>
                  <a:lnTo>
                    <a:pt x="1243622" y="41871"/>
                  </a:lnTo>
                  <a:lnTo>
                    <a:pt x="1243622" y="2085962"/>
                  </a:lnTo>
                  <a:lnTo>
                    <a:pt x="920610" y="2074024"/>
                  </a:lnTo>
                  <a:lnTo>
                    <a:pt x="914654" y="1839747"/>
                  </a:lnTo>
                  <a:lnTo>
                    <a:pt x="1242453" y="1850250"/>
                  </a:lnTo>
                  <a:lnTo>
                    <a:pt x="1243622" y="2085962"/>
                  </a:lnTo>
                  <a:lnTo>
                    <a:pt x="1243622" y="41871"/>
                  </a:lnTo>
                  <a:lnTo>
                    <a:pt x="1242199" y="41871"/>
                  </a:lnTo>
                  <a:lnTo>
                    <a:pt x="1242199" y="1797837"/>
                  </a:lnTo>
                  <a:lnTo>
                    <a:pt x="913295" y="1785937"/>
                  </a:lnTo>
                  <a:lnTo>
                    <a:pt x="907389" y="1553578"/>
                  </a:lnTo>
                  <a:lnTo>
                    <a:pt x="1241044" y="1564030"/>
                  </a:lnTo>
                  <a:lnTo>
                    <a:pt x="1242199" y="1797837"/>
                  </a:lnTo>
                  <a:lnTo>
                    <a:pt x="1242199" y="41871"/>
                  </a:lnTo>
                  <a:lnTo>
                    <a:pt x="1240777" y="41871"/>
                  </a:lnTo>
                  <a:lnTo>
                    <a:pt x="1240777" y="1509115"/>
                  </a:lnTo>
                  <a:lnTo>
                    <a:pt x="905954" y="1496974"/>
                  </a:lnTo>
                  <a:lnTo>
                    <a:pt x="900112" y="1267040"/>
                  </a:lnTo>
                  <a:lnTo>
                    <a:pt x="1239621" y="1277315"/>
                  </a:lnTo>
                  <a:lnTo>
                    <a:pt x="1240777" y="1509115"/>
                  </a:lnTo>
                  <a:lnTo>
                    <a:pt x="1240777" y="41871"/>
                  </a:lnTo>
                  <a:lnTo>
                    <a:pt x="1239354" y="41871"/>
                  </a:lnTo>
                  <a:lnTo>
                    <a:pt x="1239354" y="1221638"/>
                  </a:lnTo>
                  <a:lnTo>
                    <a:pt x="898652" y="1209395"/>
                  </a:lnTo>
                  <a:lnTo>
                    <a:pt x="892860" y="981278"/>
                  </a:lnTo>
                  <a:lnTo>
                    <a:pt x="1238211" y="991654"/>
                  </a:lnTo>
                  <a:lnTo>
                    <a:pt x="1239354" y="1221638"/>
                  </a:lnTo>
                  <a:lnTo>
                    <a:pt x="1239354" y="41871"/>
                  </a:lnTo>
                  <a:lnTo>
                    <a:pt x="1237932" y="41871"/>
                  </a:lnTo>
                  <a:lnTo>
                    <a:pt x="1237932" y="933640"/>
                  </a:lnTo>
                  <a:lnTo>
                    <a:pt x="891336" y="921448"/>
                  </a:lnTo>
                  <a:lnTo>
                    <a:pt x="885583" y="695032"/>
                  </a:lnTo>
                  <a:lnTo>
                    <a:pt x="1236802" y="705396"/>
                  </a:lnTo>
                  <a:lnTo>
                    <a:pt x="1237932" y="933640"/>
                  </a:lnTo>
                  <a:lnTo>
                    <a:pt x="1237932" y="41871"/>
                  </a:lnTo>
                  <a:lnTo>
                    <a:pt x="1236510" y="41871"/>
                  </a:lnTo>
                  <a:lnTo>
                    <a:pt x="1236510" y="644804"/>
                  </a:lnTo>
                  <a:lnTo>
                    <a:pt x="883996" y="632358"/>
                  </a:lnTo>
                  <a:lnTo>
                    <a:pt x="878319" y="408546"/>
                  </a:lnTo>
                  <a:lnTo>
                    <a:pt x="1235392" y="418719"/>
                  </a:lnTo>
                  <a:lnTo>
                    <a:pt x="1236510" y="644804"/>
                  </a:lnTo>
                  <a:lnTo>
                    <a:pt x="1236510" y="41871"/>
                  </a:lnTo>
                  <a:lnTo>
                    <a:pt x="1233538" y="41871"/>
                  </a:lnTo>
                  <a:lnTo>
                    <a:pt x="1235087" y="356273"/>
                  </a:lnTo>
                  <a:lnTo>
                    <a:pt x="876668" y="343992"/>
                  </a:lnTo>
                  <a:lnTo>
                    <a:pt x="868565" y="24422"/>
                  </a:lnTo>
                  <a:lnTo>
                    <a:pt x="866419" y="24307"/>
                  </a:lnTo>
                  <a:lnTo>
                    <a:pt x="866419" y="2072017"/>
                  </a:lnTo>
                  <a:lnTo>
                    <a:pt x="556780" y="2060575"/>
                  </a:lnTo>
                  <a:lnTo>
                    <a:pt x="545261" y="1827923"/>
                  </a:lnTo>
                  <a:lnTo>
                    <a:pt x="859548" y="1837994"/>
                  </a:lnTo>
                  <a:lnTo>
                    <a:pt x="866419" y="2072017"/>
                  </a:lnTo>
                  <a:lnTo>
                    <a:pt x="866419" y="24307"/>
                  </a:lnTo>
                  <a:lnTo>
                    <a:pt x="857961" y="23837"/>
                  </a:lnTo>
                  <a:lnTo>
                    <a:pt x="857961" y="1783930"/>
                  </a:lnTo>
                  <a:lnTo>
                    <a:pt x="542518" y="1772513"/>
                  </a:lnTo>
                  <a:lnTo>
                    <a:pt x="531101" y="1541792"/>
                  </a:lnTo>
                  <a:lnTo>
                    <a:pt x="851141" y="1551825"/>
                  </a:lnTo>
                  <a:lnTo>
                    <a:pt x="857961" y="1783930"/>
                  </a:lnTo>
                  <a:lnTo>
                    <a:pt x="857961" y="23837"/>
                  </a:lnTo>
                  <a:lnTo>
                    <a:pt x="849477" y="23355"/>
                  </a:lnTo>
                  <a:lnTo>
                    <a:pt x="849477" y="1494929"/>
                  </a:lnTo>
                  <a:lnTo>
                    <a:pt x="528205" y="1483271"/>
                  </a:lnTo>
                  <a:lnTo>
                    <a:pt x="516928" y="1255433"/>
                  </a:lnTo>
                  <a:lnTo>
                    <a:pt x="842733" y="1265301"/>
                  </a:lnTo>
                  <a:lnTo>
                    <a:pt x="849477" y="1494929"/>
                  </a:lnTo>
                  <a:lnTo>
                    <a:pt x="849477" y="23355"/>
                  </a:lnTo>
                  <a:lnTo>
                    <a:pt x="841032" y="22885"/>
                  </a:lnTo>
                  <a:lnTo>
                    <a:pt x="841032" y="1207325"/>
                  </a:lnTo>
                  <a:lnTo>
                    <a:pt x="513956" y="1195578"/>
                  </a:lnTo>
                  <a:lnTo>
                    <a:pt x="502780" y="969556"/>
                  </a:lnTo>
                  <a:lnTo>
                    <a:pt x="834339" y="979525"/>
                  </a:lnTo>
                  <a:lnTo>
                    <a:pt x="841032" y="1207325"/>
                  </a:lnTo>
                  <a:lnTo>
                    <a:pt x="841032" y="22885"/>
                  </a:lnTo>
                  <a:lnTo>
                    <a:pt x="832573" y="22415"/>
                  </a:lnTo>
                  <a:lnTo>
                    <a:pt x="832573" y="919378"/>
                  </a:lnTo>
                  <a:lnTo>
                    <a:pt x="499706" y="907669"/>
                  </a:lnTo>
                  <a:lnTo>
                    <a:pt x="488607" y="683323"/>
                  </a:lnTo>
                  <a:lnTo>
                    <a:pt x="825931" y="693267"/>
                  </a:lnTo>
                  <a:lnTo>
                    <a:pt x="832573" y="919378"/>
                  </a:lnTo>
                  <a:lnTo>
                    <a:pt x="832573" y="22415"/>
                  </a:lnTo>
                  <a:lnTo>
                    <a:pt x="824077" y="21932"/>
                  </a:lnTo>
                  <a:lnTo>
                    <a:pt x="824077" y="630250"/>
                  </a:lnTo>
                  <a:lnTo>
                    <a:pt x="485394" y="618286"/>
                  </a:lnTo>
                  <a:lnTo>
                    <a:pt x="474433" y="397027"/>
                  </a:lnTo>
                  <a:lnTo>
                    <a:pt x="817524" y="406806"/>
                  </a:lnTo>
                  <a:lnTo>
                    <a:pt x="824077" y="630250"/>
                  </a:lnTo>
                  <a:lnTo>
                    <a:pt x="824077" y="21932"/>
                  </a:lnTo>
                  <a:lnTo>
                    <a:pt x="806196" y="20929"/>
                  </a:lnTo>
                  <a:lnTo>
                    <a:pt x="815619" y="341896"/>
                  </a:lnTo>
                  <a:lnTo>
                    <a:pt x="471131" y="330098"/>
                  </a:lnTo>
                  <a:lnTo>
                    <a:pt x="455053" y="5232"/>
                  </a:lnTo>
                  <a:lnTo>
                    <a:pt x="383438" y="0"/>
                  </a:lnTo>
                  <a:lnTo>
                    <a:pt x="402539" y="327748"/>
                  </a:lnTo>
                  <a:lnTo>
                    <a:pt x="0" y="313956"/>
                  </a:lnTo>
                  <a:lnTo>
                    <a:pt x="6921" y="383705"/>
                  </a:lnTo>
                  <a:lnTo>
                    <a:pt x="406476" y="395097"/>
                  </a:lnTo>
                  <a:lnTo>
                    <a:pt x="419354" y="615950"/>
                  </a:lnTo>
                  <a:lnTo>
                    <a:pt x="16167" y="601713"/>
                  </a:lnTo>
                  <a:lnTo>
                    <a:pt x="27711" y="669734"/>
                  </a:lnTo>
                  <a:lnTo>
                    <a:pt x="423164" y="681393"/>
                  </a:lnTo>
                  <a:lnTo>
                    <a:pt x="436232" y="905433"/>
                  </a:lnTo>
                  <a:lnTo>
                    <a:pt x="32334" y="891222"/>
                  </a:lnTo>
                  <a:lnTo>
                    <a:pt x="43878" y="955763"/>
                  </a:lnTo>
                  <a:lnTo>
                    <a:pt x="439864" y="967663"/>
                  </a:lnTo>
                  <a:lnTo>
                    <a:pt x="453021" y="1193380"/>
                  </a:lnTo>
                  <a:lnTo>
                    <a:pt x="53124" y="1179017"/>
                  </a:lnTo>
                  <a:lnTo>
                    <a:pt x="66979" y="1241806"/>
                  </a:lnTo>
                  <a:lnTo>
                    <a:pt x="456526" y="1253604"/>
                  </a:lnTo>
                  <a:lnTo>
                    <a:pt x="469798" y="1481162"/>
                  </a:lnTo>
                  <a:lnTo>
                    <a:pt x="73914" y="1466799"/>
                  </a:lnTo>
                  <a:lnTo>
                    <a:pt x="85458" y="1527835"/>
                  </a:lnTo>
                  <a:lnTo>
                    <a:pt x="473227" y="1539989"/>
                  </a:lnTo>
                  <a:lnTo>
                    <a:pt x="486676" y="1770494"/>
                  </a:lnTo>
                  <a:lnTo>
                    <a:pt x="94703" y="1756308"/>
                  </a:lnTo>
                  <a:lnTo>
                    <a:pt x="106260" y="1813864"/>
                  </a:lnTo>
                  <a:lnTo>
                    <a:pt x="489915" y="1826145"/>
                  </a:lnTo>
                  <a:lnTo>
                    <a:pt x="503478" y="2058606"/>
                  </a:lnTo>
                  <a:lnTo>
                    <a:pt x="110871" y="2044090"/>
                  </a:lnTo>
                  <a:lnTo>
                    <a:pt x="124739" y="2099894"/>
                  </a:lnTo>
                  <a:lnTo>
                    <a:pt x="506615" y="2112391"/>
                  </a:lnTo>
                  <a:lnTo>
                    <a:pt x="522058" y="2377211"/>
                  </a:lnTo>
                  <a:lnTo>
                    <a:pt x="572884" y="2385923"/>
                  </a:lnTo>
                  <a:lnTo>
                    <a:pt x="559422" y="2114118"/>
                  </a:lnTo>
                  <a:lnTo>
                    <a:pt x="867943" y="2124214"/>
                  </a:lnTo>
                  <a:lnTo>
                    <a:pt x="875487" y="2380691"/>
                  </a:lnTo>
                  <a:lnTo>
                    <a:pt x="928624" y="2389416"/>
                  </a:lnTo>
                  <a:lnTo>
                    <a:pt x="921931" y="2125980"/>
                  </a:lnTo>
                  <a:lnTo>
                    <a:pt x="1243863" y="2136521"/>
                  </a:lnTo>
                  <a:lnTo>
                    <a:pt x="1245095" y="2384183"/>
                  </a:lnTo>
                  <a:lnTo>
                    <a:pt x="1293596" y="2391156"/>
                  </a:lnTo>
                  <a:lnTo>
                    <a:pt x="1294345" y="2138172"/>
                  </a:lnTo>
                  <a:lnTo>
                    <a:pt x="1592402" y="2147925"/>
                  </a:lnTo>
                  <a:lnTo>
                    <a:pt x="1586992" y="2385923"/>
                  </a:lnTo>
                  <a:lnTo>
                    <a:pt x="1635493" y="2391156"/>
                  </a:lnTo>
                  <a:lnTo>
                    <a:pt x="1642440" y="2149564"/>
                  </a:lnTo>
                  <a:lnTo>
                    <a:pt x="1938147" y="2159241"/>
                  </a:lnTo>
                  <a:lnTo>
                    <a:pt x="1926577" y="2391156"/>
                  </a:lnTo>
                  <a:lnTo>
                    <a:pt x="1975078" y="2392908"/>
                  </a:lnTo>
                  <a:lnTo>
                    <a:pt x="1988286" y="2160879"/>
                  </a:lnTo>
                  <a:lnTo>
                    <a:pt x="2283815" y="2170544"/>
                  </a:lnTo>
                  <a:lnTo>
                    <a:pt x="2266124" y="2396388"/>
                  </a:lnTo>
                  <a:lnTo>
                    <a:pt x="2316950" y="2396388"/>
                  </a:lnTo>
                  <a:lnTo>
                    <a:pt x="2335657" y="2172246"/>
                  </a:lnTo>
                  <a:lnTo>
                    <a:pt x="2628938" y="2181834"/>
                  </a:lnTo>
                  <a:lnTo>
                    <a:pt x="2605709" y="2398141"/>
                  </a:lnTo>
                  <a:lnTo>
                    <a:pt x="2656535" y="2398141"/>
                  </a:lnTo>
                  <a:lnTo>
                    <a:pt x="2680258" y="2183511"/>
                  </a:lnTo>
                  <a:lnTo>
                    <a:pt x="2977959" y="2193252"/>
                  </a:lnTo>
                  <a:lnTo>
                    <a:pt x="2949892" y="2401620"/>
                  </a:lnTo>
                  <a:lnTo>
                    <a:pt x="2996107" y="2399881"/>
                  </a:lnTo>
                  <a:lnTo>
                    <a:pt x="3024797" y="2194776"/>
                  </a:lnTo>
                  <a:lnTo>
                    <a:pt x="3320224" y="2204440"/>
                  </a:lnTo>
                  <a:lnTo>
                    <a:pt x="3287153" y="2405113"/>
                  </a:lnTo>
                  <a:lnTo>
                    <a:pt x="3335693" y="2401620"/>
                  </a:lnTo>
                  <a:lnTo>
                    <a:pt x="3368700" y="2206028"/>
                  </a:lnTo>
                  <a:lnTo>
                    <a:pt x="3666680" y="2215769"/>
                  </a:lnTo>
                  <a:lnTo>
                    <a:pt x="3629063" y="2408605"/>
                  </a:lnTo>
                  <a:lnTo>
                    <a:pt x="3677564" y="2405113"/>
                  </a:lnTo>
                  <a:lnTo>
                    <a:pt x="3714762" y="2217343"/>
                  </a:lnTo>
                  <a:lnTo>
                    <a:pt x="4017137" y="2227211"/>
                  </a:lnTo>
                  <a:lnTo>
                    <a:pt x="4028694" y="2188845"/>
                  </a:lnTo>
                  <a:lnTo>
                    <a:pt x="3722636" y="2177554"/>
                  </a:lnTo>
                  <a:lnTo>
                    <a:pt x="3771442" y="1931187"/>
                  </a:lnTo>
                  <a:lnTo>
                    <a:pt x="4084116" y="1941182"/>
                  </a:lnTo>
                  <a:lnTo>
                    <a:pt x="4095673" y="1901063"/>
                  </a:lnTo>
                  <a:lnTo>
                    <a:pt x="3779672" y="1889658"/>
                  </a:lnTo>
                  <a:lnTo>
                    <a:pt x="3828135" y="1645056"/>
                  </a:lnTo>
                  <a:lnTo>
                    <a:pt x="4151134" y="1655152"/>
                  </a:lnTo>
                  <a:lnTo>
                    <a:pt x="4162679" y="1615033"/>
                  </a:lnTo>
                  <a:lnTo>
                    <a:pt x="3836416" y="1603222"/>
                  </a:lnTo>
                  <a:lnTo>
                    <a:pt x="3885120" y="1357376"/>
                  </a:lnTo>
                  <a:lnTo>
                    <a:pt x="4215816" y="1367370"/>
                  </a:lnTo>
                  <a:lnTo>
                    <a:pt x="4229659" y="1329004"/>
                  </a:lnTo>
                  <a:lnTo>
                    <a:pt x="3893134" y="1316939"/>
                  </a:lnTo>
                  <a:lnTo>
                    <a:pt x="3941483" y="1072857"/>
                  </a:lnTo>
                  <a:lnTo>
                    <a:pt x="4282795" y="1083094"/>
                  </a:lnTo>
                  <a:lnTo>
                    <a:pt x="4296664" y="1041222"/>
                  </a:lnTo>
                  <a:lnTo>
                    <a:pt x="3950170" y="1029055"/>
                  </a:lnTo>
                  <a:lnTo>
                    <a:pt x="3998163" y="786790"/>
                  </a:lnTo>
                  <a:lnTo>
                    <a:pt x="4347489" y="797064"/>
                  </a:lnTo>
                  <a:lnTo>
                    <a:pt x="4363644" y="755192"/>
                  </a:lnTo>
                  <a:lnTo>
                    <a:pt x="4006913" y="742619"/>
                  </a:lnTo>
                  <a:lnTo>
                    <a:pt x="4055160" y="499071"/>
                  </a:lnTo>
                  <a:lnTo>
                    <a:pt x="4414469" y="509282"/>
                  </a:lnTo>
                  <a:lnTo>
                    <a:pt x="4430623" y="465683"/>
                  </a:lnTo>
                  <a:close/>
                </a:path>
              </a:pathLst>
            </a:custGeom>
            <a:solidFill>
              <a:srgbClr val="E6E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46026" y="4289120"/>
              <a:ext cx="3146425" cy="110489"/>
            </a:xfrm>
            <a:custGeom>
              <a:avLst/>
              <a:gdLst/>
              <a:ahLst/>
              <a:cxnLst/>
              <a:rect l="l" t="t" r="r" b="b"/>
              <a:pathLst>
                <a:path w="3146425" h="110489">
                  <a:moveTo>
                    <a:pt x="311870" y="0"/>
                  </a:moveTo>
                  <a:lnTo>
                    <a:pt x="0" y="101156"/>
                  </a:lnTo>
                  <a:lnTo>
                    <a:pt x="840860" y="109876"/>
                  </a:lnTo>
                  <a:lnTo>
                    <a:pt x="3146260" y="64531"/>
                  </a:lnTo>
                  <a:lnTo>
                    <a:pt x="311870" y="0"/>
                  </a:lnTo>
                  <a:close/>
                </a:path>
              </a:pathLst>
            </a:custGeom>
            <a:solidFill>
              <a:srgbClr val="62809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0619" y="1985996"/>
              <a:ext cx="4231983" cy="24182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2026-06-14T00:00:51Z</dcterms:created>
  <dcterms:modified xsi:type="dcterms:W3CDTF">2026-06-14T00:00:51Z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2025-09-05T00:00:00Z</vt:filetime>
  </property>
  <property fmtid="{D5CDD505-2E9C-101B-9397-08002B2CF9AE}" pid="4" name="LastSaved">
    <vt:filetime>2026-06-14T00:00:00Z</vt:filetime>
  </property>
</Properties>
</file>